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4" r:id="rId1"/>
  </p:sldMasterIdLst>
  <p:notesMasterIdLst>
    <p:notesMasterId r:id="rId18"/>
  </p:notesMasterIdLst>
  <p:sldIdLst>
    <p:sldId id="256" r:id="rId2"/>
    <p:sldId id="262" r:id="rId3"/>
    <p:sldId id="315" r:id="rId4"/>
    <p:sldId id="316" r:id="rId5"/>
    <p:sldId id="305" r:id="rId6"/>
    <p:sldId id="317" r:id="rId7"/>
    <p:sldId id="324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3E"/>
    <a:srgbClr val="4D1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BC116-6EB7-42F7-9331-B156E0789F28}" type="datetimeFigureOut">
              <a:rPr lang="pt-BR" smtClean="0"/>
              <a:t>19/04/2023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F46B1-8052-4F2E-97DF-1B8A3D1CF4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78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6B2D-B390-4F8B-B4EA-3257EB449209}" type="datetime1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87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F18E-E082-4726-9F05-95F122ED4CFA}" type="datetime1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2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E8B7-06A8-45C0-97EA-B59B352A9F7D}" type="datetime1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5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147A-21FA-4687-98DC-EC4B8925861D}" type="datetime1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260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A84D2-9989-4B07-A0BC-2E6D9102AA32}" type="datetime1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67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BFDB-8347-4C61-BDF6-990F2E9F690C}" type="datetime1">
              <a:rPr lang="pt-BR" smtClean="0"/>
              <a:t>19/04/2023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6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3AB46-2029-47B4-B594-B692B7C3369A}" type="datetime1">
              <a:rPr lang="pt-BR" smtClean="0"/>
              <a:t>19/04/2023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940B-16AB-4F8A-90C7-CC5CBDF25C4A}" type="datetime1">
              <a:rPr lang="pt-BR" smtClean="0"/>
              <a:t>19/04/2023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2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6D73-89A0-4D6B-A67C-972FD303B953}" type="datetime1">
              <a:rPr lang="pt-BR" smtClean="0"/>
              <a:t>19/04/2023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7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244B-7081-41EE-948B-8B7462921F73}" type="datetime1">
              <a:rPr lang="pt-BR" smtClean="0"/>
              <a:t>19/04/2023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82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AC6166-2468-4100-98FE-BEFB0FAA04F6}" type="datetime1">
              <a:rPr lang="pt-BR" smtClean="0"/>
              <a:t>19/04/2023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43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5362A07-CE0D-415B-90E2-A06D09D58D56}" type="datetime1">
              <a:rPr lang="pt-BR" smtClean="0"/>
              <a:t>19/04/2023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pt-BR"/>
              <a:t>Prof. Msc. Gabriel Henrique Arruda Tavares de Lima  ―  ESTRUTURAS DE CONCRETO ARMADO 1 ― Uberlândia-MG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245FEFC-B9E5-4542-BE32-4402ECD7D9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88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82C410-2B97-AD62-4E9E-5B8CA5A51845}"/>
              </a:ext>
            </a:extLst>
          </p:cNvPr>
          <p:cNvSpPr/>
          <p:nvPr/>
        </p:nvSpPr>
        <p:spPr>
          <a:xfrm>
            <a:off x="0" y="1"/>
            <a:ext cx="12191999" cy="129122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002060"/>
                </a:solidFill>
              </a:rPr>
              <a:t>  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CDF569-574E-F94D-5A57-9324DC652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738" y="1705573"/>
            <a:ext cx="8554522" cy="3730171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/>
          <a:p>
            <a:r>
              <a:rPr lang="pt-BR" sz="4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E CIÊNCIA DOS MATERIAIS</a:t>
            </a:r>
            <a:br>
              <a:rPr lang="pt-BR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pt-BR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07: IMPERFEIÇÕES NOS SÓLIDOS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F8C6AB-7B71-9D62-C04D-1DE1854D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1091"/>
            <a:ext cx="9144000" cy="7895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Prof.: Gabriel Henrique Arruda Tavares de Lima</a:t>
            </a:r>
            <a:endParaRPr lang="pt-BR" sz="18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Uberlândia - MG</a:t>
            </a:r>
            <a:endParaRPr lang="pt-BR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UNIUBE Logo PNG Vector (CDR) Free Download">
            <a:extLst>
              <a:ext uri="{FF2B5EF4-FFF2-40B4-BE49-F238E27FC236}">
                <a16:creationId xmlns:a16="http://schemas.microsoft.com/office/drawing/2014/main" id="{E7145920-3ECF-021D-73EB-E1058BE49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21" y="37293"/>
            <a:ext cx="1565661" cy="117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iube | Logopedia | Fandom">
            <a:extLst>
              <a:ext uri="{FF2B5EF4-FFF2-40B4-BE49-F238E27FC236}">
                <a16:creationId xmlns:a16="http://schemas.microsoft.com/office/drawing/2014/main" id="{AF17D1C1-CE47-D9B0-CF16-7DA501EAF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6" t="11867" r="20000" b="16923"/>
          <a:stretch/>
        </p:blipFill>
        <p:spPr bwMode="auto">
          <a:xfrm>
            <a:off x="10890917" y="0"/>
            <a:ext cx="1031662" cy="117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053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52884"/>
            <a:ext cx="1126822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- LACUNAS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6141A59-2816-74EC-5E4B-9BF7F84AF2E0}"/>
                  </a:ext>
                </a:extLst>
              </p:cNvPr>
              <p:cNvSpPr txBox="1"/>
              <p:nvPr/>
            </p:nvSpPr>
            <p:spPr>
              <a:xfrm>
                <a:off x="393895" y="965988"/>
                <a:ext cx="11366695" cy="5227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220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número de lacunas em equilíbrio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pt-BR" sz="220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uma dada quantidade de material </a:t>
                </a:r>
                <a:r>
                  <a:rPr lang="pt-BR" sz="22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(geralmente por metro cúbico) </a:t>
                </a:r>
                <a:r>
                  <a:rPr lang="pt-BR" sz="220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depende da </a:t>
                </a:r>
                <a:r>
                  <a:rPr lang="pt-BR" sz="2200" b="1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temperatura</a:t>
                </a:r>
                <a:r>
                  <a:rPr lang="pt-BR" sz="2200" i="0" u="none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:r>
                  <a:rPr lang="pt-BR" sz="2200" i="0" u="sng" strike="noStrike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aumenta em função desse parâmetro, 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conforme a expressão: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pt-BR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</m:t>
                          </m:r>
                        </m:sub>
                      </m:sSub>
                      <m:r>
                        <a:rPr lang="pt-B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t-B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pt-B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pt-B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  </m:t>
                              </m:r>
                              <m:f>
                                <m:fPr>
                                  <m:ctrlPr>
                                    <a:rPr lang="pt-BR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pt-BR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pt-BR" sz="28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pt-BR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  <m:r>
                                    <a:rPr lang="pt-BR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. </m:t>
                                  </m:r>
                                  <m:r>
                                    <a:rPr lang="pt-BR" sz="28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pt-BR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é o número total de sítios atômicos (m³);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é a energia necessária para a formação de uma lacuna (J/mol, </a:t>
                </a:r>
                <a:r>
                  <a:rPr lang="pt-BR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/átomo);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é a temperatura em kelvin (K = ºC + 273);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é a constante de Boltzmann (</a:t>
                </a:r>
                <a14:m>
                  <m:oMath xmlns:m="http://schemas.openxmlformats.org/officeDocument/2006/math">
                    <m:r>
                      <a:rPr lang="pt-BR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pt-BR" sz="2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1,38 . </m:t>
                    </m:r>
                    <m:sSup>
                      <m:sSupPr>
                        <m:ctrlP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−23</m:t>
                        </m:r>
                      </m:sup>
                    </m:sSup>
                    <m:f>
                      <m:fPr>
                        <m:ctrlP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sz="22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sz="22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atomo</m:t>
                        </m:r>
                        <m:r>
                          <a:rPr lang="pt-BR" sz="22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 </m:t>
                        </m:r>
                        <m:r>
                          <m:rPr>
                            <m:sty m:val="p"/>
                          </m:rPr>
                          <a:rPr lang="pt-BR" sz="22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den>
                    </m:f>
                    <m:r>
                      <a:rPr lang="pt-BR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;  </m:t>
                    </m:r>
                    <m:r>
                      <m:rPr>
                        <m:sty m:val="p"/>
                      </m:rPr>
                      <a:rPr lang="pt-BR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pt-BR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=8,62 . </m:t>
                    </m:r>
                    <m:sSup>
                      <m:sSupPr>
                        <m:ctrlP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  <m:f>
                      <m:fPr>
                        <m:ctrlP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𝑒𝑉</m:t>
                        </m:r>
                      </m:num>
                      <m:den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𝑎𝑡𝑜𝑚𝑜</m:t>
                        </m:r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. </m:t>
                        </m:r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den>
                    </m:f>
                    <m:r>
                      <a:rPr lang="pt-BR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6141A59-2816-74EC-5E4B-9BF7F84A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965988"/>
                <a:ext cx="11366695" cy="5227393"/>
              </a:xfrm>
              <a:prstGeom prst="rect">
                <a:avLst/>
              </a:prstGeom>
              <a:blipFill>
                <a:blip r:embed="rId2"/>
                <a:stretch>
                  <a:fillRect l="-697" r="-6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152884"/>
            <a:ext cx="1126822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- LACUNAS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11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6141A59-2816-74EC-5E4B-9BF7F84AF2E0}"/>
                  </a:ext>
                </a:extLst>
              </p:cNvPr>
              <p:cNvSpPr txBox="1"/>
              <p:nvPr/>
            </p:nvSpPr>
            <p:spPr>
              <a:xfrm>
                <a:off x="393895" y="965988"/>
                <a:ext cx="11366695" cy="4665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número total de sítios atômicos </a:t>
                </a:r>
                <a:r>
                  <a:rPr lang="pt-BR" sz="22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obtido através da expressão:</a:t>
                </a:r>
              </a:p>
              <a:p>
                <a:pPr algn="just">
                  <a:lnSpc>
                    <a:spcPct val="150000"/>
                  </a:lnSpc>
                </a:pPr>
                <a:endParaRPr lang="pt-BR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𝑵</m:t>
                      </m:r>
                      <m:r>
                        <a:rPr lang="pt-BR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pt-BR" sz="2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. </m:t>
                          </m:r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𝝆</m:t>
                          </m:r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num>
                        <m:den>
                          <m:r>
                            <a:rPr lang="pt-BR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den>
                      </m:f>
                    </m:oMath>
                  </m:oMathPara>
                </a14:m>
                <a:endParaRPr lang="pt-BR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pt-BR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é o número total de sítios atômicos (m³);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pt-BR" sz="22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é a constante de </a:t>
                </a:r>
                <a:r>
                  <a:rPr lang="pt-BR" sz="2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avogrado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pt-BR" sz="2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6,022 . </m:t>
                    </m:r>
                    <m:sSup>
                      <m:sSupPr>
                        <m:ctrlPr>
                          <a:rPr lang="pt-B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p>
                    </m:sSup>
                    <m:r>
                      <a:rPr lang="pt-BR" sz="2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pt-B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𝑎𝑡𝑜𝑚𝑜𝑠</m:t>
                        </m:r>
                      </m:num>
                      <m:den>
                        <m:r>
                          <a:rPr lang="pt-BR" sz="2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𝑚𝑜𝑙</m:t>
                        </m:r>
                      </m:den>
                    </m:f>
                  </m:oMath>
                </a14:m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pt-BR" sz="22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𝝆</m:t>
                    </m:r>
                  </m:oMath>
                </a14:m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é a massa específica (densidade), em (g/cm³);</a:t>
                </a:r>
              </a:p>
              <a:p>
                <a:pPr marL="342900" indent="-342900" algn="just">
                  <a:lnSpc>
                    <a:spcPct val="150000"/>
                  </a:lnSpc>
                  <a:buFontTx/>
                  <a:buChar char="-"/>
                </a:pPr>
                <a:r>
                  <a:rPr lang="pt-BR" sz="22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é o peso atômico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22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pt-BR" sz="2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𝑚𝑜𝑙</m:t>
                        </m:r>
                      </m:den>
                    </m:f>
                    <m:r>
                      <a:rPr lang="pt-BR" sz="2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6141A59-2816-74EC-5E4B-9BF7F84A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965988"/>
                <a:ext cx="11366695" cy="4665380"/>
              </a:xfrm>
              <a:prstGeom prst="rect">
                <a:avLst/>
              </a:prstGeom>
              <a:blipFill>
                <a:blip r:embed="rId2"/>
                <a:stretch>
                  <a:fillRect l="-697" b="-1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85" y="101931"/>
            <a:ext cx="11087799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– DEFEITO INTERSTICIAL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588385" y="989945"/>
            <a:ext cx="8147652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 INTERSTICIAL</a:t>
            </a:r>
          </a:p>
          <a:p>
            <a:pPr algn="just">
              <a:lnSpc>
                <a:spcPct val="150000"/>
              </a:lnSpc>
            </a:pPr>
            <a:endParaRPr lang="pt-BR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quando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átomo </a:t>
            </a:r>
            <a:r>
              <a:rPr lang="pt-BR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cristal se encontra </a:t>
            </a:r>
            <a:r>
              <a:rPr lang="pt-BR" sz="200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comprimido em um sítio intersticial.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metais</a:t>
            </a:r>
            <a:r>
              <a:rPr lang="pt-BR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defeito intersticial introduz distorções relativamente grandes em sua vizinhança na rede cristalina, pois o átomo é substancialmente maior que a posição intersticial em que ele está localizado. </a:t>
            </a:r>
          </a:p>
          <a:p>
            <a:pPr algn="just">
              <a:lnSpc>
                <a:spcPct val="150000"/>
              </a:lnSpc>
            </a:pPr>
            <a:endParaRPr lang="pt-BR" sz="200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formação desse defeito não é muito provável.</a:t>
            </a: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004479-6748-A363-F045-6A0ACF95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08" y="3722370"/>
            <a:ext cx="2514600" cy="2495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63A9C0B-944E-F41A-9867-BBB42C02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108" y="1090393"/>
            <a:ext cx="2514600" cy="250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6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85" y="101931"/>
            <a:ext cx="11087799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– IMPUREZAS NOS SÓLIDOS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588385" y="989945"/>
            <a:ext cx="11087798" cy="543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IMPUREZAS NOS SÓLIDOS</a:t>
            </a:r>
            <a:endParaRPr lang="pt-BR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metal puro formado apenas por um tipo de átomo é simplesmente impossível;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Impurezas ou átomos diferentes estarão sempre presentes, e alguns existirão como defeitos pontuais nos cristais.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maioria dos metais mais familiares não são altamente puros, ao contrário, eles são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ligas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que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intencionalmente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foram </a:t>
            </a:r>
            <a:r>
              <a:rPr lang="pt-BR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adicionados átomos de impurezas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conferir características específicas ao material. 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Comumente, a formação de ligas é utilizada em metais para aumentar a resistência mecânica e a resistência à corrosão. </a:t>
            </a:r>
          </a:p>
        </p:txBody>
      </p:sp>
    </p:spTree>
    <p:extLst>
      <p:ext uri="{BB962C8B-B14F-4D97-AF65-F5344CB8AC3E}">
        <p14:creationId xmlns:p14="http://schemas.microsoft.com/office/powerpoint/2010/main" val="198457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85" y="101931"/>
            <a:ext cx="11087799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– IMPUREZAS NOS SÓLIDOS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588385" y="989945"/>
            <a:ext cx="11087798" cy="4745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IMPUREZA NOS SÓLIDOS (PRATA DE LEI)</a:t>
            </a:r>
          </a:p>
          <a:p>
            <a:pPr algn="just">
              <a:lnSpc>
                <a:spcPct val="150000"/>
              </a:lnSpc>
            </a:pPr>
            <a:endParaRPr lang="pt-BR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 de lei: </a:t>
            </a:r>
          </a:p>
          <a:p>
            <a:pPr marL="633413" indent="-342900" algn="just">
              <a:lnSpc>
                <a:spcPct val="150000"/>
              </a:lnSpc>
              <a:buFontTx/>
              <a:buChar char="-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liga composta por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92,5% de prata 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7,5% de cobre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90513" algn="just">
              <a:lnSpc>
                <a:spcPct val="150000"/>
              </a:lnSpc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indent="-342900" algn="just">
              <a:lnSpc>
                <a:spcPct val="150000"/>
              </a:lnSpc>
              <a:buFontTx/>
              <a:buChar char="-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 condições ambientes normais, a prata pura é altamente resistente à corrosão, mas também é muito macia. </a:t>
            </a:r>
          </a:p>
          <a:p>
            <a:pPr marL="290513" algn="just">
              <a:lnSpc>
                <a:spcPct val="150000"/>
              </a:lnSpc>
            </a:pPr>
            <a:endParaRPr lang="pt-BR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indent="-342900" algn="just">
              <a:lnSpc>
                <a:spcPct val="150000"/>
              </a:lnSpc>
              <a:buFontTx/>
              <a:buChar char="-"/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formação de uma liga com o cobre </a:t>
            </a: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significativamente sua </a:t>
            </a:r>
            <a:r>
              <a:rPr lang="pt-BR" sz="200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resistência mecânica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diminuir de maneira apreciável sua resistência à corrosão.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9CDCDF-BBC8-7FA8-BED0-98328E9A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20" y="1206629"/>
            <a:ext cx="2415174" cy="20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2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85" y="101931"/>
            <a:ext cx="11087799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- EXERCICIOS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3DCBFC-2997-A263-2AC1-2FE55F56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59" y="1012874"/>
            <a:ext cx="11178478" cy="11816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9F4096B-37A0-8E5F-5CEC-ACF570E4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1" y="3242237"/>
            <a:ext cx="5272724" cy="19280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264A011-2FA5-1AC6-A554-EB557D04C3B2}"/>
              </a:ext>
            </a:extLst>
          </p:cNvPr>
          <p:cNvSpPr txBox="1"/>
          <p:nvPr/>
        </p:nvSpPr>
        <p:spPr>
          <a:xfrm>
            <a:off x="970671" y="2553194"/>
            <a:ext cx="569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1º) CÁLCULO DO NUMERO DE SÍTIOS ATOMICOS</a:t>
            </a:r>
          </a:p>
        </p:txBody>
      </p:sp>
    </p:spTree>
    <p:extLst>
      <p:ext uri="{BB962C8B-B14F-4D97-AF65-F5344CB8AC3E}">
        <p14:creationId xmlns:p14="http://schemas.microsoft.com/office/powerpoint/2010/main" val="1960804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85" y="101931"/>
            <a:ext cx="11087799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- EXERCICIOS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16</a:t>
            </a:fld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9F7E310-300B-2DC5-CEB4-9D5573D242C7}"/>
              </a:ext>
            </a:extLst>
          </p:cNvPr>
          <p:cNvSpPr txBox="1"/>
          <p:nvPr/>
        </p:nvSpPr>
        <p:spPr>
          <a:xfrm>
            <a:off x="759656" y="1145580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2º) CÁLCULO DO NUMERO DE LACUNAS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721C224-AD9F-A991-186D-86363225D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24" y="1935859"/>
            <a:ext cx="6861263" cy="212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7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3" y="207293"/>
            <a:ext cx="10339981" cy="6086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2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1F69CF-92EF-4348-C4A1-6070C4B353D4}"/>
              </a:ext>
            </a:extLst>
          </p:cNvPr>
          <p:cNvSpPr txBox="1"/>
          <p:nvPr/>
        </p:nvSpPr>
        <p:spPr>
          <a:xfrm>
            <a:off x="784702" y="815927"/>
            <a:ext cx="10339980" cy="5744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DAS IMPERFEIÇÕES</a:t>
            </a:r>
          </a:p>
          <a:p>
            <a:pPr algn="just"/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propriedades de alguns materiais são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significativamente influenciadas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pela presença de imperfeições.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 os tipos de imperfeições que existem e dos papéis que elas desempenham ao afetar o comportamento dos materiais.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imperfeições podem produzir alterações benéficas (ou não) para a estrutura dos materiais, variando de acordo com o caso.</a:t>
            </a:r>
          </a:p>
        </p:txBody>
      </p:sp>
    </p:spTree>
    <p:extLst>
      <p:ext uri="{BB962C8B-B14F-4D97-AF65-F5344CB8AC3E}">
        <p14:creationId xmlns:p14="http://schemas.microsoft.com/office/powerpoint/2010/main" val="30427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3" y="207292"/>
            <a:ext cx="10339981" cy="8218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3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1F69CF-92EF-4348-C4A1-6070C4B353D4}"/>
              </a:ext>
            </a:extLst>
          </p:cNvPr>
          <p:cNvSpPr txBox="1"/>
          <p:nvPr/>
        </p:nvSpPr>
        <p:spPr>
          <a:xfrm>
            <a:off x="926010" y="1270983"/>
            <a:ext cx="10339980" cy="3374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Ligas metálicas, como o Latão, por exemplo.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2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</a:t>
            </a: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mecânicas dos </a:t>
            </a:r>
            <a:r>
              <a:rPr lang="pt-BR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metais puros </a:t>
            </a: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apresentam alterações significativas quando esses materiais são </a:t>
            </a:r>
            <a:r>
              <a:rPr lang="pt-BR" sz="2200" b="0" i="0" u="sng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ligados</a:t>
            </a: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(isto é, quando são adicionados átomos de impurezas).</a:t>
            </a:r>
          </a:p>
          <a:p>
            <a:pPr algn="just">
              <a:lnSpc>
                <a:spcPct val="200000"/>
              </a:lnSpc>
            </a:pPr>
            <a:endParaRPr lang="pt-BR" sz="2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7277CF-8C19-62E4-3688-D1E10D7F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823" y="3776719"/>
            <a:ext cx="2584240" cy="222181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D35A708-C9D7-1116-DF6B-6F9DF6329748}"/>
              </a:ext>
            </a:extLst>
          </p:cNvPr>
          <p:cNvSpPr txBox="1"/>
          <p:nvPr/>
        </p:nvSpPr>
        <p:spPr>
          <a:xfrm>
            <a:off x="1102741" y="4383201"/>
            <a:ext cx="5829155" cy="1343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latão (70% cobre/30% zinco) é muito mais </a:t>
            </a:r>
            <a:r>
              <a:rPr lang="pt-BR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duro e resistente </a:t>
            </a:r>
            <a:r>
              <a:rPr lang="pt-BR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que o cobre puro.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473" y="207292"/>
            <a:ext cx="10339981" cy="82181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1F69CF-92EF-4348-C4A1-6070C4B353D4}"/>
                  </a:ext>
                </a:extLst>
              </p:cNvPr>
              <p:cNvSpPr txBox="1"/>
              <p:nvPr/>
            </p:nvSpPr>
            <p:spPr>
              <a:xfrm>
                <a:off x="926010" y="1270983"/>
                <a:ext cx="10339980" cy="2697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pt-BR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EXEMPLO:  A cor vermelha de um rubi.</a:t>
                </a:r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pt-BR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adição de 1% de óxido de cromo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𝐶𝑟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na alumina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2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𝐴𝑙</m:t>
                        </m:r>
                      </m:e>
                      <m:sub>
                        <m:r>
                          <a:rPr lang="pt-BR" sz="22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2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sz="22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pt-BR" sz="22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2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cria defeitos na estrutura cristalina. U</a:t>
                </a:r>
                <a:r>
                  <a:rPr lang="pt-BR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transição eletrônica entre os níveis de defeito produz o cristal vermelho rubi.</a:t>
                </a:r>
                <a:endParaRPr lang="pt-BR" sz="22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EC1F69CF-92EF-4348-C4A1-6070C4B35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10" y="1270983"/>
                <a:ext cx="10339980" cy="2697662"/>
              </a:xfrm>
              <a:prstGeom prst="rect">
                <a:avLst/>
              </a:prstGeom>
              <a:blipFill>
                <a:blip r:embed="rId2"/>
                <a:stretch>
                  <a:fillRect l="-767" r="-767" b="-38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70290C6-F6AC-DD90-6F7A-ECD09BBE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755" y="3818352"/>
            <a:ext cx="2538490" cy="23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1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152884"/>
            <a:ext cx="1139483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IMPERFEIÇÕES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393895" y="965988"/>
            <a:ext cx="10872095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uma escala atômica, existe uma </a:t>
            </a: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ordenação perfeita 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todo o </a:t>
            </a:r>
            <a:r>
              <a:rPr lang="pt-BR" sz="22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cristalino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Entretanto, esse tipo de </a:t>
            </a:r>
            <a:r>
              <a:rPr lang="pt-BR" sz="22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sólido ideal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todos os materiais contêm grande número de uma variedade de defeitos </a:t>
            </a:r>
            <a:r>
              <a:rPr lang="pt-BR" sz="2200" b="0" i="0" u="none" strike="noStrike" baseline="0" dirty="0">
                <a:solidFill>
                  <a:srgbClr val="0015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imperfeições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00153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Muitas das propriedades dos materiais são profundamente sensíveis a desvios em relação à perfeição cristalina;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Defeitos e imperfeições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necessariamente trazem malefícios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aos materiais, muitas vezes eles </a:t>
            </a:r>
            <a:r>
              <a:rPr lang="pt-B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adicionados propositalmente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de </a:t>
            </a:r>
            <a:r>
              <a:rPr lang="pt-BR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 controlada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7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09" y="152884"/>
            <a:ext cx="1033998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CRISTALINOS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6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926010" y="965988"/>
            <a:ext cx="10339980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 cristalino: 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irregularidade na rede cristalina com uma ou mais das suas dimensões na ordem do diâmetro atômico. 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classificação de imperfeições cristalinas é feita, frequentemente, de acordo com a </a:t>
            </a: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geometria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com a </a:t>
            </a: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dimensionalidade do defeito</a:t>
            </a: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pt-BR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defeitos: </a:t>
            </a:r>
          </a:p>
          <a:p>
            <a:pPr marL="534988" indent="-268288" algn="just">
              <a:lnSpc>
                <a:spcPct val="150000"/>
              </a:lnSpc>
              <a:buFontTx/>
              <a:buChar char="-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pontuais; </a:t>
            </a:r>
          </a:p>
          <a:p>
            <a:pPr marL="534988" indent="-268288" algn="just">
              <a:lnSpc>
                <a:spcPct val="150000"/>
              </a:lnSpc>
              <a:buFontTx/>
              <a:buChar char="-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feitos lineares;</a:t>
            </a:r>
          </a:p>
          <a:p>
            <a:pPr marL="534988" indent="-268288" algn="just">
              <a:lnSpc>
                <a:spcPct val="150000"/>
              </a:lnSpc>
              <a:buFontTx/>
              <a:buChar char="-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interfaciais (ou contornos).</a:t>
            </a:r>
          </a:p>
        </p:txBody>
      </p:sp>
    </p:spTree>
    <p:extLst>
      <p:ext uri="{BB962C8B-B14F-4D97-AF65-F5344CB8AC3E}">
        <p14:creationId xmlns:p14="http://schemas.microsoft.com/office/powerpoint/2010/main" val="4882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09" y="152884"/>
            <a:ext cx="1033998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CRISTALINOS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1505936" y="965988"/>
            <a:ext cx="2661252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B17DF4-9DE4-CDC7-41D6-E82526BF2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74" r="16907" b="7165"/>
          <a:stretch/>
        </p:blipFill>
        <p:spPr>
          <a:xfrm>
            <a:off x="7400762" y="3791154"/>
            <a:ext cx="2627509" cy="243566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652DABB-2455-A11E-2F86-274FDCF3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4" y="4031560"/>
            <a:ext cx="3232834" cy="23375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2D885E-29D5-B203-00F3-532423E655C7}"/>
              </a:ext>
            </a:extLst>
          </p:cNvPr>
          <p:cNvSpPr txBox="1"/>
          <p:nvPr/>
        </p:nvSpPr>
        <p:spPr>
          <a:xfrm>
            <a:off x="902781" y="6226814"/>
            <a:ext cx="2365199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feitos lineares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85050D-0E6E-B96C-E21B-ECCE8970D176}"/>
              </a:ext>
            </a:extLst>
          </p:cNvPr>
          <p:cNvSpPr txBox="1"/>
          <p:nvPr/>
        </p:nvSpPr>
        <p:spPr>
          <a:xfrm>
            <a:off x="6450437" y="6122047"/>
            <a:ext cx="4528158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algn="just">
              <a:lnSpc>
                <a:spcPct val="150000"/>
              </a:lnSpc>
            </a:pPr>
            <a:r>
              <a:rPr lang="pt-BR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interfaciais (ou contornos)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4731576-2078-76A8-AE97-55168EB24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105" y="965988"/>
            <a:ext cx="2768184" cy="26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9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09" y="152884"/>
            <a:ext cx="1033998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926010" y="965988"/>
            <a:ext cx="10339980" cy="4602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aqueles associados a uma ou duas posições atômicas.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Dentre os defeitos pontuais, temos: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indent="-365125" algn="just">
              <a:lnSpc>
                <a:spcPct val="150000"/>
              </a:lnSpc>
              <a:buFontTx/>
              <a:buChar char="-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</a:t>
            </a: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unas (Vacância);</a:t>
            </a:r>
          </a:p>
          <a:p>
            <a:pPr marL="268288" algn="just">
              <a:lnSpc>
                <a:spcPct val="150000"/>
              </a:lnSpc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indent="-365125" algn="just">
              <a:lnSpc>
                <a:spcPct val="150000"/>
              </a:lnSpc>
              <a:buFontTx/>
              <a:buChar char="-"/>
            </a:pP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Intersticiais; </a:t>
            </a:r>
          </a:p>
          <a:p>
            <a:pPr marL="268288" algn="just">
              <a:lnSpc>
                <a:spcPct val="150000"/>
              </a:lnSpc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3413" indent="-365125" algn="just">
              <a:lnSpc>
                <a:spcPct val="150000"/>
              </a:lnSpc>
              <a:buFontTx/>
              <a:buChar char="-"/>
            </a:pPr>
            <a:r>
              <a:rPr lang="pt-BR" sz="2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Impurezas</a:t>
            </a:r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2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AE65D-D148-E005-C9E8-63547F8B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09" y="152884"/>
            <a:ext cx="10339981" cy="6227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DEFEITOS PONTUAIS - LACUNAS</a:t>
            </a:r>
            <a:endParaRPr lang="pt-BR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0A17EF-50E8-EE2A-5701-FECAE651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EFC-B9E5-4542-BE32-4402ECD7D927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41A59-2816-74EC-5E4B-9BF7F84AF2E0}"/>
              </a:ext>
            </a:extLst>
          </p:cNvPr>
          <p:cNvSpPr txBox="1"/>
          <p:nvPr/>
        </p:nvSpPr>
        <p:spPr>
          <a:xfrm>
            <a:off x="926010" y="965988"/>
            <a:ext cx="6232393" cy="5109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LACUNAS (VACÂNCIA)</a:t>
            </a:r>
          </a:p>
          <a:p>
            <a:pPr algn="just">
              <a:lnSpc>
                <a:spcPct val="150000"/>
              </a:lnSpc>
            </a:pPr>
            <a:endParaRPr lang="pt-BR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defeito pontual mais simples é a </a:t>
            </a:r>
            <a:r>
              <a:rPr lang="pt-BR" sz="22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lacuna</a:t>
            </a:r>
            <a:r>
              <a:rPr lang="pt-BR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20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sítio vago na rede cristalina</a:t>
            </a:r>
            <a:r>
              <a:rPr lang="pt-BR" sz="2200" i="0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</a:t>
            </a:r>
            <a:r>
              <a:rPr lang="pt-BR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normalmente deveria estar ocupado, mas no qual está faltando um átomo.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sólidos cristalinos contêm lacunas e, na realidade, não é possível criar um material que esteja livre desse tipo de defeito.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075552-E98C-2655-2A7F-E73DB874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80" t="4108" r="8065" b="23905"/>
          <a:stretch/>
        </p:blipFill>
        <p:spPr>
          <a:xfrm>
            <a:off x="8370278" y="1889467"/>
            <a:ext cx="2180492" cy="214720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E6557A1-EC5F-4629-6950-67D9983A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278" y="4436478"/>
            <a:ext cx="2180492" cy="21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50840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2787</TotalTime>
  <Words>897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Times New Roman</vt:lpstr>
      <vt:lpstr>Pacote</vt:lpstr>
      <vt:lpstr>TECNOLOGIA E CIÊNCIA DOS MATERIAIS  AULA 07: IMPERFEIÇÕES NOS SÓLIDOS</vt:lpstr>
      <vt:lpstr>INTRODUÇÃO</vt:lpstr>
      <vt:lpstr>INTRODUÇÃO</vt:lpstr>
      <vt:lpstr>INTRODUÇÃO</vt:lpstr>
      <vt:lpstr>IMPERFEIÇÕES</vt:lpstr>
      <vt:lpstr>DEFEITOS CRISTALINOS</vt:lpstr>
      <vt:lpstr>DEFEITOS CRISTALINOS</vt:lpstr>
      <vt:lpstr>DEFEITOS PONTUAIS</vt:lpstr>
      <vt:lpstr>DEFEITOS PONTUAIS - LACUNAS</vt:lpstr>
      <vt:lpstr>DEFEITOS PONTUAIS - LACUNAS</vt:lpstr>
      <vt:lpstr>DEFEITOS PONTUAIS - LACUNAS</vt:lpstr>
      <vt:lpstr>DEFEITOS PONTUAIS – DEFEITO INTERSTICIAL</vt:lpstr>
      <vt:lpstr>DEFEITOS PONTUAIS – IMPUREZAS NOS SÓLIDOS</vt:lpstr>
      <vt:lpstr>DEFEITOS PONTUAIS – IMPUREZAS NOS SÓLIDOS</vt:lpstr>
      <vt:lpstr>DEFEITOS PONTUAIS - EXERCICIOS</vt:lpstr>
      <vt:lpstr>DEFEITOS PONTUAIS - EXERCICIOS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CONCRETO ARMADO 1  AULA 01: Apresentação e introdução ao projeto de edifícios. </dc:title>
  <dc:creator>Gabriel Arruda</dc:creator>
  <cp:lastModifiedBy>Gabriel Arruda</cp:lastModifiedBy>
  <cp:revision>80</cp:revision>
  <dcterms:created xsi:type="dcterms:W3CDTF">2023-01-04T00:41:29Z</dcterms:created>
  <dcterms:modified xsi:type="dcterms:W3CDTF">2023-04-19T23:11:54Z</dcterms:modified>
</cp:coreProperties>
</file>