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6858000" cx="9144000"/>
  <p:notesSz cx="6854825" cy="9082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7" roundtripDataSignature="AMtx7mhfEpcafJFoZp69WprQkt3iLBam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AA3F0B-EDF5-4853-AD83-3095604D0390}">
  <a:tblStyle styleId="{88AA3F0B-EDF5-4853-AD83-3095604D039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customschemas.google.com/relationships/presentationmetadata" Target="meta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4825" cy="90820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4825" cy="90820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4825" cy="90820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4825" cy="90820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4825" cy="90820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4825" cy="90820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6111875" y="8410575"/>
            <a:ext cx="439738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55563" y="8585200"/>
            <a:ext cx="2562225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950" lIns="93600" spcFirstLastPara="1" rIns="93600" wrap="square" tIns="48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r>
              <a:rPr b="1" lang="pt-BR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2001, Cisco Systems, Inc. All rights reserved.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r>
              <a:rPr b="1" lang="pt-BR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&lt;Title of Course (ACRO) vX.X&gt;</a:t>
            </a:r>
            <a:endParaRPr/>
          </a:p>
        </p:txBody>
      </p:sp>
      <p:cxnSp>
        <p:nvCxnSpPr>
          <p:cNvPr id="11" name="Google Shape;11;n"/>
          <p:cNvCxnSpPr/>
          <p:nvPr/>
        </p:nvCxnSpPr>
        <p:spPr>
          <a:xfrm>
            <a:off x="149225" y="8599488"/>
            <a:ext cx="6503988" cy="1587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" name="Google Shape;12;n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b="0" lang="pt-BR" sz="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n"/>
          <p:cNvSpPr/>
          <p:nvPr>
            <p:ph idx="2" type="sldImg"/>
          </p:nvPr>
        </p:nvSpPr>
        <p:spPr>
          <a:xfrm>
            <a:off x="855663" y="239713"/>
            <a:ext cx="5191125" cy="3890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" name="Google Shape;14;n"/>
          <p:cNvSpPr txBox="1"/>
          <p:nvPr>
            <p:ph idx="1" type="body"/>
          </p:nvPr>
        </p:nvSpPr>
        <p:spPr>
          <a:xfrm>
            <a:off x="395288" y="4278313"/>
            <a:ext cx="5976937" cy="414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8950" lIns="93600" spcFirstLastPara="1" rIns="93600" wrap="square" tIns="489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7" name="Google Shape;97;p1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858838" y="239713"/>
            <a:ext cx="5199062" cy="389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396875" y="4278313"/>
            <a:ext cx="5984875" cy="415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7" name="Google Shape;187;p10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2" name="Google Shape;202;p11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7" name="Google Shape;217;p12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858838" y="239713"/>
            <a:ext cx="5199062" cy="389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396875" y="4278313"/>
            <a:ext cx="5984875" cy="415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4" name="Google Shape;224;p13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2" name="Google Shape;232;p14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7" name="Google Shape;257;p15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9" name="Google Shape;259;p15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0" name="Google Shape;270;p16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2" name="Google Shape;272;p16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3" name="Google Shape;283;p17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7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5" name="Google Shape;285;p17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0" name="Google Shape;310;p18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8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2" name="Google Shape;312;p18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5" name="Google Shape;335;p19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9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7" name="Google Shape;337;p19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4" name="Google Shape;104;p2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7" name="Google Shape;347;p20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0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9" name="Google Shape;349;p20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9" name="Google Shape;359;p21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1" name="Google Shape;361;p21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2" name="Google Shape;372;p22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4" name="Google Shape;374;p22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5" name="Google Shape;385;p23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3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7" name="Google Shape;387;p23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3" name="Google Shape;403;p24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4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5" name="Google Shape;405;p24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5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8" name="Google Shape;418;p25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5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0" name="Google Shape;420;p25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6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6" name="Google Shape;426;p26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6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8" name="Google Shape;428;p26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7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4" name="Google Shape;434;p27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7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6" name="Google Shape;436;p27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3" name="Google Shape;443;p28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8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5" name="Google Shape;445;p28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9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1" name="Google Shape;451;p29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9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3" name="Google Shape;453;p29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4" name="Google Shape;114;p3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2" name="Google Shape;122;p4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p5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9" name="Google Shape;139;p6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7" name="Google Shape;147;p7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6" name="Google Shape;156;p8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4" name="Google Shape;164;p9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pt-B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" type="body"/>
          </p:nvPr>
        </p:nvSpPr>
        <p:spPr>
          <a:xfrm rot="5400000">
            <a:off x="2840038" y="-284162"/>
            <a:ext cx="3562350" cy="793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3"/>
          <p:cNvSpPr txBox="1"/>
          <p:nvPr>
            <p:ph type="title"/>
          </p:nvPr>
        </p:nvSpPr>
        <p:spPr>
          <a:xfrm rot="5400000">
            <a:off x="5288757" y="1959770"/>
            <a:ext cx="4972050" cy="2033587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3"/>
          <p:cNvSpPr txBox="1"/>
          <p:nvPr>
            <p:ph idx="1" type="body"/>
          </p:nvPr>
        </p:nvSpPr>
        <p:spPr>
          <a:xfrm rot="5400000">
            <a:off x="1144588" y="1588"/>
            <a:ext cx="4972050" cy="594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lvl="0" algn="ctr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5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" type="body"/>
          </p:nvPr>
        </p:nvSpPr>
        <p:spPr>
          <a:xfrm>
            <a:off x="655638" y="1900238"/>
            <a:ext cx="7931150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7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" type="body"/>
          </p:nvPr>
        </p:nvSpPr>
        <p:spPr>
          <a:xfrm>
            <a:off x="655638" y="1900238"/>
            <a:ext cx="3889375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37"/>
          <p:cNvSpPr txBox="1"/>
          <p:nvPr>
            <p:ph idx="2" type="body"/>
          </p:nvPr>
        </p:nvSpPr>
        <p:spPr>
          <a:xfrm>
            <a:off x="4697413" y="1900238"/>
            <a:ext cx="3889375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7" name="Google Shape;77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9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84" name="Google Shape;84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lvl="0" algn="ctr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2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2"/>
          <p:cNvSpPr txBox="1"/>
          <p:nvPr>
            <p:ph idx="1" type="body"/>
          </p:nvPr>
        </p:nvSpPr>
        <p:spPr>
          <a:xfrm rot="5400000">
            <a:off x="2840038" y="-284162"/>
            <a:ext cx="3562350" cy="793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3"/>
          <p:cNvSpPr txBox="1"/>
          <p:nvPr>
            <p:ph type="title"/>
          </p:nvPr>
        </p:nvSpPr>
        <p:spPr>
          <a:xfrm rot="5400000">
            <a:off x="5288757" y="1959770"/>
            <a:ext cx="4972050" cy="2033587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3"/>
          <p:cNvSpPr txBox="1"/>
          <p:nvPr>
            <p:ph idx="1" type="body"/>
          </p:nvPr>
        </p:nvSpPr>
        <p:spPr>
          <a:xfrm rot="5400000">
            <a:off x="1144588" y="1588"/>
            <a:ext cx="4972050" cy="594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1" type="body"/>
          </p:nvPr>
        </p:nvSpPr>
        <p:spPr>
          <a:xfrm>
            <a:off x="655638" y="1900238"/>
            <a:ext cx="7931150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" type="body"/>
          </p:nvPr>
        </p:nvSpPr>
        <p:spPr>
          <a:xfrm>
            <a:off x="655638" y="1900238"/>
            <a:ext cx="3889375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47"/>
          <p:cNvSpPr txBox="1"/>
          <p:nvPr>
            <p:ph idx="2" type="body"/>
          </p:nvPr>
        </p:nvSpPr>
        <p:spPr>
          <a:xfrm>
            <a:off x="4697413" y="1900238"/>
            <a:ext cx="3889375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4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7" name="Google Shape;37;p4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4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9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44" name="Google Shape;44;p5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5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/>
          <p:nvPr/>
        </p:nvSpPr>
        <p:spPr>
          <a:xfrm>
            <a:off x="8364538" y="6626225"/>
            <a:ext cx="739775" cy="23495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D3D3"/>
              </a:buClr>
              <a:buSzPts val="1000"/>
              <a:buFont typeface="Times New Roman"/>
              <a:buNone/>
            </a:pPr>
            <a:fld id="{00000000-1234-1234-1234-123412341234}" type="slidenum">
              <a:rPr lang="pt-BR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D3D3D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0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0"/>
          <p:cNvSpPr txBox="1"/>
          <p:nvPr>
            <p:ph idx="1" type="body"/>
          </p:nvPr>
        </p:nvSpPr>
        <p:spPr>
          <a:xfrm>
            <a:off x="655638" y="1900238"/>
            <a:ext cx="7931150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32"/>
          <p:cNvSpPr/>
          <p:nvPr/>
        </p:nvSpPr>
        <p:spPr>
          <a:xfrm>
            <a:off x="8364538" y="6626225"/>
            <a:ext cx="739775" cy="23495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D3D3"/>
              </a:buClr>
              <a:buSzPts val="1000"/>
              <a:buFont typeface="Times New Roman"/>
              <a:buNone/>
            </a:pPr>
            <a:fld id="{00000000-1234-1234-1234-123412341234}" type="slidenum">
              <a:rPr lang="pt-BR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D3D3D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 txBox="1"/>
          <p:nvPr>
            <p:ph idx="1" type="body"/>
          </p:nvPr>
        </p:nvSpPr>
        <p:spPr>
          <a:xfrm>
            <a:off x="655638" y="1900238"/>
            <a:ext cx="7931150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/>
        </p:nvSpPr>
        <p:spPr>
          <a:xfrm>
            <a:off x="650874" y="2671763"/>
            <a:ext cx="7953573" cy="2589212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1" lang="pt-BR" sz="5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Endereço MAC ou</a:t>
            </a:r>
            <a:endParaRPr b="1" sz="5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1" lang="pt-BR" sz="5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Endereço Físico</a:t>
            </a:r>
            <a:endParaRPr b="1" sz="5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t/>
            </a:r>
            <a:endParaRPr b="1" sz="5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Endereço MAC</a:t>
            </a:r>
            <a:endParaRPr/>
          </a:p>
        </p:txBody>
      </p:sp>
      <p:sp>
        <p:nvSpPr>
          <p:cNvPr id="192" name="Google Shape;192;p10"/>
          <p:cNvSpPr txBox="1"/>
          <p:nvPr/>
        </p:nvSpPr>
        <p:spPr>
          <a:xfrm>
            <a:off x="655638" y="1412776"/>
            <a:ext cx="7940675" cy="461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MAC: Média Access Control Address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o computador A precisar comunicar-se com o computador C, será necessário construir um pacote de rede para endereçar a informação que se deseja enviar;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 caso será necessário preencher as seguintes informações:</a:t>
            </a:r>
            <a:endParaRPr/>
          </a:p>
        </p:txBody>
      </p:sp>
      <p:graphicFrame>
        <p:nvGraphicFramePr>
          <p:cNvPr id="193" name="Google Shape;193;p10"/>
          <p:cNvGraphicFramePr/>
          <p:nvPr/>
        </p:nvGraphicFramePr>
        <p:xfrm>
          <a:off x="2483768" y="39382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{88AA3F0B-EDF5-4853-AD83-3095604D0390}</a:tableStyleId>
              </a:tblPr>
              <a:tblGrid>
                <a:gridCol w="4320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Dados a serem enviados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IP de Origem:</a:t>
                      </a:r>
                      <a:r>
                        <a:rPr lang="pt-BR" sz="1800" u="none" cap="none" strike="noStrike"/>
                        <a:t> </a:t>
                      </a: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10.0.0.1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IP de Destino:</a:t>
                      </a:r>
                      <a:r>
                        <a:rPr lang="pt-BR" sz="1800"/>
                        <a:t> </a:t>
                      </a: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10.0.0.8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MAC de Origem: </a:t>
                      </a: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AA:AA:AA:AA:AA:A0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MAC de Destino: </a:t>
                      </a:r>
                      <a:r>
                        <a:rPr b="0" lang="pt-BR" sz="1800"/>
                        <a:t>??????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94" name="Google Shape;1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397" y="4946082"/>
            <a:ext cx="1694835" cy="134123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0"/>
          <p:cNvSpPr txBox="1"/>
          <p:nvPr/>
        </p:nvSpPr>
        <p:spPr>
          <a:xfrm>
            <a:off x="323528" y="6266151"/>
            <a:ext cx="2343655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IP: 10.0.0.1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MAC: AA:AA:AA:AA:AA:A0</a:t>
            </a:r>
            <a:endParaRPr/>
          </a:p>
        </p:txBody>
      </p:sp>
      <p:sp>
        <p:nvSpPr>
          <p:cNvPr id="196" name="Google Shape;196;p10"/>
          <p:cNvSpPr txBox="1"/>
          <p:nvPr/>
        </p:nvSpPr>
        <p:spPr>
          <a:xfrm>
            <a:off x="936709" y="5169422"/>
            <a:ext cx="101991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3259" y="4869160"/>
            <a:ext cx="1694835" cy="134123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/>
        </p:nvSpPr>
        <p:spPr>
          <a:xfrm>
            <a:off x="6620833" y="6141379"/>
            <a:ext cx="2343655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IP: 10.0.0.8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MAC: AA:AA:AA:AA:AA:A7</a:t>
            </a:r>
            <a:endParaRPr/>
          </a:p>
        </p:txBody>
      </p:sp>
      <p:sp>
        <p:nvSpPr>
          <p:cNvPr id="199" name="Google Shape;199;p10"/>
          <p:cNvSpPr txBox="1"/>
          <p:nvPr/>
        </p:nvSpPr>
        <p:spPr>
          <a:xfrm>
            <a:off x="7164288" y="5094709"/>
            <a:ext cx="101991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Endereço MAC</a:t>
            </a:r>
            <a:endParaRPr/>
          </a:p>
        </p:txBody>
      </p:sp>
      <p:sp>
        <p:nvSpPr>
          <p:cNvPr id="207" name="Google Shape;207;p11"/>
          <p:cNvSpPr txBox="1"/>
          <p:nvPr/>
        </p:nvSpPr>
        <p:spPr>
          <a:xfrm>
            <a:off x="655638" y="1412776"/>
            <a:ext cx="7940675" cy="461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MAC: Média Access Control Address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que o computador A consegue preencher os dados de IP tranquilamente, pois o endereço IP de origem é o próprio endereço dele e o endereço de destino é sempre informado pelo usuário;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endereço MAC de origem é o próprio endereço dele, no entanto o computador A não sabe qual é o MAC do computador C, pois como vimos o MAC é um endereço único que vem na própria placa de rede.</a:t>
            </a:r>
            <a:endParaRPr/>
          </a:p>
        </p:txBody>
      </p:sp>
      <p:graphicFrame>
        <p:nvGraphicFramePr>
          <p:cNvPr id="208" name="Google Shape;208;p11"/>
          <p:cNvGraphicFramePr/>
          <p:nvPr/>
        </p:nvGraphicFramePr>
        <p:xfrm>
          <a:off x="2411760" y="429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{88AA3F0B-EDF5-4853-AD83-3095604D0390}</a:tableStyleId>
              </a:tblPr>
              <a:tblGrid>
                <a:gridCol w="4320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Dados a serem enviados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IP de Origem:</a:t>
                      </a:r>
                      <a:r>
                        <a:rPr lang="pt-BR" sz="1800"/>
                        <a:t> </a:t>
                      </a: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10.0.0.1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IP de Destino:</a:t>
                      </a:r>
                      <a:r>
                        <a:rPr lang="pt-BR" sz="1800"/>
                        <a:t> </a:t>
                      </a: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10.0.0.8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MAC de Origem: </a:t>
                      </a: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AA:AA:AA:AA:AA:A0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MAC de Destino: </a:t>
                      </a:r>
                      <a:r>
                        <a:rPr b="0" lang="pt-BR" sz="1800"/>
                        <a:t>??????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09" name="Google Shape;2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397" y="4946082"/>
            <a:ext cx="1694835" cy="134123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1"/>
          <p:cNvSpPr txBox="1"/>
          <p:nvPr/>
        </p:nvSpPr>
        <p:spPr>
          <a:xfrm>
            <a:off x="323528" y="6266151"/>
            <a:ext cx="2343655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IP: 10.0.0.1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MAC: AA:AA:AA:AA:AA:A0</a:t>
            </a:r>
            <a:endParaRPr/>
          </a:p>
        </p:txBody>
      </p:sp>
      <p:sp>
        <p:nvSpPr>
          <p:cNvPr id="211" name="Google Shape;211;p11"/>
          <p:cNvSpPr txBox="1"/>
          <p:nvPr/>
        </p:nvSpPr>
        <p:spPr>
          <a:xfrm>
            <a:off x="936709" y="5169422"/>
            <a:ext cx="101991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pic>
        <p:nvPicPr>
          <p:cNvPr id="212" name="Google Shape;2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3259" y="4896076"/>
            <a:ext cx="1694835" cy="134123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1"/>
          <p:cNvSpPr txBox="1"/>
          <p:nvPr/>
        </p:nvSpPr>
        <p:spPr>
          <a:xfrm>
            <a:off x="6620833" y="6261237"/>
            <a:ext cx="2343655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IP: 10.0.0.8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MAC: AA:AA:AA:AA:AA:A7</a:t>
            </a:r>
            <a:endParaRPr/>
          </a:p>
        </p:txBody>
      </p:sp>
      <p:sp>
        <p:nvSpPr>
          <p:cNvPr id="214" name="Google Shape;214;p11"/>
          <p:cNvSpPr txBox="1"/>
          <p:nvPr/>
        </p:nvSpPr>
        <p:spPr>
          <a:xfrm>
            <a:off x="7164288" y="5094709"/>
            <a:ext cx="101991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/>
        </p:nvSpPr>
        <p:spPr>
          <a:xfrm>
            <a:off x="650874" y="2671763"/>
            <a:ext cx="7953573" cy="2589212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1" lang="pt-BR" sz="5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 ARP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t/>
            </a:r>
            <a:endParaRPr b="1" sz="5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ARP</a:t>
            </a:r>
            <a:endParaRPr/>
          </a:p>
        </p:txBody>
      </p:sp>
      <p:sp>
        <p:nvSpPr>
          <p:cNvPr id="229" name="Google Shape;229;p13"/>
          <p:cNvSpPr txBox="1"/>
          <p:nvPr/>
        </p:nvSpPr>
        <p:spPr>
          <a:xfrm>
            <a:off x="655638" y="1412776"/>
            <a:ext cx="7940675" cy="461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ARP: Address Resolution Protocol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que o computador de origem descubra qual é o endereço MAC do computador de destino, é necessário utilizar um protocolo conhecido como ARP;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protocolo tem como função, permitir que um dispositivo se comunique com os demais dispositivos da rede com o objetivo de descobrir qual é o endereço MAC de um determinado host; 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isto, o host que deseja se comunicar com um outro host, gera um pacote de rede do tipo ARP com o objetivo de descobrir qual é o endereço MAC de um determinado host que está utilizando o IP que ele deseja se comunicar;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isto, é gerado um novo pacote com a seguinte característica;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ARP</a:t>
            </a:r>
            <a:endParaRPr/>
          </a:p>
        </p:txBody>
      </p:sp>
      <p:sp>
        <p:nvSpPr>
          <p:cNvPr id="237" name="Google Shape;237;p14"/>
          <p:cNvSpPr txBox="1"/>
          <p:nvPr/>
        </p:nvSpPr>
        <p:spPr>
          <a:xfrm>
            <a:off x="655638" y="1412776"/>
            <a:ext cx="7940675" cy="461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ARP: Address Resolution Protocol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14"/>
          <p:cNvGrpSpPr/>
          <p:nvPr/>
        </p:nvGrpSpPr>
        <p:grpSpPr>
          <a:xfrm>
            <a:off x="4258696" y="1741532"/>
            <a:ext cx="4782659" cy="1766841"/>
            <a:chOff x="1771657" y="1977774"/>
            <a:chExt cx="4782659" cy="1766841"/>
          </a:xfrm>
        </p:grpSpPr>
        <p:pic>
          <p:nvPicPr>
            <p:cNvPr id="239" name="Google Shape;239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23728" y="1977774"/>
              <a:ext cx="4421499" cy="17668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14"/>
            <p:cNvSpPr txBox="1"/>
            <p:nvPr/>
          </p:nvSpPr>
          <p:spPr>
            <a:xfrm>
              <a:off x="1771657" y="2824594"/>
              <a:ext cx="4782659" cy="397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1   2   3   4    5   6   7   8 </a:t>
              </a:r>
              <a:endParaRPr/>
            </a:p>
          </p:txBody>
        </p:sp>
      </p:grpSp>
      <p:pic>
        <p:nvPicPr>
          <p:cNvPr id="241" name="Google Shape;24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982" y="4869160"/>
            <a:ext cx="1694835" cy="13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0024" y="4876750"/>
            <a:ext cx="1694835" cy="13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5227" y="4869160"/>
            <a:ext cx="1694835" cy="13412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14"/>
          <p:cNvCxnSpPr/>
          <p:nvPr/>
        </p:nvCxnSpPr>
        <p:spPr>
          <a:xfrm flipH="1" rot="10800000">
            <a:off x="1835696" y="3140968"/>
            <a:ext cx="3567791" cy="2398810"/>
          </a:xfrm>
          <a:prstGeom prst="straightConnector1">
            <a:avLst/>
          </a:prstGeom>
          <a:solidFill>
            <a:srgbClr val="00B8FF"/>
          </a:solidFill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14"/>
          <p:cNvCxnSpPr/>
          <p:nvPr/>
        </p:nvCxnSpPr>
        <p:spPr>
          <a:xfrm flipH="1" rot="10800000">
            <a:off x="4167441" y="3140968"/>
            <a:ext cx="1556687" cy="1801401"/>
          </a:xfrm>
          <a:prstGeom prst="straightConnector1">
            <a:avLst/>
          </a:prstGeom>
          <a:solidFill>
            <a:srgbClr val="00B8FF"/>
          </a:solidFill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14"/>
          <p:cNvCxnSpPr>
            <a:stCxn id="243" idx="0"/>
          </p:cNvCxnSpPr>
          <p:nvPr/>
        </p:nvCxnSpPr>
        <p:spPr>
          <a:xfrm flipH="1" rot="10800000">
            <a:off x="7392645" y="3100660"/>
            <a:ext cx="503400" cy="1768500"/>
          </a:xfrm>
          <a:prstGeom prst="straightConnector1">
            <a:avLst/>
          </a:prstGeom>
          <a:solidFill>
            <a:srgbClr val="00B8FF"/>
          </a:solidFill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14"/>
          <p:cNvSpPr txBox="1"/>
          <p:nvPr/>
        </p:nvSpPr>
        <p:spPr>
          <a:xfrm>
            <a:off x="140113" y="6189229"/>
            <a:ext cx="2343655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IP: 10.0.0.1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MAC: AA:AA:AA:AA:AA:A0</a:t>
            </a:r>
            <a:endParaRPr/>
          </a:p>
        </p:txBody>
      </p:sp>
      <p:sp>
        <p:nvSpPr>
          <p:cNvPr id="248" name="Google Shape;248;p14"/>
          <p:cNvSpPr txBox="1"/>
          <p:nvPr/>
        </p:nvSpPr>
        <p:spPr>
          <a:xfrm>
            <a:off x="3059832" y="6165304"/>
            <a:ext cx="2343655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IP: 10.0.0.4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MAC: AA:AA:AA:AA:AA:A3</a:t>
            </a:r>
            <a:endParaRPr/>
          </a:p>
        </p:txBody>
      </p:sp>
      <p:sp>
        <p:nvSpPr>
          <p:cNvPr id="249" name="Google Shape;249;p14"/>
          <p:cNvSpPr txBox="1"/>
          <p:nvPr/>
        </p:nvSpPr>
        <p:spPr>
          <a:xfrm>
            <a:off x="6332801" y="6141379"/>
            <a:ext cx="2343655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IP: 10.0.0.8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MAC: AA:AA:AA:AA:AA:A7</a:t>
            </a:r>
            <a:endParaRPr/>
          </a:p>
        </p:txBody>
      </p:sp>
      <p:sp>
        <p:nvSpPr>
          <p:cNvPr id="250" name="Google Shape;250;p14"/>
          <p:cNvSpPr txBox="1"/>
          <p:nvPr/>
        </p:nvSpPr>
        <p:spPr>
          <a:xfrm>
            <a:off x="753294" y="5092500"/>
            <a:ext cx="101991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51" name="Google Shape;251;p14"/>
          <p:cNvSpPr txBox="1"/>
          <p:nvPr/>
        </p:nvSpPr>
        <p:spPr>
          <a:xfrm>
            <a:off x="3635896" y="5097833"/>
            <a:ext cx="101991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52" name="Google Shape;252;p14"/>
          <p:cNvSpPr txBox="1"/>
          <p:nvPr/>
        </p:nvSpPr>
        <p:spPr>
          <a:xfrm>
            <a:off x="6876256" y="5094709"/>
            <a:ext cx="101991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graphicFrame>
        <p:nvGraphicFramePr>
          <p:cNvPr id="253" name="Google Shape;253;p14"/>
          <p:cNvGraphicFramePr/>
          <p:nvPr/>
        </p:nvGraphicFramePr>
        <p:xfrm>
          <a:off x="212754" y="30625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{88AA3F0B-EDF5-4853-AD83-3095604D0390}</a:tableStyleId>
              </a:tblPr>
              <a:tblGrid>
                <a:gridCol w="3518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/>
                        <a:t>Quem tiver o endereço </a:t>
                      </a:r>
                      <a:r>
                        <a:rPr b="1" lang="pt-BR" sz="1400">
                          <a:solidFill>
                            <a:schemeClr val="dk1"/>
                          </a:solidFill>
                        </a:rPr>
                        <a:t>10.0.0.8 conte o seu MAC para 10.0.0.1</a:t>
                      </a:r>
                      <a:endParaRPr b="1"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/>
                        <a:t>MAC de Origem: </a:t>
                      </a:r>
                      <a:r>
                        <a:rPr lang="pt-BR" sz="1400">
                          <a:solidFill>
                            <a:schemeClr val="dk1"/>
                          </a:solidFill>
                        </a:rPr>
                        <a:t>AA:AA:AA:AA:AA:A0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/>
                        <a:t>MAC de Destino: </a:t>
                      </a:r>
                      <a:r>
                        <a:rPr b="0" lang="pt-BR" sz="1400"/>
                        <a:t>FF:FF:FF:FF:FF:FF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4" name="Google Shape;254;p14"/>
          <p:cNvSpPr txBox="1"/>
          <p:nvPr/>
        </p:nvSpPr>
        <p:spPr>
          <a:xfrm>
            <a:off x="179512" y="2782728"/>
            <a:ext cx="1512168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ARP Request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ARP</a:t>
            </a:r>
            <a:endParaRPr/>
          </a:p>
        </p:txBody>
      </p:sp>
      <p:pic>
        <p:nvPicPr>
          <p:cNvPr id="262" name="Google Shape;2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2731" y="3933056"/>
            <a:ext cx="4515480" cy="23339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3" name="Google Shape;263;p15"/>
          <p:cNvGraphicFramePr/>
          <p:nvPr/>
        </p:nvGraphicFramePr>
        <p:xfrm>
          <a:off x="323528" y="55079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{88AA3F0B-EDF5-4853-AD83-3095604D0390}</a:tableStyleId>
              </a:tblPr>
              <a:tblGrid>
                <a:gridCol w="3518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/>
                        <a:t>Quem tiver o endereço </a:t>
                      </a:r>
                      <a:r>
                        <a:rPr b="1" lang="pt-BR" sz="1400">
                          <a:solidFill>
                            <a:schemeClr val="dk1"/>
                          </a:solidFill>
                        </a:rPr>
                        <a:t>10.0.0.8 conte o seu MAC para 10.0.0.1</a:t>
                      </a:r>
                      <a:endParaRPr b="1"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/>
                        <a:t>MAC de Origem: </a:t>
                      </a:r>
                      <a:r>
                        <a:rPr lang="pt-BR" sz="1400">
                          <a:solidFill>
                            <a:schemeClr val="dk1"/>
                          </a:solidFill>
                        </a:rPr>
                        <a:t>AA:AA:AA:AA:AA:A0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/>
                        <a:t>MAC de Destino: </a:t>
                      </a:r>
                      <a:r>
                        <a:rPr b="0" lang="pt-BR" sz="1400"/>
                        <a:t>FF:FF:FF:FF:FF:FF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64" name="Google Shape;264;p15"/>
          <p:cNvCxnSpPr/>
          <p:nvPr/>
        </p:nvCxnSpPr>
        <p:spPr>
          <a:xfrm flipH="1" rot="10800000">
            <a:off x="3707904" y="5172039"/>
            <a:ext cx="1152128" cy="777241"/>
          </a:xfrm>
          <a:prstGeom prst="straightConnector1">
            <a:avLst/>
          </a:prstGeom>
          <a:solidFill>
            <a:srgbClr val="00B8FF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" name="Google Shape;265;p15"/>
          <p:cNvCxnSpPr/>
          <p:nvPr/>
        </p:nvCxnSpPr>
        <p:spPr>
          <a:xfrm flipH="1">
            <a:off x="4459356" y="5373216"/>
            <a:ext cx="976740" cy="1171094"/>
          </a:xfrm>
          <a:prstGeom prst="straightConnector1">
            <a:avLst/>
          </a:prstGeom>
          <a:solidFill>
            <a:srgbClr val="00B8FF"/>
          </a:solidFill>
          <a:ln cap="flat" cmpd="sng" w="5715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" name="Google Shape;266;p15"/>
          <p:cNvCxnSpPr/>
          <p:nvPr/>
        </p:nvCxnSpPr>
        <p:spPr>
          <a:xfrm flipH="1">
            <a:off x="7259355" y="5234565"/>
            <a:ext cx="377617" cy="1309745"/>
          </a:xfrm>
          <a:prstGeom prst="straightConnector1">
            <a:avLst/>
          </a:prstGeom>
          <a:solidFill>
            <a:srgbClr val="00B8FF"/>
          </a:solidFill>
          <a:ln cap="flat" cmpd="sng" w="5715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7" name="Google Shape;267;p15"/>
          <p:cNvSpPr txBox="1"/>
          <p:nvPr/>
        </p:nvSpPr>
        <p:spPr>
          <a:xfrm>
            <a:off x="655638" y="1412776"/>
            <a:ext cx="7940675" cy="461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ARP: Address Resolution Protocol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endereço FF:FF:FF:FF:FF:FF é conhecido como endereço de broadcast;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endereço MAC de broadcast tem como objetivo informar para a switch que este quadro deve ser enviado para todos os dispositivos conectados no mesmo segmento de rede;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Assim quando a switch recebe um ARP ela sabe que deve encaminhar este quadro para todas as demais que possuem algum dispositivo conectado.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ARP</a:t>
            </a:r>
            <a:endParaRPr/>
          </a:p>
        </p:txBody>
      </p:sp>
      <p:pic>
        <p:nvPicPr>
          <p:cNvPr id="275" name="Google Shape;2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20" y="1935056"/>
            <a:ext cx="4515480" cy="23339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6" name="Google Shape;276;p16"/>
          <p:cNvGraphicFramePr/>
          <p:nvPr/>
        </p:nvGraphicFramePr>
        <p:xfrm>
          <a:off x="251520" y="46531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{88AA3F0B-EDF5-4853-AD83-3095604D0390}</a:tableStyleId>
              </a:tblPr>
              <a:tblGrid>
                <a:gridCol w="3518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/>
                        <a:t>Quem tiver o endereço </a:t>
                      </a:r>
                      <a:r>
                        <a:rPr b="1" lang="pt-BR" sz="1400">
                          <a:solidFill>
                            <a:schemeClr val="dk1"/>
                          </a:solidFill>
                        </a:rPr>
                        <a:t>10.0.0.8 conte o seu MAC para 10.0.0.1</a:t>
                      </a:r>
                      <a:endParaRPr b="1"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/>
                        <a:t>MAC de Origem: </a:t>
                      </a:r>
                      <a:r>
                        <a:rPr lang="pt-BR" sz="1400">
                          <a:solidFill>
                            <a:schemeClr val="dk1"/>
                          </a:solidFill>
                        </a:rPr>
                        <a:t>AA:AA:AA:AA:AA:A0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/>
                        <a:t>MAC de Destino: </a:t>
                      </a:r>
                      <a:r>
                        <a:rPr b="0" lang="pt-BR" sz="1400"/>
                        <a:t>FF:FF:FF:FF:FF:FF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77" name="Google Shape;277;p16"/>
          <p:cNvCxnSpPr/>
          <p:nvPr/>
        </p:nvCxnSpPr>
        <p:spPr>
          <a:xfrm flipH="1">
            <a:off x="2438345" y="3375216"/>
            <a:ext cx="976740" cy="1171094"/>
          </a:xfrm>
          <a:prstGeom prst="straightConnector1">
            <a:avLst/>
          </a:prstGeom>
          <a:solidFill>
            <a:srgbClr val="00B8FF"/>
          </a:solidFill>
          <a:ln cap="flat" cmpd="sng" w="5715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8" name="Google Shape;278;p16"/>
          <p:cNvCxnSpPr/>
          <p:nvPr/>
        </p:nvCxnSpPr>
        <p:spPr>
          <a:xfrm flipH="1">
            <a:off x="5238344" y="3236565"/>
            <a:ext cx="377617" cy="1309745"/>
          </a:xfrm>
          <a:prstGeom prst="straightConnector1">
            <a:avLst/>
          </a:prstGeom>
          <a:solidFill>
            <a:srgbClr val="00B8FF"/>
          </a:solidFill>
          <a:ln cap="flat" cmpd="sng" w="5715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9" name="Google Shape;279;p16"/>
          <p:cNvSpPr txBox="1"/>
          <p:nvPr/>
        </p:nvSpPr>
        <p:spPr>
          <a:xfrm>
            <a:off x="655638" y="1412776"/>
            <a:ext cx="7940675" cy="664407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ARP: Address Resolution Protocol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0" name="Google Shape;280;p16"/>
          <p:cNvGraphicFramePr/>
          <p:nvPr/>
        </p:nvGraphicFramePr>
        <p:xfrm>
          <a:off x="3995936" y="46531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{88AA3F0B-EDF5-4853-AD83-3095604D0390}</a:tableStyleId>
              </a:tblPr>
              <a:tblGrid>
                <a:gridCol w="3518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/>
                        <a:t>Quem tiver o endereço </a:t>
                      </a:r>
                      <a:r>
                        <a:rPr b="1" lang="pt-BR" sz="1400">
                          <a:solidFill>
                            <a:schemeClr val="dk1"/>
                          </a:solidFill>
                        </a:rPr>
                        <a:t>10.0.0.8 conte o seu MAC para 10.0.0.1</a:t>
                      </a:r>
                      <a:endParaRPr b="1"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/>
                        <a:t>MAC de Origem: </a:t>
                      </a:r>
                      <a:r>
                        <a:rPr lang="pt-BR" sz="1400">
                          <a:solidFill>
                            <a:schemeClr val="dk1"/>
                          </a:solidFill>
                        </a:rPr>
                        <a:t>AA:AA:AA:AA:AA:A0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/>
                        <a:t>MAC de Destino: </a:t>
                      </a:r>
                      <a:r>
                        <a:rPr b="0" lang="pt-BR" sz="1400"/>
                        <a:t>FF:FF:FF:FF:FF:FF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ARP</a:t>
            </a:r>
            <a:endParaRPr/>
          </a:p>
        </p:txBody>
      </p:sp>
      <p:grpSp>
        <p:nvGrpSpPr>
          <p:cNvPr id="288" name="Google Shape;288;p17"/>
          <p:cNvGrpSpPr/>
          <p:nvPr/>
        </p:nvGrpSpPr>
        <p:grpSpPr>
          <a:xfrm>
            <a:off x="4258696" y="1741532"/>
            <a:ext cx="4782659" cy="1766841"/>
            <a:chOff x="1771657" y="1977774"/>
            <a:chExt cx="4782659" cy="1766841"/>
          </a:xfrm>
        </p:grpSpPr>
        <p:pic>
          <p:nvPicPr>
            <p:cNvPr id="289" name="Google Shape;289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23728" y="1977774"/>
              <a:ext cx="4421499" cy="17668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Google Shape;290;p17"/>
            <p:cNvSpPr txBox="1"/>
            <p:nvPr/>
          </p:nvSpPr>
          <p:spPr>
            <a:xfrm>
              <a:off x="1771657" y="2824594"/>
              <a:ext cx="4782659" cy="397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1   2   3   4    5   6   7   8 </a:t>
              </a:r>
              <a:endParaRPr/>
            </a:p>
          </p:txBody>
        </p:sp>
      </p:grpSp>
      <p:pic>
        <p:nvPicPr>
          <p:cNvPr id="291" name="Google Shape;29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0024" y="4876750"/>
            <a:ext cx="1694835" cy="13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982" y="4869160"/>
            <a:ext cx="1694835" cy="13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5227" y="4869160"/>
            <a:ext cx="1694835" cy="13412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17"/>
          <p:cNvCxnSpPr/>
          <p:nvPr/>
        </p:nvCxnSpPr>
        <p:spPr>
          <a:xfrm flipH="1" rot="10800000">
            <a:off x="1835696" y="3140968"/>
            <a:ext cx="3567791" cy="2398810"/>
          </a:xfrm>
          <a:prstGeom prst="straightConnector1">
            <a:avLst/>
          </a:prstGeom>
          <a:solidFill>
            <a:srgbClr val="00B8FF"/>
          </a:solidFill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p17"/>
          <p:cNvCxnSpPr/>
          <p:nvPr/>
        </p:nvCxnSpPr>
        <p:spPr>
          <a:xfrm flipH="1" rot="10800000">
            <a:off x="4167441" y="3140968"/>
            <a:ext cx="1556687" cy="1801401"/>
          </a:xfrm>
          <a:prstGeom prst="straightConnector1">
            <a:avLst/>
          </a:prstGeom>
          <a:solidFill>
            <a:srgbClr val="00B8FF"/>
          </a:solidFill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p17"/>
          <p:cNvCxnSpPr>
            <a:stCxn id="293" idx="0"/>
          </p:cNvCxnSpPr>
          <p:nvPr/>
        </p:nvCxnSpPr>
        <p:spPr>
          <a:xfrm flipH="1" rot="10800000">
            <a:off x="7392645" y="3100660"/>
            <a:ext cx="503400" cy="1768500"/>
          </a:xfrm>
          <a:prstGeom prst="straightConnector1">
            <a:avLst/>
          </a:prstGeom>
          <a:solidFill>
            <a:srgbClr val="00B8FF"/>
          </a:solidFill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7" name="Google Shape;297;p17"/>
          <p:cNvSpPr txBox="1"/>
          <p:nvPr/>
        </p:nvSpPr>
        <p:spPr>
          <a:xfrm>
            <a:off x="140113" y="6189229"/>
            <a:ext cx="2343655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IP: 10.0.0.1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MAC: AA:AA:AA:AA:AA:A0</a:t>
            </a:r>
            <a:endParaRPr/>
          </a:p>
        </p:txBody>
      </p:sp>
      <p:sp>
        <p:nvSpPr>
          <p:cNvPr id="298" name="Google Shape;298;p17"/>
          <p:cNvSpPr txBox="1"/>
          <p:nvPr/>
        </p:nvSpPr>
        <p:spPr>
          <a:xfrm>
            <a:off x="3059832" y="6165304"/>
            <a:ext cx="2343655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IP: 10.0.0.4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MAC: AA:AA:AA:AA:AA:A3</a:t>
            </a:r>
            <a:endParaRPr/>
          </a:p>
        </p:txBody>
      </p:sp>
      <p:sp>
        <p:nvSpPr>
          <p:cNvPr id="299" name="Google Shape;299;p17"/>
          <p:cNvSpPr txBox="1"/>
          <p:nvPr/>
        </p:nvSpPr>
        <p:spPr>
          <a:xfrm>
            <a:off x="6332801" y="6141379"/>
            <a:ext cx="2343655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IP: 10.0.0.8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MAC: AA:AA:AA:AA:AA:A7</a:t>
            </a:r>
            <a:endParaRPr/>
          </a:p>
        </p:txBody>
      </p:sp>
      <p:sp>
        <p:nvSpPr>
          <p:cNvPr id="300" name="Google Shape;300;p17"/>
          <p:cNvSpPr txBox="1"/>
          <p:nvPr/>
        </p:nvSpPr>
        <p:spPr>
          <a:xfrm>
            <a:off x="753294" y="5092500"/>
            <a:ext cx="101991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01" name="Google Shape;301;p17"/>
          <p:cNvSpPr txBox="1"/>
          <p:nvPr/>
        </p:nvSpPr>
        <p:spPr>
          <a:xfrm>
            <a:off x="3635896" y="5097833"/>
            <a:ext cx="101991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02" name="Google Shape;302;p17"/>
          <p:cNvSpPr txBox="1"/>
          <p:nvPr/>
        </p:nvSpPr>
        <p:spPr>
          <a:xfrm>
            <a:off x="6876256" y="5094709"/>
            <a:ext cx="101991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graphicFrame>
        <p:nvGraphicFramePr>
          <p:cNvPr id="303" name="Google Shape;303;p17"/>
          <p:cNvGraphicFramePr/>
          <p:nvPr/>
        </p:nvGraphicFramePr>
        <p:xfrm>
          <a:off x="4214948" y="46704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{88AA3F0B-EDF5-4853-AD83-3095604D0390}</a:tableStyleId>
              </a:tblPr>
              <a:tblGrid>
                <a:gridCol w="1941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Quem tiver o endereço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</a:rPr>
                        <a:t>10.0.0.8 conte o seu MAC para 10.0.0.1</a:t>
                      </a:r>
                      <a:endParaRPr b="1" sz="7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MAC de Origem: </a:t>
                      </a:r>
                      <a:r>
                        <a:rPr lang="pt-BR" sz="700">
                          <a:solidFill>
                            <a:schemeClr val="dk1"/>
                          </a:solidFill>
                        </a:rPr>
                        <a:t>AA:AA:AA:AA:AA:A0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MAC de Destino: </a:t>
                      </a:r>
                      <a:r>
                        <a:rPr b="0" lang="pt-BR" sz="700"/>
                        <a:t>FF:FF:FF:FF:FF:FF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4" name="Google Shape;304;p17"/>
          <p:cNvSpPr txBox="1"/>
          <p:nvPr/>
        </p:nvSpPr>
        <p:spPr>
          <a:xfrm>
            <a:off x="655638" y="1412776"/>
            <a:ext cx="7940675" cy="2095597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ARP: Address Resolution Protocol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85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quadro será recebido pelos computadores B e C;</a:t>
            </a:r>
            <a:endParaRPr/>
          </a:p>
          <a:p>
            <a:pPr indent="-342900" lvl="0" marL="342900" marR="0" rtl="0" algn="just">
              <a:lnSpc>
                <a:spcPct val="85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entanto, como somente o computador  C possui o IP 10.0.0.8, somente ele responderá </a:t>
            </a:r>
            <a:endParaRPr/>
          </a:p>
          <a:p>
            <a:pPr indent="-100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5" name="Google Shape;305;p17"/>
          <p:cNvGraphicFramePr/>
          <p:nvPr/>
        </p:nvGraphicFramePr>
        <p:xfrm>
          <a:off x="7092280" y="4669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{88AA3F0B-EDF5-4853-AD83-3095604D0390}</a:tableStyleId>
              </a:tblPr>
              <a:tblGrid>
                <a:gridCol w="1941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Quem tiver o endereço </a:t>
                      </a:r>
                      <a:r>
                        <a:rPr b="1" lang="pt-BR" sz="700">
                          <a:solidFill>
                            <a:schemeClr val="dk1"/>
                          </a:solidFill>
                        </a:rPr>
                        <a:t>10.0.0.8 conte o seu MAC para 10.0.0.1</a:t>
                      </a:r>
                      <a:endParaRPr b="1" sz="7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MAC de Origem: </a:t>
                      </a:r>
                      <a:r>
                        <a:rPr lang="pt-BR" sz="700">
                          <a:solidFill>
                            <a:schemeClr val="dk1"/>
                          </a:solidFill>
                        </a:rPr>
                        <a:t>AA:AA:AA:AA:AA:A0</a:t>
                      </a:r>
                      <a:endParaRPr sz="7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700"/>
                        <a:t>MAC de Destino: </a:t>
                      </a:r>
                      <a:r>
                        <a:rPr b="0" lang="pt-BR" sz="700"/>
                        <a:t>FF:FF:FF:FF:FF:FF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06" name="Google Shape;30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6458" y="5297359"/>
            <a:ext cx="465050" cy="48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19242" y="5241419"/>
            <a:ext cx="457264" cy="457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ARP</a:t>
            </a:r>
            <a:endParaRPr/>
          </a:p>
        </p:txBody>
      </p:sp>
      <p:grpSp>
        <p:nvGrpSpPr>
          <p:cNvPr id="315" name="Google Shape;315;p18"/>
          <p:cNvGrpSpPr/>
          <p:nvPr/>
        </p:nvGrpSpPr>
        <p:grpSpPr>
          <a:xfrm>
            <a:off x="4258696" y="1741532"/>
            <a:ext cx="4782659" cy="1766841"/>
            <a:chOff x="1771657" y="1977774"/>
            <a:chExt cx="4782659" cy="1766841"/>
          </a:xfrm>
        </p:grpSpPr>
        <p:pic>
          <p:nvPicPr>
            <p:cNvPr id="316" name="Google Shape;316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23728" y="1977774"/>
              <a:ext cx="4421499" cy="17668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18"/>
            <p:cNvSpPr txBox="1"/>
            <p:nvPr/>
          </p:nvSpPr>
          <p:spPr>
            <a:xfrm>
              <a:off x="1771657" y="2824594"/>
              <a:ext cx="4782659" cy="397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1   2   3   4    5   6   7   8 </a:t>
              </a:r>
              <a:endParaRPr/>
            </a:p>
          </p:txBody>
        </p:sp>
      </p:grpSp>
      <p:pic>
        <p:nvPicPr>
          <p:cNvPr id="318" name="Google Shape;3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982" y="4869160"/>
            <a:ext cx="1694835" cy="13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0024" y="4876750"/>
            <a:ext cx="1694835" cy="13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5227" y="4869160"/>
            <a:ext cx="1694835" cy="13412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18"/>
          <p:cNvCxnSpPr/>
          <p:nvPr/>
        </p:nvCxnSpPr>
        <p:spPr>
          <a:xfrm flipH="1" rot="10800000">
            <a:off x="1835696" y="3140968"/>
            <a:ext cx="3567791" cy="2398810"/>
          </a:xfrm>
          <a:prstGeom prst="straightConnector1">
            <a:avLst/>
          </a:prstGeom>
          <a:solidFill>
            <a:srgbClr val="00B8FF"/>
          </a:solidFill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18"/>
          <p:cNvCxnSpPr/>
          <p:nvPr/>
        </p:nvCxnSpPr>
        <p:spPr>
          <a:xfrm flipH="1" rot="10800000">
            <a:off x="4167441" y="3140968"/>
            <a:ext cx="1556687" cy="1801401"/>
          </a:xfrm>
          <a:prstGeom prst="straightConnector1">
            <a:avLst/>
          </a:prstGeom>
          <a:solidFill>
            <a:srgbClr val="00B8FF"/>
          </a:solidFill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p18"/>
          <p:cNvCxnSpPr>
            <a:stCxn id="320" idx="0"/>
          </p:cNvCxnSpPr>
          <p:nvPr/>
        </p:nvCxnSpPr>
        <p:spPr>
          <a:xfrm flipH="1" rot="10800000">
            <a:off x="7392645" y="3100660"/>
            <a:ext cx="503400" cy="1768500"/>
          </a:xfrm>
          <a:prstGeom prst="straightConnector1">
            <a:avLst/>
          </a:prstGeom>
          <a:solidFill>
            <a:srgbClr val="00B8FF"/>
          </a:solidFill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p18"/>
          <p:cNvSpPr txBox="1"/>
          <p:nvPr/>
        </p:nvSpPr>
        <p:spPr>
          <a:xfrm>
            <a:off x="140113" y="6189229"/>
            <a:ext cx="2343655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IP: 10.0.0.1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MAC: AA:AA:AA:AA:AA:A0</a:t>
            </a:r>
            <a:endParaRPr/>
          </a:p>
        </p:txBody>
      </p:sp>
      <p:sp>
        <p:nvSpPr>
          <p:cNvPr id="325" name="Google Shape;325;p18"/>
          <p:cNvSpPr txBox="1"/>
          <p:nvPr/>
        </p:nvSpPr>
        <p:spPr>
          <a:xfrm>
            <a:off x="3059832" y="6165304"/>
            <a:ext cx="2343655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IP: 10.0.0.4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MAC: AA:AA:AA:AA:AA:A3</a:t>
            </a:r>
            <a:endParaRPr/>
          </a:p>
        </p:txBody>
      </p:sp>
      <p:sp>
        <p:nvSpPr>
          <p:cNvPr id="326" name="Google Shape;326;p18"/>
          <p:cNvSpPr txBox="1"/>
          <p:nvPr/>
        </p:nvSpPr>
        <p:spPr>
          <a:xfrm>
            <a:off x="6332801" y="6141379"/>
            <a:ext cx="2343655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IP: 10.0.0.8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MAC: AA:AA:AA:AA:AA:A7</a:t>
            </a:r>
            <a:endParaRPr/>
          </a:p>
        </p:txBody>
      </p:sp>
      <p:sp>
        <p:nvSpPr>
          <p:cNvPr id="327" name="Google Shape;327;p18"/>
          <p:cNvSpPr txBox="1"/>
          <p:nvPr/>
        </p:nvSpPr>
        <p:spPr>
          <a:xfrm>
            <a:off x="753294" y="5092500"/>
            <a:ext cx="101991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28" name="Google Shape;328;p18"/>
          <p:cNvSpPr txBox="1"/>
          <p:nvPr/>
        </p:nvSpPr>
        <p:spPr>
          <a:xfrm>
            <a:off x="3635896" y="5097833"/>
            <a:ext cx="101991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329" name="Google Shape;329;p18"/>
          <p:cNvSpPr txBox="1"/>
          <p:nvPr/>
        </p:nvSpPr>
        <p:spPr>
          <a:xfrm>
            <a:off x="6876256" y="5094709"/>
            <a:ext cx="101991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330" name="Google Shape;330;p18"/>
          <p:cNvSpPr txBox="1"/>
          <p:nvPr/>
        </p:nvSpPr>
        <p:spPr>
          <a:xfrm>
            <a:off x="655638" y="1412776"/>
            <a:ext cx="7940675" cy="461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ARP: Address Resolution Protocol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85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quadro será recebido pelos computadores B e C;</a:t>
            </a:r>
            <a:endParaRPr/>
          </a:p>
          <a:p>
            <a:pPr indent="-342900" lvl="0" marL="342900" marR="0" rtl="0" algn="just">
              <a:lnSpc>
                <a:spcPct val="85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entanto, como somente o computador  C possui o IP 10.0.0.8, somente ele responderá;</a:t>
            </a:r>
            <a:endParaRPr/>
          </a:p>
          <a:p>
            <a:pPr indent="-342900" lvl="0" marL="342900" marR="0" rtl="0" algn="just">
              <a:lnSpc>
                <a:spcPct val="85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resposta será destinada ao </a:t>
            </a:r>
            <a:endParaRPr/>
          </a:p>
          <a:p>
            <a:pPr indent="0" lvl="0" marL="0" marR="0" rtl="0" algn="just">
              <a:lnSpc>
                <a:spcPct val="85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computador C. </a:t>
            </a:r>
            <a:endParaRPr/>
          </a:p>
          <a:p>
            <a:pPr indent="-100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1" name="Google Shape;331;p18"/>
          <p:cNvGraphicFramePr/>
          <p:nvPr/>
        </p:nvGraphicFramePr>
        <p:xfrm>
          <a:off x="4941538" y="42036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{88AA3F0B-EDF5-4853-AD83-3095604D0390}</a:tableStyleId>
              </a:tblPr>
              <a:tblGrid>
                <a:gridCol w="2451100"/>
              </a:tblGrid>
              <a:tr h="24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10.0.0.8 está em </a:t>
                      </a: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AA:AA:AA:AA:AA:A7</a:t>
                      </a:r>
                      <a:endParaRPr b="1" sz="1000"/>
                    </a:p>
                  </a:txBody>
                  <a:tcPr marT="45725" marB="45725" marR="91450" marL="91450"/>
                </a:tc>
              </a:tr>
              <a:tr h="266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MAC de Origem: </a:t>
                      </a: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AA:AA:AA:AA:AA:A7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MAC de Destino: </a:t>
                      </a: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AA:AA:AA:AA:AA:A0</a:t>
                      </a:r>
                      <a:endParaRPr b="0" sz="1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2" name="Google Shape;332;p18"/>
          <p:cNvSpPr txBox="1"/>
          <p:nvPr/>
        </p:nvSpPr>
        <p:spPr>
          <a:xfrm>
            <a:off x="4869534" y="3961631"/>
            <a:ext cx="1512168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ARP Reply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ARP</a:t>
            </a:r>
            <a:endParaRPr/>
          </a:p>
        </p:txBody>
      </p:sp>
      <p:pic>
        <p:nvPicPr>
          <p:cNvPr id="340" name="Google Shape;3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20" y="2996952"/>
            <a:ext cx="4515480" cy="233395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9"/>
          <p:cNvSpPr txBox="1"/>
          <p:nvPr/>
        </p:nvSpPr>
        <p:spPr>
          <a:xfrm>
            <a:off x="655638" y="1412776"/>
            <a:ext cx="7940675" cy="664407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ARP: Address Resolution Protocol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a switch receber o quadro ARP Reply, ela consultará a informação presente no campo MAC de Destino para saber para qual porta ela deve encaminhar o quadro recebido;</a:t>
            </a:r>
            <a:endParaRPr/>
          </a:p>
        </p:txBody>
      </p:sp>
      <p:graphicFrame>
        <p:nvGraphicFramePr>
          <p:cNvPr id="342" name="Google Shape;342;p19"/>
          <p:cNvGraphicFramePr/>
          <p:nvPr/>
        </p:nvGraphicFramePr>
        <p:xfrm>
          <a:off x="4425149" y="59470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{88AA3F0B-EDF5-4853-AD83-3095604D0390}</a:tableStyleId>
              </a:tblPr>
              <a:tblGrid>
                <a:gridCol w="3171175"/>
              </a:tblGrid>
              <a:tr h="24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10.0.0.8 está em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AA:AA:AA:AA:AA:A7</a:t>
                      </a:r>
                      <a:endParaRPr b="1" sz="1200"/>
                    </a:p>
                  </a:txBody>
                  <a:tcPr marT="45725" marB="45725" marR="91450" marL="91450"/>
                </a:tc>
              </a:tr>
              <a:tr h="266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MAC de Origem: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AA:AA:AA:AA:AA:A7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MAC de Destino: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AA:AA:AA:AA:AA:A0</a:t>
                      </a:r>
                      <a:endParaRPr b="0"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3" name="Google Shape;343;p19"/>
          <p:cNvSpPr txBox="1"/>
          <p:nvPr/>
        </p:nvSpPr>
        <p:spPr>
          <a:xfrm>
            <a:off x="4355980" y="5630394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ARP Reply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19"/>
          <p:cNvCxnSpPr/>
          <p:nvPr/>
        </p:nvCxnSpPr>
        <p:spPr>
          <a:xfrm flipH="1" rot="10800000">
            <a:off x="5292080" y="4393915"/>
            <a:ext cx="360040" cy="1209289"/>
          </a:xfrm>
          <a:prstGeom prst="straightConnector1">
            <a:avLst/>
          </a:prstGeom>
          <a:solidFill>
            <a:srgbClr val="00B8FF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Endereço MAC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655638" y="1412776"/>
            <a:ext cx="7765293" cy="461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MAC: Média Access Control Address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013" lvl="0" marL="227013" marR="0" rtl="0" algn="just">
              <a:lnSpc>
                <a:spcPct val="85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2847" y="2420888"/>
            <a:ext cx="4465332" cy="349071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/>
        </p:nvSpPr>
        <p:spPr>
          <a:xfrm>
            <a:off x="723069" y="2420888"/>
            <a:ext cx="3772347" cy="461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Vimos que o endereço IP identifica unicamente o host dentro da rede e cabe ao administrador de rede configurá-lo de forma estática ou dinâmica;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caso de uma configuração dinâmica, é necessário a existência de um dispositivo na rede que forneça os endereços de forma automática;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ARP</a:t>
            </a:r>
            <a:endParaRPr/>
          </a:p>
        </p:txBody>
      </p:sp>
      <p:pic>
        <p:nvPicPr>
          <p:cNvPr id="352" name="Google Shape;3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2" y="3255289"/>
            <a:ext cx="4515480" cy="233395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0"/>
          <p:cNvSpPr txBox="1"/>
          <p:nvPr/>
        </p:nvSpPr>
        <p:spPr>
          <a:xfrm>
            <a:off x="655638" y="1412776"/>
            <a:ext cx="7940675" cy="664407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ARP: Address Resolution Protocol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switch possui em sua memória, uma tabela chamada MAC Address Table;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tabela possui uma informação de qual porta física da switch está conectado um determinado dispositivo com o endereço MAC;</a:t>
            </a:r>
            <a:endParaRPr/>
          </a:p>
        </p:txBody>
      </p:sp>
      <p:graphicFrame>
        <p:nvGraphicFramePr>
          <p:cNvPr id="354" name="Google Shape;354;p20"/>
          <p:cNvGraphicFramePr/>
          <p:nvPr/>
        </p:nvGraphicFramePr>
        <p:xfrm>
          <a:off x="4425149" y="59470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{88AA3F0B-EDF5-4853-AD83-3095604D0390}</a:tableStyleId>
              </a:tblPr>
              <a:tblGrid>
                <a:gridCol w="3171175"/>
              </a:tblGrid>
              <a:tr h="24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10.0.0.8 está em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AA:AA:AA:AA:AA:A7</a:t>
                      </a:r>
                      <a:endParaRPr b="1" sz="1200"/>
                    </a:p>
                  </a:txBody>
                  <a:tcPr marT="45725" marB="45725" marR="91450" marL="91450"/>
                </a:tc>
              </a:tr>
              <a:tr h="266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MAC de Origem: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AA:AA:AA:AA:AA:A7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MAC de Destino: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AA:AA:AA:AA:AA:A0</a:t>
                      </a:r>
                      <a:endParaRPr b="0"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5" name="Google Shape;355;p20"/>
          <p:cNvSpPr txBox="1"/>
          <p:nvPr/>
        </p:nvSpPr>
        <p:spPr>
          <a:xfrm>
            <a:off x="4355980" y="5630394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ARP Reply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20"/>
          <p:cNvCxnSpPr/>
          <p:nvPr/>
        </p:nvCxnSpPr>
        <p:spPr>
          <a:xfrm flipH="1" rot="10800000">
            <a:off x="5220072" y="4595975"/>
            <a:ext cx="360040" cy="1209289"/>
          </a:xfrm>
          <a:prstGeom prst="straightConnector1">
            <a:avLst/>
          </a:prstGeom>
          <a:solidFill>
            <a:srgbClr val="00B8FF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ARP</a:t>
            </a:r>
            <a:endParaRPr/>
          </a:p>
        </p:txBody>
      </p:sp>
      <p:pic>
        <p:nvPicPr>
          <p:cNvPr id="364" name="Google Shape;3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2" y="3255289"/>
            <a:ext cx="4515480" cy="233395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1"/>
          <p:cNvSpPr txBox="1"/>
          <p:nvPr/>
        </p:nvSpPr>
        <p:spPr>
          <a:xfrm>
            <a:off x="655638" y="1412776"/>
            <a:ext cx="7940675" cy="664407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ARP: Address Resolution Protocol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 cenário a tabela da switch seria:</a:t>
            </a:r>
            <a:endParaRPr/>
          </a:p>
        </p:txBody>
      </p:sp>
      <p:graphicFrame>
        <p:nvGraphicFramePr>
          <p:cNvPr id="366" name="Google Shape;366;p21"/>
          <p:cNvGraphicFramePr/>
          <p:nvPr/>
        </p:nvGraphicFramePr>
        <p:xfrm>
          <a:off x="4425149" y="59470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{88AA3F0B-EDF5-4853-AD83-3095604D0390}</a:tableStyleId>
              </a:tblPr>
              <a:tblGrid>
                <a:gridCol w="3171175"/>
              </a:tblGrid>
              <a:tr h="24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10.0.0.8 está em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AA:AA:AA:AA:AA:A7</a:t>
                      </a:r>
                      <a:endParaRPr b="1" sz="1200"/>
                    </a:p>
                  </a:txBody>
                  <a:tcPr marT="45725" marB="45725" marR="91450" marL="91450"/>
                </a:tc>
              </a:tr>
              <a:tr h="266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MAC de Origem: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AA:AA:AA:AA:AA:A7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MAC de Destino: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AA:AA:AA:AA:AA:A0</a:t>
                      </a:r>
                      <a:endParaRPr b="0"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7" name="Google Shape;367;p21"/>
          <p:cNvSpPr txBox="1"/>
          <p:nvPr/>
        </p:nvSpPr>
        <p:spPr>
          <a:xfrm>
            <a:off x="4355980" y="5630394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ARP Reply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21"/>
          <p:cNvCxnSpPr/>
          <p:nvPr/>
        </p:nvCxnSpPr>
        <p:spPr>
          <a:xfrm flipH="1" rot="10800000">
            <a:off x="5220072" y="4595975"/>
            <a:ext cx="360040" cy="1209289"/>
          </a:xfrm>
          <a:prstGeom prst="straightConnector1">
            <a:avLst/>
          </a:prstGeom>
          <a:solidFill>
            <a:srgbClr val="00B8FF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69" name="Google Shape;369;p21"/>
          <p:cNvGraphicFramePr/>
          <p:nvPr/>
        </p:nvGraphicFramePr>
        <p:xfrm>
          <a:off x="2533670" y="24510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{88AA3F0B-EDF5-4853-AD83-3095604D0390}</a:tableStyleId>
              </a:tblPr>
              <a:tblGrid>
                <a:gridCol w="958200"/>
                <a:gridCol w="30963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Porta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MAC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AA:AA:AA:AA:AA:A0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AA:AA:AA:AA:AA:A7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ARP</a:t>
            </a:r>
            <a:endParaRPr/>
          </a:p>
        </p:txBody>
      </p:sp>
      <p:pic>
        <p:nvPicPr>
          <p:cNvPr id="377" name="Google Shape;3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944" y="3390105"/>
            <a:ext cx="4515480" cy="233395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2"/>
          <p:cNvSpPr txBox="1"/>
          <p:nvPr/>
        </p:nvSpPr>
        <p:spPr>
          <a:xfrm>
            <a:off x="655638" y="1412776"/>
            <a:ext cx="7940675" cy="664407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ARP: Address Resolution Protocol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Após consultar a sua memória a switch detecta que o host com o MAC ....A0 está na porta 1.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 momento a switch irá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enviar o quadro apenas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na porta 1;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Posteriormente entenderemos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como a switch aprende estas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informações;  </a:t>
            </a:r>
            <a:endParaRPr/>
          </a:p>
        </p:txBody>
      </p:sp>
      <p:graphicFrame>
        <p:nvGraphicFramePr>
          <p:cNvPr id="379" name="Google Shape;379;p22"/>
          <p:cNvGraphicFramePr/>
          <p:nvPr/>
        </p:nvGraphicFramePr>
        <p:xfrm>
          <a:off x="664716" y="58132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{88AA3F0B-EDF5-4853-AD83-3095604D0390}</a:tableStyleId>
              </a:tblPr>
              <a:tblGrid>
                <a:gridCol w="3171175"/>
              </a:tblGrid>
              <a:tr h="24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10.0.0.8 está em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AA:AA:AA:AA:AA:A7</a:t>
                      </a:r>
                      <a:endParaRPr b="1" sz="1200"/>
                    </a:p>
                  </a:txBody>
                  <a:tcPr marT="45725" marB="45725" marR="91450" marL="91450"/>
                </a:tc>
              </a:tr>
              <a:tr h="266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MAC de Origem: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AA:AA:AA:AA:AA:A7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MAC de Destino: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AA:AA:AA:AA:AA:A0</a:t>
                      </a:r>
                      <a:endParaRPr b="0"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0" name="Google Shape;380;p22"/>
          <p:cNvSpPr txBox="1"/>
          <p:nvPr/>
        </p:nvSpPr>
        <p:spPr>
          <a:xfrm>
            <a:off x="577364" y="5445224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ARP Reply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p22"/>
          <p:cNvCxnSpPr/>
          <p:nvPr/>
        </p:nvCxnSpPr>
        <p:spPr>
          <a:xfrm flipH="1">
            <a:off x="3491880" y="4739429"/>
            <a:ext cx="1368152" cy="890461"/>
          </a:xfrm>
          <a:prstGeom prst="straightConnector1">
            <a:avLst/>
          </a:prstGeom>
          <a:solidFill>
            <a:srgbClr val="00B8FF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82" name="Google Shape;382;p22"/>
          <p:cNvGraphicFramePr/>
          <p:nvPr/>
        </p:nvGraphicFramePr>
        <p:xfrm>
          <a:off x="4621902" y="25858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{88AA3F0B-EDF5-4853-AD83-3095604D0390}</a:tableStyleId>
              </a:tblPr>
              <a:tblGrid>
                <a:gridCol w="958200"/>
                <a:gridCol w="30963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Porta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MAC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AA:AA:AA:AA:AA:A0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AA:AA:AA:AA:AA:A7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3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ARP</a:t>
            </a:r>
            <a:endParaRPr/>
          </a:p>
        </p:txBody>
      </p:sp>
      <p:sp>
        <p:nvSpPr>
          <p:cNvPr id="390" name="Google Shape;390;p23"/>
          <p:cNvSpPr txBox="1"/>
          <p:nvPr/>
        </p:nvSpPr>
        <p:spPr>
          <a:xfrm>
            <a:off x="655638" y="1412776"/>
            <a:ext cx="7940675" cy="461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ARP: Address Resolution Protocol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Após o computador receber o quadro ARP Reply, ele passa a conhecer o endereço MAC do IP 10.0.0.8; 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Assim ele já consegue preencher o pacote que faltava o MAC de destino;</a:t>
            </a:r>
            <a:endParaRPr/>
          </a:p>
        </p:txBody>
      </p:sp>
      <p:graphicFrame>
        <p:nvGraphicFramePr>
          <p:cNvPr id="391" name="Google Shape;391;p23"/>
          <p:cNvGraphicFramePr/>
          <p:nvPr/>
        </p:nvGraphicFramePr>
        <p:xfrm>
          <a:off x="649933" y="3462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{88AA3F0B-EDF5-4853-AD83-3095604D0390}</a:tableStyleId>
              </a:tblPr>
              <a:tblGrid>
                <a:gridCol w="3524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Dados a serem enviados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/>
                        <a:t>IP de Origem:</a:t>
                      </a:r>
                      <a:r>
                        <a:rPr lang="pt-BR" sz="1400"/>
                        <a:t> </a:t>
                      </a:r>
                      <a:r>
                        <a:rPr lang="pt-BR" sz="1400">
                          <a:solidFill>
                            <a:schemeClr val="dk1"/>
                          </a:solidFill>
                        </a:rPr>
                        <a:t>10.0.0.1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/>
                        <a:t>IP de Destino:</a:t>
                      </a:r>
                      <a:r>
                        <a:rPr lang="pt-BR" sz="1400"/>
                        <a:t> </a:t>
                      </a:r>
                      <a:r>
                        <a:rPr lang="pt-BR" sz="1400">
                          <a:solidFill>
                            <a:schemeClr val="dk1"/>
                          </a:solidFill>
                        </a:rPr>
                        <a:t>10.0.0.8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/>
                        <a:t>MAC de Origem: </a:t>
                      </a:r>
                      <a:r>
                        <a:rPr lang="pt-BR" sz="1400">
                          <a:solidFill>
                            <a:schemeClr val="dk1"/>
                          </a:solidFill>
                        </a:rPr>
                        <a:t>AA:AA:AA:AA:AA:A0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/>
                        <a:t>MAC de Destino: </a:t>
                      </a:r>
                      <a:r>
                        <a:rPr lang="pt-BR" sz="1400">
                          <a:solidFill>
                            <a:srgbClr val="FF0000"/>
                          </a:solidFill>
                        </a:rPr>
                        <a:t>AA:AA:AA:AA:AA:A7</a:t>
                      </a:r>
                      <a:endParaRPr b="0"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92" name="Google Shape;3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397" y="4946082"/>
            <a:ext cx="1694835" cy="134123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3"/>
          <p:cNvSpPr txBox="1"/>
          <p:nvPr/>
        </p:nvSpPr>
        <p:spPr>
          <a:xfrm>
            <a:off x="323528" y="6266151"/>
            <a:ext cx="2343655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IP: 10.0.0.1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MAC: AA:AA:AA:AA:AA:A0</a:t>
            </a:r>
            <a:endParaRPr/>
          </a:p>
        </p:txBody>
      </p:sp>
      <p:sp>
        <p:nvSpPr>
          <p:cNvPr id="394" name="Google Shape;394;p23"/>
          <p:cNvSpPr txBox="1"/>
          <p:nvPr/>
        </p:nvSpPr>
        <p:spPr>
          <a:xfrm>
            <a:off x="936709" y="5169422"/>
            <a:ext cx="101991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pic>
        <p:nvPicPr>
          <p:cNvPr id="395" name="Google Shape;39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3259" y="4896076"/>
            <a:ext cx="1694835" cy="134123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3"/>
          <p:cNvSpPr txBox="1"/>
          <p:nvPr/>
        </p:nvSpPr>
        <p:spPr>
          <a:xfrm>
            <a:off x="6620833" y="6261237"/>
            <a:ext cx="2343655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IP: 10.0.0.8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MAC: AA:AA:AA:AA:AA:A7</a:t>
            </a:r>
            <a:endParaRPr/>
          </a:p>
        </p:txBody>
      </p:sp>
      <p:sp>
        <p:nvSpPr>
          <p:cNvPr id="397" name="Google Shape;397;p23"/>
          <p:cNvSpPr txBox="1"/>
          <p:nvPr/>
        </p:nvSpPr>
        <p:spPr>
          <a:xfrm>
            <a:off x="7164288" y="5094709"/>
            <a:ext cx="101991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graphicFrame>
        <p:nvGraphicFramePr>
          <p:cNvPr id="398" name="Google Shape;398;p23"/>
          <p:cNvGraphicFramePr/>
          <p:nvPr/>
        </p:nvGraphicFramePr>
        <p:xfrm>
          <a:off x="2396552" y="54569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{88AA3F0B-EDF5-4853-AD83-3095604D0390}</a:tableStyleId>
              </a:tblPr>
              <a:tblGrid>
                <a:gridCol w="3171175"/>
              </a:tblGrid>
              <a:tr h="24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10.0.0.8 está em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AA:AA:AA:AA:AA:A7</a:t>
                      </a:r>
                      <a:endParaRPr b="1" sz="1200"/>
                    </a:p>
                  </a:txBody>
                  <a:tcPr marT="45725" marB="45725" marR="91450" marL="91450"/>
                </a:tc>
              </a:tr>
              <a:tr h="266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MAC de Origem: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AA:AA:AA:AA:AA:A7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MAC de Destino: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AA:AA:AA:AA:AA:A0</a:t>
                      </a:r>
                      <a:endParaRPr b="0"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99" name="Google Shape;399;p23"/>
          <p:cNvSpPr txBox="1"/>
          <p:nvPr/>
        </p:nvSpPr>
        <p:spPr>
          <a:xfrm>
            <a:off x="2309200" y="5088866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ARP Reply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0" name="Google Shape;400;p23"/>
          <p:cNvCxnSpPr/>
          <p:nvPr/>
        </p:nvCxnSpPr>
        <p:spPr>
          <a:xfrm flipH="1">
            <a:off x="4174496" y="4437112"/>
            <a:ext cx="1368152" cy="890461"/>
          </a:xfrm>
          <a:prstGeom prst="straightConnector1">
            <a:avLst/>
          </a:prstGeom>
          <a:solidFill>
            <a:srgbClr val="00B8FF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4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ARP</a:t>
            </a:r>
            <a:endParaRPr/>
          </a:p>
        </p:txBody>
      </p:sp>
      <p:sp>
        <p:nvSpPr>
          <p:cNvPr id="408" name="Google Shape;408;p24"/>
          <p:cNvSpPr txBox="1"/>
          <p:nvPr/>
        </p:nvSpPr>
        <p:spPr>
          <a:xfrm>
            <a:off x="655638" y="1412776"/>
            <a:ext cx="7940675" cy="1851997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ARP: Address Resolution Protocol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Voltamos agora no caso de como a switch descobre qual endereço MAC está conectado a uma determinada porta;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Lembre-se de quando a switch recebe um quadro qualquer;</a:t>
            </a:r>
            <a:endParaRPr/>
          </a:p>
        </p:txBody>
      </p:sp>
      <p:pic>
        <p:nvPicPr>
          <p:cNvPr id="409" name="Google Shape;4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2731" y="4221088"/>
            <a:ext cx="4515480" cy="23339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0" name="Google Shape;410;p24"/>
          <p:cNvGraphicFramePr/>
          <p:nvPr/>
        </p:nvGraphicFramePr>
        <p:xfrm>
          <a:off x="323528" y="57960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{88AA3F0B-EDF5-4853-AD83-3095604D0390}</a:tableStyleId>
              </a:tblPr>
              <a:tblGrid>
                <a:gridCol w="3518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/>
                        <a:t>XXXXXXXXXXXXXXXXXXXXXXXX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/>
                        <a:t>MAC de Origem: </a:t>
                      </a:r>
                      <a:r>
                        <a:rPr lang="pt-BR" sz="1400">
                          <a:solidFill>
                            <a:schemeClr val="dk1"/>
                          </a:solidFill>
                        </a:rPr>
                        <a:t>AA:AA:AA:AA:AA:A0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/>
                        <a:t>MAC de Destino: </a:t>
                      </a:r>
                      <a:r>
                        <a:rPr b="0" lang="pt-BR" sz="1400"/>
                        <a:t>FF:FF:FF:FF:FF:FF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411" name="Google Shape;411;p24"/>
          <p:cNvCxnSpPr/>
          <p:nvPr/>
        </p:nvCxnSpPr>
        <p:spPr>
          <a:xfrm flipH="1" rot="10800000">
            <a:off x="3707904" y="5460071"/>
            <a:ext cx="1152128" cy="777241"/>
          </a:xfrm>
          <a:prstGeom prst="straightConnector1">
            <a:avLst/>
          </a:prstGeom>
          <a:solidFill>
            <a:srgbClr val="00B8FF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412" name="Google Shape;412;p24"/>
          <p:cNvGraphicFramePr/>
          <p:nvPr/>
        </p:nvGraphicFramePr>
        <p:xfrm>
          <a:off x="354420" y="3582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{88AA3F0B-EDF5-4853-AD83-3095604D0390}</a:tableStyleId>
              </a:tblPr>
              <a:tblGrid>
                <a:gridCol w="622350"/>
                <a:gridCol w="2011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Porta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MAC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13" name="Google Shape;413;p24"/>
          <p:cNvSpPr txBox="1"/>
          <p:nvPr/>
        </p:nvSpPr>
        <p:spPr>
          <a:xfrm>
            <a:off x="344552" y="3259084"/>
            <a:ext cx="278728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Antes de receber um quadro</a:t>
            </a:r>
            <a:endParaRPr/>
          </a:p>
        </p:txBody>
      </p:sp>
      <p:graphicFrame>
        <p:nvGraphicFramePr>
          <p:cNvPr id="414" name="Google Shape;414;p24"/>
          <p:cNvGraphicFramePr/>
          <p:nvPr/>
        </p:nvGraphicFramePr>
        <p:xfrm>
          <a:off x="4839476" y="34692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{88AA3F0B-EDF5-4853-AD83-3095604D0390}</a:tableStyleId>
              </a:tblPr>
              <a:tblGrid>
                <a:gridCol w="622350"/>
                <a:gridCol w="2011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Porta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MAC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AA:AA:AA:AA:AA:A0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15" name="Google Shape;415;p24"/>
          <p:cNvSpPr txBox="1"/>
          <p:nvPr/>
        </p:nvSpPr>
        <p:spPr>
          <a:xfrm>
            <a:off x="4829608" y="3145877"/>
            <a:ext cx="365875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Depois de receber um quadro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ARP</a:t>
            </a:r>
            <a:endParaRPr/>
          </a:p>
        </p:txBody>
      </p:sp>
      <p:sp>
        <p:nvSpPr>
          <p:cNvPr id="423" name="Google Shape;423;p25"/>
          <p:cNvSpPr txBox="1"/>
          <p:nvPr/>
        </p:nvSpPr>
        <p:spPr>
          <a:xfrm>
            <a:off x="655638" y="1412776"/>
            <a:ext cx="7940675" cy="1851997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ARP: Address Resolution Protocol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Percebemos que a switch ao receber um determinado quadro realiza os seguintes procedimentos: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PASSO 1 =&gt; Adiciona o endereço MAC de Origem contido no quadro recebido, junto com a porta por onde este quadro foi recebido na tabela MAC Address Table;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PASSO 2 =&gt; Consulta na tabela MAC Address Table pelo endereço MAC de destino contido no quadro recebido, para identificar a porta;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PASSO 3 =&gt; Envia o quadro recebido na porta que foi obtida no passo 2. Caso o endereço MAC de destino for FF:FF:FF:FF:FF:FF, envie o quadro recebido em todas as portas que possuem algum dispositivo conectado.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ARP</a:t>
            </a:r>
            <a:endParaRPr/>
          </a:p>
        </p:txBody>
      </p:sp>
      <p:sp>
        <p:nvSpPr>
          <p:cNvPr id="431" name="Google Shape;431;p26"/>
          <p:cNvSpPr txBox="1"/>
          <p:nvPr/>
        </p:nvSpPr>
        <p:spPr>
          <a:xfrm>
            <a:off x="655638" y="1412776"/>
            <a:ext cx="7940675" cy="1851997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ARP: Address Resolution Protocol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a switch é ligada, a sua tabela MAC Address Table normalmente está vazia;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tabela começa a ser preenchida assim que a switch recebe o primeiro quadro, e este processo é repetido para todos os quadros recebidos; 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temos uma comunicação que o MAC de destino é FF:FF:FF:FF:FF:FF dizemos que esta comunicação é do tipo broadcast;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Quanto temos uma comunicação que o MAC de destino é diferente de FF:FF:FF... dizemos que a comunicação é do tipo unicast;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ARP</a:t>
            </a:r>
            <a:endParaRPr/>
          </a:p>
        </p:txBody>
      </p:sp>
      <p:sp>
        <p:nvSpPr>
          <p:cNvPr id="439" name="Google Shape;439;p27"/>
          <p:cNvSpPr txBox="1"/>
          <p:nvPr/>
        </p:nvSpPr>
        <p:spPr>
          <a:xfrm>
            <a:off x="655638" y="1412776"/>
            <a:ext cx="7940675" cy="1851997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ARP: Address Resolution Protocol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Outro ponto importante é que o sistema operacional ao receber a resposta de um ARP Reply, realiza o armazenamento desta informação por um tempo em seu cache local;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cache é conhecido como cache ARP;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cache ARP pode ser consultado em um sistema operacional Windows através do comando </a:t>
            </a:r>
            <a:r>
              <a:rPr lang="pt-BR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arp –a 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prompt do DOS;</a:t>
            </a:r>
            <a:endParaRPr/>
          </a:p>
        </p:txBody>
      </p:sp>
      <p:pic>
        <p:nvPicPr>
          <p:cNvPr id="440" name="Google Shape;440;p27"/>
          <p:cNvPicPr preferRelativeResize="0"/>
          <p:nvPr/>
        </p:nvPicPr>
        <p:blipFill rotWithShape="1">
          <a:blip r:embed="rId3">
            <a:alphaModFix/>
          </a:blip>
          <a:srcRect b="32338" l="0" r="0" t="0"/>
          <a:stretch/>
        </p:blipFill>
        <p:spPr>
          <a:xfrm>
            <a:off x="2363435" y="4293607"/>
            <a:ext cx="4525079" cy="2303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8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ARP</a:t>
            </a:r>
            <a:endParaRPr/>
          </a:p>
        </p:txBody>
      </p:sp>
      <p:sp>
        <p:nvSpPr>
          <p:cNvPr id="448" name="Google Shape;448;p28"/>
          <p:cNvSpPr txBox="1"/>
          <p:nvPr/>
        </p:nvSpPr>
        <p:spPr>
          <a:xfrm>
            <a:off x="655638" y="1412776"/>
            <a:ext cx="7940675" cy="1851997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ARP: Address Resolution Protocol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objetivo do armazenamento deste cache ARP, é evitar a lentidão no processo de comunicação;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Imagine uma comunicação com um determinado host, que seja necessário o envio de diversos pacotes, o host de origem fique realizando consultas ARP todas as vezes antes de enviar um novo pacote para este host;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Lembre-se que em todas as comunicações onde se utiliza o protocolo ethernet (que estuaremos posteriormente), é necessário informar o MAC de destino;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informação no cache ARP é apagada após alguns minutos quando não ocorre a comunicação com o host de destino;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informação também é apagada quando o computador é desligado, ou a placa de rede é desconectada;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9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ARP</a:t>
            </a:r>
            <a:endParaRPr/>
          </a:p>
        </p:txBody>
      </p:sp>
      <p:sp>
        <p:nvSpPr>
          <p:cNvPr id="456" name="Google Shape;456;p29"/>
          <p:cNvSpPr txBox="1"/>
          <p:nvPr/>
        </p:nvSpPr>
        <p:spPr>
          <a:xfrm>
            <a:off x="655638" y="1412776"/>
            <a:ext cx="7940675" cy="1851997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ARP: Address Resolution Protocol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rede de computadores com muitos hosts no mesmo segmento de rede, tende a gerar muitos pacotes do tipo ARP;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cenário ocasiona um alto consumo da banda de rede de forma desnecessária;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solução para isto é separar as redes em mais de uma sub-rede utilizando-se roteadores. Este assunto será visto posteriormente;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Endereço MAC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655638" y="1412776"/>
            <a:ext cx="7940675" cy="461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MAC: Média Access Control Address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013" lvl="0" marL="227013" marR="0" rtl="0" algn="just">
              <a:lnSpc>
                <a:spcPct val="85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 cenário surge uma pergunta: Se o computador precisa de um endereço IP para se comunicar com outros computadores, como ele se comunica com o DHCP server para obter o seu endereço IP dinâmico, se ele ainda não tem endereço IP?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resposta é: O endereço IP não é o único endereço que um dispositivo possui;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Todos os dispositivos para se comunicarem com a rede, necessitam de uma placa de rede, seja cabeada ou sem fio;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placa por sua vez, possui um endereço único definido pelo fabricante da placa no momento da sua fabricação;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endereço se chama endereço MAC;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Endereço MAC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655638" y="1412776"/>
            <a:ext cx="7940675" cy="461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MAC: Média Access Control Address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013" lvl="0" marL="227013" marR="0" rtl="0" algn="just">
              <a:lnSpc>
                <a:spcPct val="85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o endereço MAC os dispositivos são capazes de se comunicarem em uma rede local;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com este endereço MAC que o dispositivo se comunica com o servidor de DHCP;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endereço MAC é composto de 48 bits;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endereço é escrito utilizando 12 caracteres hexadecimal;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6 primeiros caracteres identificam o fabricante da placa;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outros 6 caracteres são utilizados para identificarem unicamente cada placa fabricada por este fabricante;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Endereço MAC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655638" y="1412776"/>
            <a:ext cx="7940675" cy="461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MAC: Média Access Control Address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013" lvl="0" marL="227013" marR="0" rtl="0" algn="just">
              <a:lnSpc>
                <a:spcPct val="85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endereço MAC nunca pode se repetir na mesma rede;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verdade nunca deveriam existir duas placas de rede com o mesmo endereço;</a:t>
            </a:r>
            <a:endParaRPr/>
          </a:p>
          <a:p>
            <a:pPr indent="-100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704" y="3589274"/>
            <a:ext cx="4896544" cy="278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Endereço MAC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655638" y="1412776"/>
            <a:ext cx="7940675" cy="461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MAC: Média Access Control Address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013" lvl="0" marL="227013" marR="0" rtl="0" algn="just">
              <a:lnSpc>
                <a:spcPct val="85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todos os dispositivos possuem um endereço MAC, este endereço é primordial para algumas comunicações onde ainda não se tem um endereço IP configurado;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endereço MAC também é muito importante no processo de comutação de dados pelo equipamento de rede Switch;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Windows, o endereço MAC de uma placa de rede pode ser consultado através do comando </a:t>
            </a:r>
            <a:r>
              <a:rPr lang="pt-BR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ipconfig /all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0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Endereço MAC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655638" y="1412776"/>
            <a:ext cx="7940675" cy="461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MAC: Média Access Control Address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152" y="2060848"/>
            <a:ext cx="7487695" cy="430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Endereço MAC</a:t>
            </a:r>
            <a:endParaRPr/>
          </a:p>
        </p:txBody>
      </p:sp>
      <p:sp>
        <p:nvSpPr>
          <p:cNvPr id="161" name="Google Shape;161;p8"/>
          <p:cNvSpPr txBox="1"/>
          <p:nvPr/>
        </p:nvSpPr>
        <p:spPr>
          <a:xfrm>
            <a:off x="655638" y="1412776"/>
            <a:ext cx="7940675" cy="461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MAC: Média Access Control Address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013" lvl="0" marL="227013" marR="0" rtl="0" algn="just">
              <a:lnSpc>
                <a:spcPct val="85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Inicialmente vamos nos concentrar em entender como a Switch faz o comutação das informações entre as suas portas de rede;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Posteriormente veremos como e endereço MAC é utilizado no processo de obtenção de um endereço IP em um cenário de configuração dinâmica;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todas as comunicações realizadas pelos dispositivos, a informação que precisa ser enviada para um outro dispositivo necessita ser identificada por alguns conjuntos de endereços;</a:t>
            </a:r>
            <a:endParaRPr/>
          </a:p>
          <a:p>
            <a:pPr indent="-227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Estes endereços estão distribuídos em camadas que estudaremos posteriormente no modelo TCP/IP;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9"/>
          <p:cNvGrpSpPr/>
          <p:nvPr/>
        </p:nvGrpSpPr>
        <p:grpSpPr>
          <a:xfrm>
            <a:off x="1771657" y="1977774"/>
            <a:ext cx="4782659" cy="1766841"/>
            <a:chOff x="1771657" y="1977774"/>
            <a:chExt cx="4782659" cy="1766841"/>
          </a:xfrm>
        </p:grpSpPr>
        <p:pic>
          <p:nvPicPr>
            <p:cNvPr id="169" name="Google Shape;16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23728" y="1977774"/>
              <a:ext cx="4421499" cy="17668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9"/>
            <p:cNvSpPr txBox="1"/>
            <p:nvPr/>
          </p:nvSpPr>
          <p:spPr>
            <a:xfrm>
              <a:off x="1771657" y="2824594"/>
              <a:ext cx="4782659" cy="397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1   2   3   4    5   6   7   8 </a:t>
              </a:r>
              <a:endParaRPr/>
            </a:p>
          </p:txBody>
        </p:sp>
      </p:grpSp>
      <p:sp>
        <p:nvSpPr>
          <p:cNvPr id="171" name="Google Shape;171;p9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Endereço MAC</a:t>
            </a:r>
            <a:endParaRPr/>
          </a:p>
        </p:txBody>
      </p:sp>
      <p:sp>
        <p:nvSpPr>
          <p:cNvPr id="172" name="Google Shape;172;p9"/>
          <p:cNvSpPr txBox="1"/>
          <p:nvPr/>
        </p:nvSpPr>
        <p:spPr>
          <a:xfrm>
            <a:off x="655638" y="1412776"/>
            <a:ext cx="7940675" cy="461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MAC: Média Access Control Address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013" lvl="0" marL="227013" marR="0" rtl="0" algn="just">
              <a:lnSpc>
                <a:spcPct val="85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013" lvl="0" marL="227013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982" y="4869160"/>
            <a:ext cx="1694835" cy="13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0024" y="4876750"/>
            <a:ext cx="1694835" cy="13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5227" y="4869160"/>
            <a:ext cx="1694835" cy="13412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9"/>
          <p:cNvCxnSpPr/>
          <p:nvPr/>
        </p:nvCxnSpPr>
        <p:spPr>
          <a:xfrm flipH="1" rot="10800000">
            <a:off x="1835696" y="3356992"/>
            <a:ext cx="936104" cy="2182786"/>
          </a:xfrm>
          <a:prstGeom prst="straightConnector1">
            <a:avLst/>
          </a:prstGeom>
          <a:solidFill>
            <a:srgbClr val="00B8FF"/>
          </a:solidFill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9"/>
          <p:cNvCxnSpPr/>
          <p:nvPr/>
        </p:nvCxnSpPr>
        <p:spPr>
          <a:xfrm rot="10800000">
            <a:off x="3131840" y="3356992"/>
            <a:ext cx="1035601" cy="1585377"/>
          </a:xfrm>
          <a:prstGeom prst="straightConnector1">
            <a:avLst/>
          </a:prstGeom>
          <a:solidFill>
            <a:srgbClr val="00B8FF"/>
          </a:solidFill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9"/>
          <p:cNvCxnSpPr/>
          <p:nvPr/>
        </p:nvCxnSpPr>
        <p:spPr>
          <a:xfrm rot="10800000">
            <a:off x="5368648" y="3284984"/>
            <a:ext cx="1398893" cy="2230014"/>
          </a:xfrm>
          <a:prstGeom prst="straightConnector1">
            <a:avLst/>
          </a:prstGeom>
          <a:solidFill>
            <a:srgbClr val="00B8FF"/>
          </a:solidFill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9"/>
          <p:cNvSpPr txBox="1"/>
          <p:nvPr/>
        </p:nvSpPr>
        <p:spPr>
          <a:xfrm>
            <a:off x="140113" y="6189229"/>
            <a:ext cx="2343655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IP: 10.0.0.1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MAC: AA:AA:AA:AA:AA:A0</a:t>
            </a:r>
            <a:endParaRPr/>
          </a:p>
        </p:txBody>
      </p:sp>
      <p:sp>
        <p:nvSpPr>
          <p:cNvPr id="180" name="Google Shape;180;p9"/>
          <p:cNvSpPr txBox="1"/>
          <p:nvPr/>
        </p:nvSpPr>
        <p:spPr>
          <a:xfrm>
            <a:off x="3059832" y="6165304"/>
            <a:ext cx="2343655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IP: 10.0.0.4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MAC: AA:AA:AA:AA:AA:A3</a:t>
            </a:r>
            <a:endParaRPr/>
          </a:p>
        </p:txBody>
      </p:sp>
      <p:sp>
        <p:nvSpPr>
          <p:cNvPr id="181" name="Google Shape;181;p9"/>
          <p:cNvSpPr txBox="1"/>
          <p:nvPr/>
        </p:nvSpPr>
        <p:spPr>
          <a:xfrm>
            <a:off x="6332801" y="6141379"/>
            <a:ext cx="2343655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IP: 10.0.0.8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MAC: AA:AA:AA:AA:AA:A7</a:t>
            </a: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753294" y="5092500"/>
            <a:ext cx="101991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3635896" y="5097833"/>
            <a:ext cx="101991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6876256" y="5094709"/>
            <a:ext cx="1019919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2002-08-27T12:04:17Z</dcterms:created>
  <dc:creator>CLI</dc:creator>
</cp:coreProperties>
</file>