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5" r:id="rId3"/>
    <p:sldId id="256" r:id="rId4"/>
    <p:sldId id="263" r:id="rId5"/>
    <p:sldId id="264" r:id="rId6"/>
    <p:sldId id="258" r:id="rId7"/>
    <p:sldId id="259" r:id="rId8"/>
    <p:sldId id="260" r:id="rId9"/>
    <p:sldId id="261" r:id="rId10"/>
    <p:sldId id="266" r:id="rId11"/>
    <p:sldId id="262"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70" autoAdjust="0"/>
  </p:normalViewPr>
  <p:slideViewPr>
    <p:cSldViewPr>
      <p:cViewPr varScale="1">
        <p:scale>
          <a:sx n="46" d="100"/>
          <a:sy n="46" d="100"/>
        </p:scale>
        <p:origin x="-19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6DCC9-D79E-42D2-900E-44483321C1E9}" type="datetimeFigureOut">
              <a:rPr lang="pt-BR" smtClean="0"/>
              <a:t>13/11/2014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A6CEC-4318-4F27-9DEA-0623685410DB}" type="slidenum">
              <a:rPr lang="pt-BR" smtClean="0"/>
              <a:t>‹nº›</a:t>
            </a:fld>
            <a:endParaRPr lang="pt-BR"/>
          </a:p>
        </p:txBody>
      </p:sp>
    </p:spTree>
    <p:extLst>
      <p:ext uri="{BB962C8B-B14F-4D97-AF65-F5344CB8AC3E}">
        <p14:creationId xmlns:p14="http://schemas.microsoft.com/office/powerpoint/2010/main" val="161467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ata_strip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echtudo.com.br/platb/hardware/2011/11/11/2011/11/03/raid-ii-controle-de-erros-e-segmentaca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http://www.techtudo.com.br/platb/hardware/2011/10/26/raid-i-%E2%80%93-o-que-e/	</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sistemas RAID precisam proteger dados porque a probabilidade de ocorrer uma falha em seus discos é bem maior que em um disco único</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 (ECC, ou “</a:t>
            </a:r>
            <a:r>
              <a:rPr lang="pt-BR" sz="1200" b="0" i="1" kern="1200" dirty="0" err="1" smtClean="0">
                <a:solidFill>
                  <a:schemeClr val="tx1"/>
                </a:solidFill>
                <a:effectLst/>
                <a:latin typeface="+mn-lt"/>
                <a:ea typeface="+mn-ea"/>
                <a:cs typeface="+mn-cs"/>
              </a:rPr>
              <a:t>Error</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Correcting</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Codes</a:t>
            </a:r>
            <a:r>
              <a:rPr lang="pt-BR" sz="1200" b="0" i="0" kern="1200" dirty="0" smtClean="0">
                <a:solidFill>
                  <a:schemeClr val="tx1"/>
                </a:solidFill>
                <a:effectLst/>
                <a:latin typeface="+mn-lt"/>
                <a:ea typeface="+mn-ea"/>
                <a:cs typeface="+mn-cs"/>
              </a:rPr>
              <a:t>”)</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1</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Uni a segmentação do </a:t>
            </a:r>
            <a:r>
              <a:rPr lang="pt-BR" sz="1200" b="0" i="0" kern="1200" dirty="0" err="1" smtClean="0">
                <a:solidFill>
                  <a:schemeClr val="tx1"/>
                </a:solidFill>
                <a:effectLst/>
                <a:latin typeface="+mn-lt"/>
                <a:ea typeface="+mn-ea"/>
                <a:cs typeface="+mn-cs"/>
              </a:rPr>
              <a:t>raid</a:t>
            </a:r>
            <a:r>
              <a:rPr lang="pt-BR" sz="1200" b="0" i="0" kern="1200" dirty="0" smtClean="0">
                <a:solidFill>
                  <a:schemeClr val="tx1"/>
                </a:solidFill>
                <a:effectLst/>
                <a:latin typeface="+mn-lt"/>
                <a:ea typeface="+mn-ea"/>
                <a:cs typeface="+mn-cs"/>
              </a:rPr>
              <a:t> 0 com a </a:t>
            </a:r>
            <a:r>
              <a:rPr lang="pt-BR" sz="1200" b="0" i="0" kern="1200" dirty="0" err="1" smtClean="0">
                <a:solidFill>
                  <a:schemeClr val="tx1"/>
                </a:solidFill>
                <a:effectLst/>
                <a:latin typeface="+mn-lt"/>
                <a:ea typeface="+mn-ea"/>
                <a:cs typeface="+mn-cs"/>
              </a:rPr>
              <a:t>redundancia</a:t>
            </a:r>
            <a:r>
              <a:rPr lang="pt-BR" sz="1200" b="0" i="0" kern="1200" dirty="0" smtClean="0">
                <a:solidFill>
                  <a:schemeClr val="tx1"/>
                </a:solidFill>
                <a:effectLst/>
                <a:latin typeface="+mn-lt"/>
                <a:ea typeface="+mn-ea"/>
                <a:cs typeface="+mn-cs"/>
              </a:rPr>
              <a:t> do </a:t>
            </a:r>
            <a:r>
              <a:rPr lang="pt-BR" sz="1200" b="0" i="0" kern="1200" dirty="0" err="1" smtClean="0">
                <a:solidFill>
                  <a:schemeClr val="tx1"/>
                </a:solidFill>
                <a:effectLst/>
                <a:latin typeface="+mn-lt"/>
                <a:ea typeface="+mn-ea"/>
                <a:cs typeface="+mn-cs"/>
              </a:rPr>
              <a:t>raid</a:t>
            </a:r>
            <a:r>
              <a:rPr lang="pt-BR" sz="1200" b="0" i="0" kern="1200" dirty="0" smtClean="0">
                <a:solidFill>
                  <a:schemeClr val="tx1"/>
                </a:solidFill>
                <a:effectLst/>
                <a:latin typeface="+mn-lt"/>
                <a:ea typeface="+mn-ea"/>
                <a:cs typeface="+mn-cs"/>
              </a:rPr>
              <a:t> 1</a:t>
            </a:r>
          </a:p>
          <a:p>
            <a:r>
              <a:rPr lang="pt-BR" sz="1200" b="0" i="0" kern="1200" dirty="0" smtClean="0">
                <a:solidFill>
                  <a:schemeClr val="tx1"/>
                </a:solidFill>
                <a:effectLst/>
                <a:latin typeface="+mn-lt"/>
                <a:ea typeface="+mn-ea"/>
                <a:cs typeface="+mn-cs"/>
              </a:rPr>
              <a:t>em vez de recorrer a sistemas de detecção e correção de erros como a paridade e o ECC, garante a preservação das informações recorrendo à força bruta e espelhando-as, ou seja, gravando-as duas vezes em unidades diferentes. O objetivo é acelerar o desempenho com a segmentação e preservar as informações com a redundância,</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 combinação em RAID 10, por apelar para a redundância pura e simples, tem como único inconveniente o aumento do número de discos físicos em relação aos níveis que usam algoritmos de detecção e correção de erros (que, por usarem menor número de unidades físicas, custam menos). Mas é um método, rápido, seguro e razoavelmente popular.</a:t>
            </a:r>
          </a:p>
          <a:p>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Há quem ache que como os sistemas em RAID garantem a preservação de dados por permitirem sua recuperação ou reconstituição em caso de falha de uma das unidades físicas, quando são usadas pode-se eliminar o trabalho extra da realização periódica de cópias de segurança, ou “</a:t>
            </a:r>
            <a:r>
              <a:rPr lang="pt-BR" sz="1200" b="0" i="1" kern="1200" dirty="0" smtClean="0">
                <a:solidFill>
                  <a:schemeClr val="tx1"/>
                </a:solidFill>
                <a:effectLst/>
                <a:latin typeface="+mn-lt"/>
                <a:ea typeface="+mn-ea"/>
                <a:cs typeface="+mn-cs"/>
              </a:rPr>
              <a:t>backup</a:t>
            </a:r>
            <a:r>
              <a:rPr lang="pt-BR" sz="1200" b="0" i="0" kern="1200" dirty="0" smtClean="0">
                <a:solidFill>
                  <a:schemeClr val="tx1"/>
                </a:solidFill>
                <a:effectLst/>
                <a:latin typeface="+mn-lt"/>
                <a:ea typeface="+mn-ea"/>
                <a:cs typeface="+mn-cs"/>
              </a:rPr>
              <a:t>”.</a:t>
            </a:r>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11</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http://www.techtudo.com.br/platb/hardware/2011/10/26/raid-i-%E2%80%93-o-que-e/	</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sistemas RAID precisam proteger dados porque a probabilidade de ocorrer uma falha em seus discos é bem maior que em um disco único</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 (ECC, ou “</a:t>
            </a:r>
            <a:r>
              <a:rPr lang="pt-BR" sz="1200" b="0" i="1" kern="1200" dirty="0" err="1" smtClean="0">
                <a:solidFill>
                  <a:schemeClr val="tx1"/>
                </a:solidFill>
                <a:effectLst/>
                <a:latin typeface="+mn-lt"/>
                <a:ea typeface="+mn-ea"/>
                <a:cs typeface="+mn-cs"/>
              </a:rPr>
              <a:t>Error</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Correcting</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Codes</a:t>
            </a:r>
            <a:r>
              <a:rPr lang="pt-BR" sz="1200" b="0" i="0" kern="1200" dirty="0" smtClean="0">
                <a:solidFill>
                  <a:schemeClr val="tx1"/>
                </a:solidFill>
                <a:effectLst/>
                <a:latin typeface="+mn-lt"/>
                <a:ea typeface="+mn-ea"/>
                <a:cs typeface="+mn-cs"/>
              </a:rPr>
              <a:t>”)</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2</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http://www.techtudo.com.br/platb/hardware/2011/10/26/raid-i-%E2%80%93-o-que-e/	</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sistemas RAID precisam proteger dados porque a probabilidade de ocorrer uma falha em seus discos é bem maior que em um disco único</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 (ECC, ou “</a:t>
            </a:r>
            <a:r>
              <a:rPr lang="pt-BR" sz="1200" b="0" i="1" kern="1200" dirty="0" err="1" smtClean="0">
                <a:solidFill>
                  <a:schemeClr val="tx1"/>
                </a:solidFill>
                <a:effectLst/>
                <a:latin typeface="+mn-lt"/>
                <a:ea typeface="+mn-ea"/>
                <a:cs typeface="+mn-cs"/>
              </a:rPr>
              <a:t>Error</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Correcting</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Codes</a:t>
            </a:r>
            <a:r>
              <a:rPr lang="pt-BR" sz="1200" b="0" i="0" kern="1200" dirty="0" smtClean="0">
                <a:solidFill>
                  <a:schemeClr val="tx1"/>
                </a:solidFill>
                <a:effectLst/>
                <a:latin typeface="+mn-lt"/>
                <a:ea typeface="+mn-ea"/>
                <a:cs typeface="+mn-cs"/>
              </a:rPr>
              <a:t>”)</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4</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http://www.techtudo.com.br/platb/hardware/2011/10/26/raid-i-%E2%80%93-o-que-e/	</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sistemas RAID precisam proteger dados porque a probabilidade de ocorrer uma falha em seus discos é bem maior que em um disco único</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 (ECC, ou “</a:t>
            </a:r>
            <a:r>
              <a:rPr lang="pt-BR" sz="1200" b="0" i="1" kern="1200" dirty="0" err="1" smtClean="0">
                <a:solidFill>
                  <a:schemeClr val="tx1"/>
                </a:solidFill>
                <a:effectLst/>
                <a:latin typeface="+mn-lt"/>
                <a:ea typeface="+mn-ea"/>
                <a:cs typeface="+mn-cs"/>
              </a:rPr>
              <a:t>Error</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Correcting</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Codes</a:t>
            </a:r>
            <a:r>
              <a:rPr lang="pt-BR" sz="1200" b="0" i="0" kern="1200" dirty="0" smtClean="0">
                <a:solidFill>
                  <a:schemeClr val="tx1"/>
                </a:solidFill>
                <a:effectLst/>
                <a:latin typeface="+mn-lt"/>
                <a:ea typeface="+mn-ea"/>
                <a:cs typeface="+mn-cs"/>
              </a:rPr>
              <a:t>”)</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5</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Para distribuir os dados é preciso “fatiá-los” logicamente. Isto é feito aplicando-se uma técnica que subdivide uma unidade lógica de dados, como por exemplo um arquivo, em trechos ou segmentos que são gravados em diferentes discos físicos. O que melhora o desempenho do conjunto, pois nos sistemas em RAID a segmentação de dados (“</a:t>
            </a:r>
            <a:r>
              <a:rPr lang="pt-BR" sz="1200" b="0" i="1" kern="1200" dirty="0" smtClean="0">
                <a:solidFill>
                  <a:schemeClr val="tx1"/>
                </a:solidFill>
                <a:effectLst/>
                <a:latin typeface="+mn-lt"/>
                <a:ea typeface="+mn-ea"/>
                <a:cs typeface="+mn-cs"/>
              </a:rPr>
              <a:t>data </a:t>
            </a:r>
            <a:r>
              <a:rPr lang="pt-BR" sz="1200" b="0" i="1" kern="1200" dirty="0" err="1" smtClean="0">
                <a:solidFill>
                  <a:schemeClr val="tx1"/>
                </a:solidFill>
                <a:effectLst/>
                <a:latin typeface="+mn-lt"/>
                <a:ea typeface="+mn-ea"/>
                <a:cs typeface="+mn-cs"/>
              </a:rPr>
              <a:t>striping</a:t>
            </a:r>
            <a:r>
              <a:rPr lang="pt-BR" sz="1200" b="0" i="0" kern="1200" dirty="0" smtClean="0">
                <a:solidFill>
                  <a:schemeClr val="tx1"/>
                </a:solidFill>
                <a:effectLst/>
                <a:latin typeface="+mn-lt"/>
                <a:ea typeface="+mn-ea"/>
                <a:cs typeface="+mn-cs"/>
              </a:rPr>
              <a:t>”) permite que a leitura seja feita muito mais rapidamente já que o circuito controlador do sistema pode fazer com que diversos segmentos sejam lidos simultaneamente em vez de sequencialmente, como seria obrigatório caso todos estivessem na mesma unidade física.</a:t>
            </a:r>
          </a:p>
          <a:p>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Um sistema que usa segmentos de pequeno tamanho apresenta grande “granularidade”. A granularidade depende do tipo de uso. Sistemas multiusuários com arquivos extensos e que fazem uso intensivo das operações de E/S (Entrada / Saída) apresentam melhor desempenho em sistemas RAID de pequena granularidade, onde grandes trechos dos arquivos podem ser homogeneamente distribuídos entre as diversas unidades físicas, o que permite que sejam lidos simultaneamente. Já sistemas monousuário, onde os arquivos são numerosos porém relativamente pequenos, se dão melhor em configurações RAID de grande granularidade (tipicamente com segmentos de um setor distribuídos entre as diversas unidades físicas). Mais detalhes sobre segmentação de dados podem ser obtidos (infelizmente, em inglês) na </a:t>
            </a:r>
            <a:r>
              <a:rPr lang="pt-BR" sz="1200" b="1" i="0" u="none" strike="noStrike" kern="1200" dirty="0" smtClean="0">
                <a:solidFill>
                  <a:schemeClr val="tx1"/>
                </a:solidFill>
                <a:effectLst/>
                <a:latin typeface="+mn-lt"/>
                <a:ea typeface="+mn-ea"/>
                <a:cs typeface="+mn-cs"/>
                <a:hlinkClick r:id="rId3"/>
              </a:rPr>
              <a:t>entrada “</a:t>
            </a:r>
            <a:r>
              <a:rPr lang="pt-BR" sz="1200" b="1" i="1" u="none" strike="noStrike" kern="1200" dirty="0" smtClean="0">
                <a:solidFill>
                  <a:schemeClr val="tx1"/>
                </a:solidFill>
                <a:effectLst/>
                <a:latin typeface="+mn-lt"/>
                <a:ea typeface="+mn-ea"/>
                <a:cs typeface="+mn-cs"/>
                <a:hlinkClick r:id="rId3"/>
              </a:rPr>
              <a:t>Data </a:t>
            </a:r>
            <a:r>
              <a:rPr lang="pt-BR" sz="1200" b="1" i="1" u="none" strike="noStrike" kern="1200" dirty="0" err="1" smtClean="0">
                <a:solidFill>
                  <a:schemeClr val="tx1"/>
                </a:solidFill>
                <a:effectLst/>
                <a:latin typeface="+mn-lt"/>
                <a:ea typeface="+mn-ea"/>
                <a:cs typeface="+mn-cs"/>
                <a:hlinkClick r:id="rId3"/>
              </a:rPr>
              <a:t>Striping</a:t>
            </a:r>
            <a:r>
              <a:rPr lang="pt-BR" sz="1200" b="1" i="0" u="none" strike="noStrike" kern="1200" dirty="0" smtClean="0">
                <a:solidFill>
                  <a:schemeClr val="tx1"/>
                </a:solidFill>
                <a:effectLst/>
                <a:latin typeface="+mn-lt"/>
                <a:ea typeface="+mn-ea"/>
                <a:cs typeface="+mn-cs"/>
                <a:hlinkClick r:id="rId3"/>
              </a:rPr>
              <a:t>” da </a:t>
            </a:r>
            <a:r>
              <a:rPr lang="pt-BR" sz="1200" b="1" i="0" u="none" strike="noStrike" kern="1200" dirty="0" err="1" smtClean="0">
                <a:solidFill>
                  <a:schemeClr val="tx1"/>
                </a:solidFill>
                <a:effectLst/>
                <a:latin typeface="+mn-lt"/>
                <a:ea typeface="+mn-ea"/>
                <a:cs typeface="+mn-cs"/>
                <a:hlinkClick r:id="rId3"/>
              </a:rPr>
              <a:t>Wikipedia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É claro que em um sistema deste tipo o gerenciador (“</a:t>
            </a:r>
            <a:r>
              <a:rPr lang="pt-BR" sz="1200" b="0" i="1" kern="1200" dirty="0" smtClean="0">
                <a:solidFill>
                  <a:schemeClr val="tx1"/>
                </a:solidFill>
                <a:effectLst/>
                <a:latin typeface="+mn-lt"/>
                <a:ea typeface="+mn-ea"/>
                <a:cs typeface="+mn-cs"/>
              </a:rPr>
              <a:t>driver</a:t>
            </a:r>
            <a:r>
              <a:rPr lang="pt-BR" sz="1200" b="0" i="0" kern="1200" dirty="0" smtClean="0">
                <a:solidFill>
                  <a:schemeClr val="tx1"/>
                </a:solidFill>
                <a:effectLst/>
                <a:latin typeface="+mn-lt"/>
                <a:ea typeface="+mn-ea"/>
                <a:cs typeface="+mn-cs"/>
              </a:rPr>
              <a:t>”) do RAID irá ocupar um trecho da memória primária, consumir ciclos do microprocessador e drenar uma significativa porção do desempenho do sistema operacional. Além disto, diferentemente de um RAID controlado por hardware, onde todas as rotinas necessárias ao controle do sistema estão gravadas nos circuitos de memória não volátil dos controladores da </a:t>
            </a:r>
            <a:r>
              <a:rPr lang="pt-BR" sz="1200" b="0" i="0" kern="1200" dirty="0" err="1" smtClean="0">
                <a:solidFill>
                  <a:schemeClr val="tx1"/>
                </a:solidFill>
                <a:effectLst/>
                <a:latin typeface="+mn-lt"/>
                <a:ea typeface="+mn-ea"/>
                <a:cs typeface="+mn-cs"/>
              </a:rPr>
              <a:t>placa-mãe</a:t>
            </a:r>
            <a:r>
              <a:rPr lang="pt-BR" sz="1200" b="0" i="0" kern="1200" dirty="0" smtClean="0">
                <a:solidFill>
                  <a:schemeClr val="tx1"/>
                </a:solidFill>
                <a:effectLst/>
                <a:latin typeface="+mn-lt"/>
                <a:ea typeface="+mn-ea"/>
                <a:cs typeface="+mn-cs"/>
              </a:rPr>
              <a:t> e não interferem na carga do sistema operacional, em um RAID implementado por software estas rotinas fazem parte de drivers gravados nos próprios discos e uma falha na leitura destes discos pode impedir a formação do RAID e a inicialização do sistema. Por isto a implementação de RAID controlada por hardware é muito mais comum e eficiente.</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6</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Uma configuração RAID 0 usa apenas a segmentação de dados (ver </a:t>
            </a:r>
            <a:r>
              <a:rPr lang="pt-BR" sz="1200" b="1" i="0" u="none" strike="noStrike" kern="1200" dirty="0" smtClean="0">
                <a:solidFill>
                  <a:schemeClr val="tx1"/>
                </a:solidFill>
                <a:effectLst/>
                <a:latin typeface="+mn-lt"/>
                <a:ea typeface="+mn-ea"/>
                <a:cs typeface="+mn-cs"/>
                <a:hlinkClick r:id="rId3"/>
              </a:rPr>
              <a:t>coluna anterior</a:t>
            </a:r>
            <a:r>
              <a:rPr lang="pt-BR" sz="1200" b="0" i="0" kern="1200" dirty="0" smtClean="0">
                <a:solidFill>
                  <a:schemeClr val="tx1"/>
                </a:solidFill>
                <a:effectLst/>
                <a:latin typeface="+mn-lt"/>
                <a:ea typeface="+mn-ea"/>
                <a:cs typeface="+mn-cs"/>
              </a:rPr>
              <a:t>). Os dados são “fatiados”, ou seja, suas unidades lógicas (arquivos ou registros) são subdivididas em segmentos e estes segmentos são distribuídos pelos diferentes discos que compõem o RAID.</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RAID 0 apresenta o dobro da probabilidade de falhas que uma unidade lógica gravada em um único disco</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Como se vê na figura os dados são subdivididos em segmentos que são gravados sequencialmente nos diversos discos. O tamanho dos segmentos varia de acordo com a implementação mas nunca é inferior ao tamanho de um setor do disco.</a:t>
            </a:r>
          </a:p>
          <a:p>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Configurações em RAID 0 são usadas apenas em sistemas nos quais a capacidade de armazenamento e a rapidez da leitura são mais importantes que a confiabilidade dos dados.</a:t>
            </a:r>
            <a:endParaRPr lang="pt-BR" dirty="0"/>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7</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Já a configuração em RAID nível 1, ou RAID 1, é empregada exatamente na situação oposta, quando a garantia de que os dados estão em segurança se sobrepõe às preocupações com o desempenho.</a:t>
            </a:r>
          </a:p>
          <a:p>
            <a:r>
              <a:rPr lang="pt-BR" sz="1200" b="0" i="0" kern="1200" dirty="0" smtClean="0">
                <a:solidFill>
                  <a:schemeClr val="tx1"/>
                </a:solidFill>
                <a:effectLst/>
                <a:latin typeface="+mn-lt"/>
                <a:ea typeface="+mn-ea"/>
                <a:cs typeface="+mn-cs"/>
              </a:rPr>
              <a:t>O sistema em RAID 1 é despido de qualquer sofisticação no que tange à detecção e correção de erros, como por exemplo o emprego de paridade e complexos algoritmos tipo ECC (“</a:t>
            </a:r>
            <a:r>
              <a:rPr lang="pt-BR" sz="1200" b="0" i="1" kern="1200" dirty="0" err="1" smtClean="0">
                <a:solidFill>
                  <a:schemeClr val="tx1"/>
                </a:solidFill>
                <a:effectLst/>
                <a:latin typeface="+mn-lt"/>
                <a:ea typeface="+mn-ea"/>
                <a:cs typeface="+mn-cs"/>
              </a:rPr>
              <a:t>Error</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Checking</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and</a:t>
            </a:r>
            <a:r>
              <a:rPr lang="pt-BR" sz="1200" b="0" i="1" kern="1200" dirty="0" smtClean="0">
                <a:solidFill>
                  <a:schemeClr val="tx1"/>
                </a:solidFill>
                <a:effectLst/>
                <a:latin typeface="+mn-lt"/>
                <a:ea typeface="+mn-ea"/>
                <a:cs typeface="+mn-cs"/>
              </a:rPr>
              <a:t> </a:t>
            </a:r>
            <a:r>
              <a:rPr lang="pt-BR" sz="1200" b="0" i="1" kern="1200" dirty="0" err="1" smtClean="0">
                <a:solidFill>
                  <a:schemeClr val="tx1"/>
                </a:solidFill>
                <a:effectLst/>
                <a:latin typeface="+mn-lt"/>
                <a:ea typeface="+mn-ea"/>
                <a:cs typeface="+mn-cs"/>
              </a:rPr>
              <a:t>Correction</a:t>
            </a:r>
            <a:r>
              <a:rPr lang="pt-BR" sz="1200" b="0" i="0" kern="1200" dirty="0" smtClean="0">
                <a:solidFill>
                  <a:schemeClr val="tx1"/>
                </a:solidFill>
                <a:effectLst/>
                <a:latin typeface="+mn-lt"/>
                <a:ea typeface="+mn-ea"/>
                <a:cs typeface="+mn-cs"/>
              </a:rPr>
              <a:t>”). Muito pelo contrário: a garantia da segurança dos dados é obtida mediante o simples emprego da força-bruta.</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Um sistema em RAID 1 é constituído sempre por um número par de discos (portanto, no mínimo dois) que duplicam os dados armazenados</a:t>
            </a:r>
          </a:p>
          <a:p>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A única desvantagem que um sistema em RAID 1 apresenta é o maior custo por MB armazenado, já que como os dados são duplicados, é necessário usar uma capacidade de armazenamento físico igual ao dobro da capacidade lógica</a:t>
            </a:r>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8</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A vantagem do RAID 5 não se resume à eliminação do “gargalo” formado quando se concentram as informações de controle de erro e paridade em um único disco. Mais que isto, estando as informações distribuídas por todos os discos de forma homogênea, todas as unidades podem ser lidas simultaneamente, reduzindo o tempo de leitura.</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Configurações em RAID 5 oferecem desempenho elevado tanto em sistemas multitarefa quanto em sistemas dedicados e seu custo não é elevado. O nível 5 é uma das modalidades mais comuns de utilização de RAID.</a:t>
            </a:r>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9</a:t>
            </a:fld>
            <a:endParaRPr lang="pt-BR"/>
          </a:p>
        </p:txBody>
      </p:sp>
    </p:spTree>
    <p:extLst>
      <p:ext uri="{BB962C8B-B14F-4D97-AF65-F5344CB8AC3E}">
        <p14:creationId xmlns:p14="http://schemas.microsoft.com/office/powerpoint/2010/main" val="241484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A vantagem do RAID 5 não se resume à eliminação do “gargalo” formado quando se concentram as informações de controle de erro e paridade em um único disco. Mais que isto, estando as informações distribuídas por todos os discos de forma homogênea, todas as unidades podem ser lidas simultaneamente, reduzindo o tempo de leitura.</a:t>
            </a: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Configurações em RAID 5 oferecem desempenho elevado tanto em sistemas multitarefa quanto em sistemas dedicados e seu custo não é elevado. O nível 5 é uma das modalidades mais comuns de utilização de RAID.</a:t>
            </a:r>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4D8A6CEC-4318-4F27-9DEA-0623685410DB}" type="slidenum">
              <a:rPr lang="pt-BR" smtClean="0"/>
              <a:t>10</a:t>
            </a:fld>
            <a:endParaRPr lang="pt-BR"/>
          </a:p>
        </p:txBody>
      </p:sp>
    </p:spTree>
    <p:extLst>
      <p:ext uri="{BB962C8B-B14F-4D97-AF65-F5344CB8AC3E}">
        <p14:creationId xmlns:p14="http://schemas.microsoft.com/office/powerpoint/2010/main" val="241484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196243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330690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392572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9676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102535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795747E-1155-4D29-B1D3-1E5DEC68BAEC}" type="datetimeFigureOut">
              <a:rPr lang="pt-BR" smtClean="0"/>
              <a:t>13/11/2014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38588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795747E-1155-4D29-B1D3-1E5DEC68BAEC}" type="datetimeFigureOut">
              <a:rPr lang="pt-BR" smtClean="0"/>
              <a:t>13/11/2014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319771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795747E-1155-4D29-B1D3-1E5DEC68BAEC}" type="datetimeFigureOut">
              <a:rPr lang="pt-BR" smtClean="0"/>
              <a:t>13/11/2014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410256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795747E-1155-4D29-B1D3-1E5DEC68BAEC}" type="datetimeFigureOut">
              <a:rPr lang="pt-BR" smtClean="0"/>
              <a:t>13/11/2014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134754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795747E-1155-4D29-B1D3-1E5DEC68BAEC}" type="datetimeFigureOut">
              <a:rPr lang="pt-BR" smtClean="0"/>
              <a:t>13/11/2014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42148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795747E-1155-4D29-B1D3-1E5DEC68BAEC}" type="datetimeFigureOut">
              <a:rPr lang="pt-BR" smtClean="0"/>
              <a:t>13/11/2014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CF3CD93-FF16-49C6-8D46-AFE21653E35B}" type="slidenum">
              <a:rPr lang="pt-BR" smtClean="0"/>
              <a:t>‹nº›</a:t>
            </a:fld>
            <a:endParaRPr lang="pt-BR"/>
          </a:p>
        </p:txBody>
      </p:sp>
    </p:spTree>
    <p:extLst>
      <p:ext uri="{BB962C8B-B14F-4D97-AF65-F5344CB8AC3E}">
        <p14:creationId xmlns:p14="http://schemas.microsoft.com/office/powerpoint/2010/main" val="104345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5747E-1155-4D29-B1D3-1E5DEC68BAEC}" type="datetimeFigureOut">
              <a:rPr lang="pt-BR" smtClean="0"/>
              <a:t>13/11/2014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CD93-FF16-49C6-8D46-AFE21653E35B}" type="slidenum">
              <a:rPr lang="pt-BR" smtClean="0"/>
              <a:t>‹nº›</a:t>
            </a:fld>
            <a:endParaRPr lang="pt-BR"/>
          </a:p>
        </p:txBody>
      </p:sp>
    </p:spTree>
    <p:extLst>
      <p:ext uri="{BB962C8B-B14F-4D97-AF65-F5344CB8AC3E}">
        <p14:creationId xmlns:p14="http://schemas.microsoft.com/office/powerpoint/2010/main" val="2219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83568" y="1268760"/>
            <a:ext cx="8136904" cy="4893647"/>
          </a:xfrm>
          <a:prstGeom prst="rect">
            <a:avLst/>
          </a:prstGeom>
        </p:spPr>
        <p:txBody>
          <a:bodyPr wrap="square">
            <a:spAutoFit/>
          </a:bodyPr>
          <a:lstStyle/>
          <a:p>
            <a:pPr marL="342900" indent="-342900">
              <a:buFont typeface="Wingdings" panose="05000000000000000000" pitchFamily="2" charset="2"/>
              <a:buChar char="§"/>
            </a:pPr>
            <a:r>
              <a:rPr lang="en-US" sz="2400" dirty="0"/>
              <a:t>Redundant Array of Independent Disks</a:t>
            </a:r>
          </a:p>
          <a:p>
            <a:pPr marL="342900" indent="-342900">
              <a:buFont typeface="Wingdings" panose="05000000000000000000" pitchFamily="2" charset="2"/>
              <a:buChar char="§"/>
            </a:pPr>
            <a:r>
              <a:rPr lang="en-US" sz="2400" dirty="0"/>
              <a:t>Redundant Array of Inexpensive </a:t>
            </a:r>
            <a:r>
              <a:rPr lang="en-US" sz="2400" dirty="0" smtClean="0"/>
              <a:t>Disks</a:t>
            </a:r>
          </a:p>
          <a:p>
            <a:pPr marL="342900" indent="-342900">
              <a:buFont typeface="Wingdings" panose="05000000000000000000" pitchFamily="2" charset="2"/>
              <a:buChar char="§"/>
            </a:pPr>
            <a:endParaRPr lang="en-US" sz="2400" dirty="0"/>
          </a:p>
          <a:p>
            <a:pPr marL="342900" indent="-342900" algn="just">
              <a:buFont typeface="Wingdings" panose="05000000000000000000" pitchFamily="2" charset="2"/>
              <a:buChar char="§"/>
            </a:pPr>
            <a:r>
              <a:rPr lang="pt-BR" sz="2400" dirty="0" smtClean="0"/>
              <a:t>Sistemas </a:t>
            </a:r>
            <a:r>
              <a:rPr lang="pt-BR" sz="2400" dirty="0"/>
              <a:t>RAID precisam proteger dados porque a probabilidade </a:t>
            </a:r>
            <a:r>
              <a:rPr lang="pt-BR" sz="2400" dirty="0" smtClean="0"/>
              <a:t>dos discos sofrerem uma </a:t>
            </a:r>
            <a:r>
              <a:rPr lang="pt-BR" sz="2400" dirty="0"/>
              <a:t>falha </a:t>
            </a:r>
            <a:r>
              <a:rPr lang="pt-BR" sz="2400" dirty="0" smtClean="0"/>
              <a:t>é grande;</a:t>
            </a:r>
          </a:p>
          <a:p>
            <a:pPr marL="342900" indent="-342900" algn="just">
              <a:buFont typeface="Wingdings" panose="05000000000000000000" pitchFamily="2" charset="2"/>
              <a:buChar char="§"/>
            </a:pPr>
            <a:endParaRPr lang="pt-BR" sz="2400" dirty="0"/>
          </a:p>
          <a:p>
            <a:pPr marL="342900" indent="-342900" algn="just">
              <a:buFont typeface="Wingdings" panose="05000000000000000000" pitchFamily="2" charset="2"/>
              <a:buChar char="§"/>
            </a:pPr>
            <a:r>
              <a:rPr lang="pt-BR" sz="2400" dirty="0" smtClean="0"/>
              <a:t>Probabilidade x Possibilidade;</a:t>
            </a:r>
            <a:endParaRPr lang="pt-BR" sz="2400" dirty="0"/>
          </a:p>
          <a:p>
            <a:pPr marL="342900" indent="-342900">
              <a:buFont typeface="Wingdings" panose="05000000000000000000" pitchFamily="2" charset="2"/>
              <a:buChar char="§"/>
            </a:pPr>
            <a:endParaRPr lang="pt-BR" sz="2400" dirty="0" smtClean="0"/>
          </a:p>
          <a:p>
            <a:pPr marL="342900" indent="-342900">
              <a:buFont typeface="Wingdings" panose="05000000000000000000" pitchFamily="2" charset="2"/>
              <a:buChar char="§"/>
            </a:pPr>
            <a:r>
              <a:rPr lang="pt-BR" sz="2400" dirty="0" smtClean="0"/>
              <a:t>Técnicas de RAID:</a:t>
            </a:r>
          </a:p>
          <a:p>
            <a:pPr marL="800100" lvl="1" indent="-342900">
              <a:buFont typeface="Wingdings" panose="05000000000000000000" pitchFamily="2" charset="2"/>
              <a:buChar char="§"/>
            </a:pPr>
            <a:r>
              <a:rPr lang="pt-BR" sz="2400" dirty="0" err="1" smtClean="0"/>
              <a:t>Striping</a:t>
            </a:r>
            <a:r>
              <a:rPr lang="pt-BR" sz="2400" dirty="0" smtClean="0"/>
              <a:t>, </a:t>
            </a:r>
            <a:r>
              <a:rPr lang="pt-BR" sz="2400" dirty="0" err="1" smtClean="0"/>
              <a:t>Mirroring</a:t>
            </a:r>
            <a:r>
              <a:rPr lang="pt-BR" sz="2400" dirty="0" smtClean="0"/>
              <a:t>  e  </a:t>
            </a:r>
            <a:r>
              <a:rPr lang="pt-BR" sz="2400" dirty="0" err="1" smtClean="0"/>
              <a:t>Error</a:t>
            </a:r>
            <a:r>
              <a:rPr lang="pt-BR" sz="2400" dirty="0" smtClean="0"/>
              <a:t> </a:t>
            </a:r>
            <a:r>
              <a:rPr lang="pt-BR" sz="2400" dirty="0" err="1"/>
              <a:t>Correcting</a:t>
            </a:r>
            <a:r>
              <a:rPr lang="pt-BR" sz="2400" dirty="0"/>
              <a:t> </a:t>
            </a:r>
            <a:r>
              <a:rPr lang="pt-BR" sz="2400" dirty="0" err="1" smtClean="0"/>
              <a:t>Codes</a:t>
            </a:r>
            <a:r>
              <a:rPr lang="pt-BR" sz="2400" dirty="0"/>
              <a:t> </a:t>
            </a:r>
            <a:r>
              <a:rPr lang="pt-BR" sz="2400" dirty="0" smtClean="0"/>
              <a:t>(ECC)</a:t>
            </a:r>
          </a:p>
          <a:p>
            <a:pPr marL="800100" lvl="1" indent="-342900">
              <a:buFont typeface="Wingdings" panose="05000000000000000000" pitchFamily="2" charset="2"/>
              <a:buChar char="§"/>
            </a:pPr>
            <a:endParaRPr lang="pt-BR" sz="2400" dirty="0"/>
          </a:p>
          <a:p>
            <a:pPr marL="342900" indent="-342900">
              <a:buFont typeface="Wingdings" panose="05000000000000000000" pitchFamily="2" charset="2"/>
              <a:buChar char="§"/>
            </a:pPr>
            <a:r>
              <a:rPr lang="pt-BR" sz="2400" dirty="0" smtClean="0"/>
              <a:t>Tipos de RAID mais utilizados: 0, 1, 5 e suas combinações</a:t>
            </a:r>
            <a:endParaRPr lang="pt-BR" sz="2400" dirty="0" smtClean="0"/>
          </a:p>
          <a:p>
            <a:endParaRPr lang="en-US" sz="2400" dirty="0"/>
          </a:p>
        </p:txBody>
      </p:sp>
      <p:sp>
        <p:nvSpPr>
          <p:cNvPr id="3" name="Retângulo 2"/>
          <p:cNvSpPr/>
          <p:nvPr/>
        </p:nvSpPr>
        <p:spPr>
          <a:xfrm>
            <a:off x="683568" y="476672"/>
            <a:ext cx="4242972" cy="461665"/>
          </a:xfrm>
          <a:prstGeom prst="rect">
            <a:avLst/>
          </a:prstGeom>
        </p:spPr>
        <p:txBody>
          <a:bodyPr wrap="square">
            <a:spAutoFit/>
          </a:bodyPr>
          <a:lstStyle/>
          <a:p>
            <a:r>
              <a:rPr lang="pt-BR" sz="2400" b="1" dirty="0" smtClean="0"/>
              <a:t>Sistemas de RAID</a:t>
            </a:r>
            <a:endParaRPr lang="pt-BR" sz="2400" b="1" dirty="0"/>
          </a:p>
        </p:txBody>
      </p:sp>
    </p:spTree>
    <p:extLst>
      <p:ext uri="{BB962C8B-B14F-4D97-AF65-F5344CB8AC3E}">
        <p14:creationId xmlns:p14="http://schemas.microsoft.com/office/powerpoint/2010/main" val="159150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23528" y="1899989"/>
            <a:ext cx="9073008" cy="1815882"/>
          </a:xfrm>
          <a:prstGeom prst="rect">
            <a:avLst/>
          </a:prstGeom>
        </p:spPr>
        <p:txBody>
          <a:bodyPr wrap="square">
            <a:spAutoFit/>
          </a:bodyPr>
          <a:lstStyle/>
          <a:p>
            <a:r>
              <a:rPr lang="pt-BR" sz="2800" b="1" dirty="0" smtClean="0"/>
              <a:t>   Dado</a:t>
            </a:r>
            <a:r>
              <a:rPr lang="pt-BR" sz="2800" b="1" dirty="0"/>
              <a:t> </a:t>
            </a:r>
            <a:r>
              <a:rPr lang="pt-BR" sz="2800" b="1" dirty="0" smtClean="0"/>
              <a:t> a       | </a:t>
            </a:r>
            <a:r>
              <a:rPr lang="pt-BR" sz="2800" b="1" dirty="0" smtClean="0">
                <a:sym typeface="Wingdings" panose="05000000000000000000" pitchFamily="2" charset="2"/>
              </a:rPr>
              <a:t> </a:t>
            </a:r>
            <a:r>
              <a:rPr lang="pt-BR" sz="2800" b="1" dirty="0"/>
              <a:t> Disco 1 </a:t>
            </a:r>
            <a:r>
              <a:rPr lang="pt-BR" sz="2800" b="1" dirty="0" smtClean="0"/>
              <a:t>  |   </a:t>
            </a:r>
            <a:r>
              <a:rPr lang="pt-BR" sz="2800" b="1" dirty="0"/>
              <a:t> Disco 2 </a:t>
            </a:r>
            <a:r>
              <a:rPr lang="pt-BR" sz="2800" b="1" dirty="0" smtClean="0"/>
              <a:t>   |  </a:t>
            </a:r>
            <a:r>
              <a:rPr lang="pt-BR" sz="2800" b="1" dirty="0"/>
              <a:t> Disco 3 </a:t>
            </a:r>
            <a:r>
              <a:rPr lang="pt-BR" sz="2800" b="1" dirty="0" smtClean="0"/>
              <a:t>Paridade</a:t>
            </a:r>
            <a:r>
              <a:rPr lang="pt-BR" sz="2800" b="1" dirty="0"/>
              <a:t> </a:t>
            </a:r>
            <a:endParaRPr lang="pt-BR" sz="2800" b="1" dirty="0" smtClean="0"/>
          </a:p>
          <a:p>
            <a:r>
              <a:rPr lang="pt-BR" sz="2800" b="1" dirty="0"/>
              <a:t>s</a:t>
            </a:r>
            <a:r>
              <a:rPr lang="pt-BR" sz="2800" b="1" dirty="0" smtClean="0"/>
              <a:t>er </a:t>
            </a:r>
            <a:r>
              <a:rPr lang="pt-BR" sz="2800" b="1" dirty="0"/>
              <a:t>g</a:t>
            </a:r>
            <a:r>
              <a:rPr lang="pt-BR" sz="2800" b="1" dirty="0" smtClean="0"/>
              <a:t>ravado</a:t>
            </a:r>
            <a:r>
              <a:rPr lang="pt-BR" sz="2800" dirty="0" smtClean="0"/>
              <a:t/>
            </a:r>
            <a:br>
              <a:rPr lang="pt-BR" sz="2800" dirty="0" smtClean="0"/>
            </a:br>
            <a:r>
              <a:rPr lang="pt-BR" sz="2800" dirty="0" smtClean="0"/>
              <a:t>        </a:t>
            </a:r>
            <a:r>
              <a:rPr lang="pt-BR" sz="2800" b="1" dirty="0" smtClean="0"/>
              <a:t>24</a:t>
            </a:r>
            <a:r>
              <a:rPr lang="pt-BR" sz="2800" dirty="0"/>
              <a:t> </a:t>
            </a:r>
            <a:r>
              <a:rPr lang="pt-BR" sz="2800" dirty="0" smtClean="0"/>
              <a:t>                     </a:t>
            </a:r>
            <a:r>
              <a:rPr lang="pt-BR" sz="2800" b="1" dirty="0" smtClean="0"/>
              <a:t>2</a:t>
            </a:r>
            <a:r>
              <a:rPr lang="pt-BR" sz="2800" b="1" dirty="0"/>
              <a:t> </a:t>
            </a:r>
            <a:r>
              <a:rPr lang="pt-BR" sz="2800" b="1" dirty="0" smtClean="0"/>
              <a:t>                   4</a:t>
            </a:r>
            <a:r>
              <a:rPr lang="pt-BR" sz="2800" b="1" dirty="0"/>
              <a:t> </a:t>
            </a:r>
            <a:r>
              <a:rPr lang="pt-BR" sz="2800" b="1" dirty="0" smtClean="0"/>
              <a:t>                     6             (2+4</a:t>
            </a:r>
            <a:r>
              <a:rPr lang="pt-BR" sz="2800" b="1" dirty="0"/>
              <a:t>)</a:t>
            </a:r>
            <a:r>
              <a:rPr lang="pt-BR" sz="2800" dirty="0" smtClean="0"/>
              <a:t/>
            </a:r>
            <a:br>
              <a:rPr lang="pt-BR" sz="2800" dirty="0" smtClean="0"/>
            </a:br>
            <a:r>
              <a:rPr lang="pt-BR" sz="2800" dirty="0" smtClean="0"/>
              <a:t>        </a:t>
            </a:r>
            <a:r>
              <a:rPr lang="pt-BR" sz="2800" b="1" dirty="0" smtClean="0"/>
              <a:t>35</a:t>
            </a:r>
            <a:r>
              <a:rPr lang="pt-BR" sz="2800" b="1" dirty="0"/>
              <a:t> </a:t>
            </a:r>
            <a:r>
              <a:rPr lang="pt-BR" sz="2800" b="1" dirty="0" smtClean="0"/>
              <a:t>                     3                   </a:t>
            </a:r>
            <a:r>
              <a:rPr lang="pt-BR" sz="2800" b="1" dirty="0"/>
              <a:t> 5 </a:t>
            </a:r>
            <a:r>
              <a:rPr lang="pt-BR" sz="2800" b="1" dirty="0" smtClean="0"/>
              <a:t>                     8             </a:t>
            </a:r>
            <a:r>
              <a:rPr lang="pt-BR" sz="2800" b="1" dirty="0"/>
              <a:t>(3+5)</a:t>
            </a:r>
            <a:endParaRPr lang="pt-BR" sz="2800" dirty="0"/>
          </a:p>
        </p:txBody>
      </p:sp>
      <p:sp>
        <p:nvSpPr>
          <p:cNvPr id="3" name="Retângulo 2"/>
          <p:cNvSpPr/>
          <p:nvPr/>
        </p:nvSpPr>
        <p:spPr>
          <a:xfrm>
            <a:off x="179512" y="3916213"/>
            <a:ext cx="9217024" cy="1815882"/>
          </a:xfrm>
          <a:prstGeom prst="rect">
            <a:avLst/>
          </a:prstGeom>
        </p:spPr>
        <p:txBody>
          <a:bodyPr wrap="square">
            <a:spAutoFit/>
          </a:bodyPr>
          <a:lstStyle/>
          <a:p>
            <a:r>
              <a:rPr lang="pt-BR" sz="2800" b="1" dirty="0" smtClean="0"/>
              <a:t>    Dado           </a:t>
            </a:r>
            <a:r>
              <a:rPr lang="pt-BR" sz="2800" b="1" dirty="0"/>
              <a:t> | </a:t>
            </a:r>
            <a:r>
              <a:rPr lang="pt-BR" sz="2800" b="1" dirty="0" smtClean="0"/>
              <a:t>  Disco </a:t>
            </a:r>
            <a:r>
              <a:rPr lang="pt-BR" sz="2800" b="1" dirty="0"/>
              <a:t>1 </a:t>
            </a:r>
            <a:r>
              <a:rPr lang="pt-BR" sz="2800" b="1" dirty="0" smtClean="0"/>
              <a:t>  |  </a:t>
            </a:r>
            <a:r>
              <a:rPr lang="pt-BR" sz="2800" b="1" dirty="0"/>
              <a:t> </a:t>
            </a:r>
            <a:r>
              <a:rPr lang="pt-BR" sz="2800" b="1" dirty="0" smtClean="0"/>
              <a:t> Disco 2   </a:t>
            </a:r>
            <a:r>
              <a:rPr lang="pt-BR" sz="2800" b="1" dirty="0"/>
              <a:t> | Disco 3 </a:t>
            </a:r>
            <a:r>
              <a:rPr lang="pt-BR" sz="2800" b="1" dirty="0" smtClean="0"/>
              <a:t>Paridade</a:t>
            </a:r>
          </a:p>
          <a:p>
            <a:r>
              <a:rPr lang="pt-BR" sz="2800" b="1" dirty="0" smtClean="0"/>
              <a:t>Recuperado</a:t>
            </a:r>
            <a:r>
              <a:rPr lang="pt-BR" sz="2800" dirty="0" smtClean="0"/>
              <a:t/>
            </a:r>
            <a:br>
              <a:rPr lang="pt-BR" sz="2800" dirty="0" smtClean="0"/>
            </a:br>
            <a:r>
              <a:rPr lang="pt-BR" sz="2800" dirty="0" smtClean="0"/>
              <a:t>       </a:t>
            </a:r>
            <a:r>
              <a:rPr lang="pt-BR" sz="2800" b="1" dirty="0" smtClean="0"/>
              <a:t>4    (6-2)               2                  </a:t>
            </a:r>
            <a:r>
              <a:rPr lang="pt-BR" sz="2800" b="1" dirty="0"/>
              <a:t> </a:t>
            </a:r>
            <a:r>
              <a:rPr lang="pt-BR" sz="2800" b="1" dirty="0">
                <a:solidFill>
                  <a:srgbClr val="FF0000"/>
                </a:solidFill>
              </a:rPr>
              <a:t>4</a:t>
            </a:r>
            <a:r>
              <a:rPr lang="pt-BR" sz="2800" b="1" dirty="0"/>
              <a:t> </a:t>
            </a:r>
            <a:r>
              <a:rPr lang="pt-BR" sz="2800" b="1" dirty="0" smtClean="0"/>
              <a:t>                     6</a:t>
            </a:r>
            <a:r>
              <a:rPr lang="pt-BR" sz="2800" dirty="0" smtClean="0"/>
              <a:t/>
            </a:r>
            <a:br>
              <a:rPr lang="pt-BR" sz="2800" dirty="0" smtClean="0"/>
            </a:br>
            <a:r>
              <a:rPr lang="pt-BR" sz="2800" dirty="0" smtClean="0"/>
              <a:t>       </a:t>
            </a:r>
            <a:r>
              <a:rPr lang="pt-BR" sz="2800" b="1" dirty="0" smtClean="0"/>
              <a:t>3    (8-5</a:t>
            </a:r>
            <a:r>
              <a:rPr lang="pt-BR" sz="2800" b="1" dirty="0"/>
              <a:t>) </a:t>
            </a:r>
            <a:r>
              <a:rPr lang="pt-BR" sz="2800" b="1" dirty="0" smtClean="0"/>
              <a:t>              </a:t>
            </a:r>
            <a:r>
              <a:rPr lang="pt-BR" sz="2800" b="1" dirty="0" smtClean="0">
                <a:solidFill>
                  <a:srgbClr val="FF0000"/>
                </a:solidFill>
              </a:rPr>
              <a:t>3</a:t>
            </a:r>
            <a:r>
              <a:rPr lang="pt-BR" sz="2800" b="1" dirty="0"/>
              <a:t> </a:t>
            </a:r>
            <a:r>
              <a:rPr lang="pt-BR" sz="2800" b="1" dirty="0" smtClean="0"/>
              <a:t>                 </a:t>
            </a:r>
            <a:r>
              <a:rPr lang="pt-BR" sz="2800" b="1" dirty="0"/>
              <a:t> 5 </a:t>
            </a:r>
            <a:r>
              <a:rPr lang="pt-BR" sz="2800" b="1" dirty="0" smtClean="0"/>
              <a:t>                     8</a:t>
            </a:r>
            <a:endParaRPr lang="pt-BR" sz="2800" dirty="0"/>
          </a:p>
        </p:txBody>
      </p:sp>
      <p:sp>
        <p:nvSpPr>
          <p:cNvPr id="6" name="Retângulo 5"/>
          <p:cNvSpPr/>
          <p:nvPr/>
        </p:nvSpPr>
        <p:spPr>
          <a:xfrm>
            <a:off x="323528" y="476672"/>
            <a:ext cx="4242972" cy="523220"/>
          </a:xfrm>
          <a:prstGeom prst="rect">
            <a:avLst/>
          </a:prstGeom>
        </p:spPr>
        <p:txBody>
          <a:bodyPr wrap="square">
            <a:spAutoFit/>
          </a:bodyPr>
          <a:lstStyle/>
          <a:p>
            <a:r>
              <a:rPr lang="pt-BR" sz="2800" b="1" dirty="0" smtClean="0"/>
              <a:t>Exemplo Apenas Didático</a:t>
            </a:r>
            <a:endParaRPr lang="pt-BR" sz="2800" b="1" dirty="0"/>
          </a:p>
        </p:txBody>
      </p:sp>
    </p:spTree>
    <p:extLst>
      <p:ext uri="{BB962C8B-B14F-4D97-AF65-F5344CB8AC3E}">
        <p14:creationId xmlns:p14="http://schemas.microsoft.com/office/powerpoint/2010/main" val="386618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igura 2: RAID 10 com quatro dis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48680"/>
            <a:ext cx="5800725" cy="2905125"/>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467544" y="4293096"/>
            <a:ext cx="8352928" cy="2308324"/>
          </a:xfrm>
          <a:prstGeom prst="rect">
            <a:avLst/>
          </a:prstGeom>
        </p:spPr>
        <p:txBody>
          <a:bodyPr wrap="square">
            <a:spAutoFit/>
          </a:bodyPr>
          <a:lstStyle/>
          <a:p>
            <a:pPr marL="342900" indent="-342900">
              <a:buFont typeface="Arial" panose="020B0604020202020204" pitchFamily="34" charset="0"/>
              <a:buChar char="•"/>
            </a:pPr>
            <a:r>
              <a:rPr lang="en-US" sz="2400" dirty="0" err="1" smtClean="0"/>
              <a:t>Mínimo</a:t>
            </a:r>
            <a:r>
              <a:rPr lang="en-US" sz="2400" dirty="0" smtClean="0"/>
              <a:t> de 4 discos;</a:t>
            </a:r>
          </a:p>
          <a:p>
            <a:pPr marL="342900" indent="-342900">
              <a:buFont typeface="Arial" panose="020B0604020202020204" pitchFamily="34" charset="0"/>
              <a:buChar char="•"/>
            </a:pPr>
            <a:r>
              <a:rPr lang="en-US" sz="2400" dirty="0" err="1" smtClean="0"/>
              <a:t>Chamado</a:t>
            </a:r>
            <a:r>
              <a:rPr lang="en-US" sz="2400" dirty="0" smtClean="0"/>
              <a:t> de “</a:t>
            </a:r>
            <a:r>
              <a:rPr lang="en-US" sz="2400" dirty="0"/>
              <a:t>stripe of mirrors</a:t>
            </a:r>
            <a:r>
              <a:rPr lang="en-US" sz="2400" dirty="0" smtClean="0"/>
              <a:t>”;</a:t>
            </a:r>
            <a:endParaRPr lang="en-US" sz="2400" dirty="0"/>
          </a:p>
          <a:p>
            <a:pPr marL="342900" indent="-342900">
              <a:buFont typeface="Arial" panose="020B0604020202020204" pitchFamily="34" charset="0"/>
              <a:buChar char="•"/>
            </a:pPr>
            <a:r>
              <a:rPr lang="en-US" sz="2400" dirty="0" err="1" smtClean="0"/>
              <a:t>Excelente</a:t>
            </a:r>
            <a:r>
              <a:rPr lang="en-US" sz="2400" dirty="0" smtClean="0"/>
              <a:t> </a:t>
            </a:r>
            <a:r>
              <a:rPr lang="en-US" sz="2400" dirty="0" err="1" smtClean="0"/>
              <a:t>redundâcia</a:t>
            </a:r>
            <a:r>
              <a:rPr lang="en-US" sz="2400" dirty="0" smtClean="0"/>
              <a:t> (</a:t>
            </a:r>
            <a:r>
              <a:rPr lang="en-US" sz="2400" dirty="0" err="1" smtClean="0"/>
              <a:t>blocos</a:t>
            </a:r>
            <a:r>
              <a:rPr lang="en-US" sz="2400" dirty="0" smtClean="0"/>
              <a:t> </a:t>
            </a:r>
            <a:r>
              <a:rPr lang="en-US" sz="2400" dirty="0" err="1" smtClean="0"/>
              <a:t>espelhados</a:t>
            </a:r>
            <a:r>
              <a:rPr lang="en-US" sz="2400" dirty="0" smtClean="0"/>
              <a:t>);</a:t>
            </a:r>
            <a:endParaRPr lang="en-US" sz="2400" dirty="0"/>
          </a:p>
          <a:p>
            <a:pPr marL="342900" indent="-342900">
              <a:buFont typeface="Arial" panose="020B0604020202020204" pitchFamily="34" charset="0"/>
              <a:buChar char="•"/>
            </a:pPr>
            <a:r>
              <a:rPr lang="en-US" sz="2400" dirty="0" err="1" smtClean="0"/>
              <a:t>Excelente</a:t>
            </a:r>
            <a:r>
              <a:rPr lang="en-US" sz="2400" dirty="0" smtClean="0"/>
              <a:t> </a:t>
            </a:r>
            <a:r>
              <a:rPr lang="en-US" sz="2400" dirty="0"/>
              <a:t>performance </a:t>
            </a:r>
            <a:r>
              <a:rPr lang="en-US" sz="2400" dirty="0" smtClean="0"/>
              <a:t>(</a:t>
            </a:r>
            <a:r>
              <a:rPr lang="en-US" sz="2400" dirty="0" err="1" smtClean="0"/>
              <a:t>os</a:t>
            </a:r>
            <a:r>
              <a:rPr lang="en-US" sz="2400" dirty="0" smtClean="0"/>
              <a:t> </a:t>
            </a:r>
            <a:r>
              <a:rPr lang="en-US" sz="2400" dirty="0" err="1" smtClean="0"/>
              <a:t>blocos</a:t>
            </a:r>
            <a:r>
              <a:rPr lang="en-US" sz="2400" dirty="0" smtClean="0"/>
              <a:t> </a:t>
            </a:r>
            <a:r>
              <a:rPr lang="en-US" sz="2400" dirty="0" err="1" smtClean="0"/>
              <a:t>são</a:t>
            </a:r>
            <a:r>
              <a:rPr lang="en-US" sz="2400" dirty="0" smtClean="0"/>
              <a:t> </a:t>
            </a:r>
            <a:r>
              <a:rPr lang="en-US" sz="2400" dirty="0" err="1" smtClean="0"/>
              <a:t>espelhados</a:t>
            </a:r>
            <a:r>
              <a:rPr lang="en-US" sz="2400" dirty="0" smtClean="0"/>
              <a:t>);</a:t>
            </a:r>
            <a:endParaRPr lang="en-US" sz="2400" dirty="0"/>
          </a:p>
          <a:p>
            <a:pPr marL="342900" indent="-342900">
              <a:buFont typeface="Arial" panose="020B0604020202020204" pitchFamily="34" charset="0"/>
              <a:buChar char="•"/>
            </a:pPr>
            <a:r>
              <a:rPr lang="en-US" sz="2400" dirty="0" smtClean="0"/>
              <a:t>Se </a:t>
            </a:r>
            <a:r>
              <a:rPr lang="en-US" sz="2400" dirty="0" err="1" smtClean="0"/>
              <a:t>dinheiro</a:t>
            </a:r>
            <a:r>
              <a:rPr lang="en-US" sz="2400" dirty="0" smtClean="0"/>
              <a:t> </a:t>
            </a:r>
            <a:r>
              <a:rPr lang="en-US" sz="2400" dirty="0" err="1" smtClean="0"/>
              <a:t>não</a:t>
            </a:r>
            <a:r>
              <a:rPr lang="en-US" sz="2400" dirty="0" smtClean="0"/>
              <a:t> é </a:t>
            </a:r>
            <a:r>
              <a:rPr lang="en-US" sz="2400" dirty="0" err="1" smtClean="0"/>
              <a:t>problema</a:t>
            </a:r>
            <a:r>
              <a:rPr lang="en-US" sz="2400" dirty="0" smtClean="0"/>
              <a:t> </a:t>
            </a:r>
            <a:r>
              <a:rPr lang="en-US" sz="2400" dirty="0" err="1" smtClean="0"/>
              <a:t>esta</a:t>
            </a:r>
            <a:r>
              <a:rPr lang="en-US" sz="2400" dirty="0" smtClean="0"/>
              <a:t> é a </a:t>
            </a:r>
            <a:r>
              <a:rPr lang="en-US" sz="2400" dirty="0" err="1" smtClean="0"/>
              <a:t>melhor</a:t>
            </a:r>
            <a:r>
              <a:rPr lang="en-US" sz="2400" dirty="0" smtClean="0"/>
              <a:t> </a:t>
            </a:r>
            <a:r>
              <a:rPr lang="en-US" sz="2400" dirty="0" err="1" smtClean="0"/>
              <a:t>escolha</a:t>
            </a:r>
            <a:r>
              <a:rPr lang="en-US" sz="2400" dirty="0" smtClean="0"/>
              <a:t> para </a:t>
            </a:r>
            <a:r>
              <a:rPr lang="en-US" sz="2400" dirty="0" err="1" smtClean="0"/>
              <a:t>aplicações</a:t>
            </a:r>
            <a:r>
              <a:rPr lang="en-US" sz="2400" dirty="0" smtClean="0"/>
              <a:t> de </a:t>
            </a:r>
            <a:r>
              <a:rPr lang="en-US" sz="2400" dirty="0" err="1" smtClean="0"/>
              <a:t>missão</a:t>
            </a:r>
            <a:r>
              <a:rPr lang="en-US" sz="2400" dirty="0" smtClean="0"/>
              <a:t> </a:t>
            </a:r>
            <a:r>
              <a:rPr lang="en-US" sz="2400" dirty="0" err="1" smtClean="0"/>
              <a:t>crítica</a:t>
            </a:r>
            <a:r>
              <a:rPr lang="en-US" sz="2400" dirty="0" smtClean="0"/>
              <a:t> </a:t>
            </a:r>
            <a:r>
              <a:rPr lang="en-US" sz="2400" dirty="0" err="1" smtClean="0"/>
              <a:t>como</a:t>
            </a:r>
            <a:r>
              <a:rPr lang="en-US" sz="2400" dirty="0" smtClean="0"/>
              <a:t> </a:t>
            </a:r>
            <a:r>
              <a:rPr lang="en-US" sz="2400" dirty="0" err="1" smtClean="0"/>
              <a:t>bancos</a:t>
            </a:r>
            <a:r>
              <a:rPr lang="en-US" sz="2400" dirty="0" smtClean="0"/>
              <a:t> de dados;</a:t>
            </a:r>
            <a:endParaRPr lang="en-US" sz="2400" dirty="0"/>
          </a:p>
        </p:txBody>
      </p:sp>
      <p:sp>
        <p:nvSpPr>
          <p:cNvPr id="5" name="Retângulo 4"/>
          <p:cNvSpPr/>
          <p:nvPr/>
        </p:nvSpPr>
        <p:spPr>
          <a:xfrm>
            <a:off x="2123728" y="3491716"/>
            <a:ext cx="5814392" cy="369332"/>
          </a:xfrm>
          <a:prstGeom prst="rect">
            <a:avLst/>
          </a:prstGeom>
        </p:spPr>
        <p:txBody>
          <a:bodyPr wrap="square">
            <a:spAutoFit/>
          </a:bodyPr>
          <a:lstStyle/>
          <a:p>
            <a:r>
              <a:rPr lang="pt-BR" b="1" dirty="0" smtClean="0"/>
              <a:t>Quatro HDs </a:t>
            </a:r>
            <a:r>
              <a:rPr lang="pt-BR" b="1" dirty="0"/>
              <a:t>de 80GB em RAID </a:t>
            </a:r>
            <a:r>
              <a:rPr lang="pt-BR" b="1" dirty="0" smtClean="0"/>
              <a:t>10 </a:t>
            </a:r>
            <a:r>
              <a:rPr lang="pt-BR" b="1" dirty="0"/>
              <a:t>= </a:t>
            </a:r>
            <a:r>
              <a:rPr lang="pt-BR" b="1" dirty="0" smtClean="0"/>
              <a:t>160GB </a:t>
            </a:r>
            <a:r>
              <a:rPr lang="pt-BR" b="1" dirty="0"/>
              <a:t>de área </a:t>
            </a:r>
            <a:r>
              <a:rPr lang="pt-BR" b="1" dirty="0" smtClean="0"/>
              <a:t>útil</a:t>
            </a:r>
            <a:endParaRPr lang="pt-BR" dirty="0"/>
          </a:p>
        </p:txBody>
      </p:sp>
    </p:spTree>
    <p:extLst>
      <p:ext uri="{BB962C8B-B14F-4D97-AF65-F5344CB8AC3E}">
        <p14:creationId xmlns:p14="http://schemas.microsoft.com/office/powerpoint/2010/main" val="191686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ID de quatro discos fís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73696"/>
            <a:ext cx="592455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683568" y="476672"/>
            <a:ext cx="4242972" cy="461665"/>
          </a:xfrm>
          <a:prstGeom prst="rect">
            <a:avLst/>
          </a:prstGeom>
        </p:spPr>
        <p:txBody>
          <a:bodyPr wrap="square">
            <a:spAutoFit/>
          </a:bodyPr>
          <a:lstStyle/>
          <a:p>
            <a:r>
              <a:rPr lang="pt-BR" sz="2400" dirty="0"/>
              <a:t>RAID = vetor de discos</a:t>
            </a:r>
          </a:p>
        </p:txBody>
      </p:sp>
    </p:spTree>
    <p:extLst>
      <p:ext uri="{BB962C8B-B14F-4D97-AF65-F5344CB8AC3E}">
        <p14:creationId xmlns:p14="http://schemas.microsoft.com/office/powerpoint/2010/main" val="2441272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ttingo.com/img/Professionelle_Datenrettung/Server_RAID_NAS/RAID_5_DEGRAD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49928"/>
            <a:ext cx="6048375" cy="3676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xtreview.com/images/Raid-how-to-step-by-step-guide-and-performance-comparison/bio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89040"/>
            <a:ext cx="42862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0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476672"/>
            <a:ext cx="8352928" cy="5847755"/>
          </a:xfrm>
          <a:prstGeom prst="rect">
            <a:avLst/>
          </a:prstGeom>
        </p:spPr>
        <p:txBody>
          <a:bodyPr wrap="square">
            <a:spAutoFit/>
          </a:bodyPr>
          <a:lstStyle/>
          <a:p>
            <a:pPr marL="342900" indent="-342900" algn="just">
              <a:buFontTx/>
              <a:buChar char="-"/>
            </a:pPr>
            <a:r>
              <a:rPr lang="pt-BR" sz="2800" dirty="0" smtClean="0"/>
              <a:t>Para </a:t>
            </a:r>
            <a:r>
              <a:rPr lang="pt-BR" sz="2800" dirty="0"/>
              <a:t>distribuir os dados é preciso “fatiá-los” </a:t>
            </a:r>
            <a:r>
              <a:rPr lang="pt-BR" sz="2800" dirty="0" smtClean="0"/>
              <a:t>logicamente; </a:t>
            </a:r>
          </a:p>
          <a:p>
            <a:pPr marL="342900" indent="-342900" algn="just">
              <a:buFontTx/>
              <a:buChar char="-"/>
            </a:pPr>
            <a:endParaRPr lang="pt-BR" sz="1200" dirty="0" smtClean="0"/>
          </a:p>
          <a:p>
            <a:pPr marL="342900" indent="-342900" algn="just">
              <a:buFontTx/>
              <a:buChar char="-"/>
            </a:pPr>
            <a:r>
              <a:rPr lang="pt-BR" sz="2800" dirty="0" smtClean="0"/>
              <a:t>Isto </a:t>
            </a:r>
            <a:r>
              <a:rPr lang="pt-BR" sz="2800" dirty="0"/>
              <a:t>é feito aplicando-se uma técnica que subdivide uma unidade lógica de dados, como por exemplo um arquivo, em trechos ou segmentos que são gravados em diferentes discos físicos. </a:t>
            </a:r>
            <a:r>
              <a:rPr lang="pt-BR" sz="2800" dirty="0" smtClean="0"/>
              <a:t>(Data </a:t>
            </a:r>
            <a:r>
              <a:rPr lang="pt-BR" sz="2800" dirty="0" err="1" smtClean="0"/>
              <a:t>Striping</a:t>
            </a:r>
            <a:r>
              <a:rPr lang="pt-BR" sz="2800" dirty="0" smtClean="0"/>
              <a:t>);</a:t>
            </a:r>
          </a:p>
          <a:p>
            <a:pPr marL="342900" indent="-342900" algn="just">
              <a:buFontTx/>
              <a:buChar char="-"/>
            </a:pPr>
            <a:endParaRPr lang="pt-BR" sz="1400" dirty="0" smtClean="0"/>
          </a:p>
          <a:p>
            <a:pPr marL="342900" indent="-342900" algn="just">
              <a:buFontTx/>
              <a:buChar char="-"/>
            </a:pPr>
            <a:r>
              <a:rPr lang="pt-BR" sz="2800" dirty="0" smtClean="0"/>
              <a:t>Isto melhora </a:t>
            </a:r>
            <a:r>
              <a:rPr lang="pt-BR" sz="2800" dirty="0"/>
              <a:t>o desempenho do conjunto, pois nos sistemas em RAID a segmentação de dados </a:t>
            </a:r>
            <a:r>
              <a:rPr lang="pt-BR" sz="2800" dirty="0" smtClean="0"/>
              <a:t>permite </a:t>
            </a:r>
            <a:r>
              <a:rPr lang="pt-BR" sz="2800" dirty="0"/>
              <a:t>que a leitura seja feita muito mais </a:t>
            </a:r>
            <a:r>
              <a:rPr lang="pt-BR" sz="2800" dirty="0" smtClean="0"/>
              <a:t>rapidamente;</a:t>
            </a:r>
          </a:p>
          <a:p>
            <a:pPr marL="342900" indent="-342900" algn="just">
              <a:buFontTx/>
              <a:buChar char="-"/>
            </a:pPr>
            <a:endParaRPr lang="pt-BR" sz="1200" dirty="0" smtClean="0"/>
          </a:p>
          <a:p>
            <a:pPr marL="342900" indent="-342900" algn="just">
              <a:buFontTx/>
              <a:buChar char="-"/>
            </a:pPr>
            <a:r>
              <a:rPr lang="pt-BR" sz="2800" dirty="0" smtClean="0"/>
              <a:t>Isto ocorre pois o circuito </a:t>
            </a:r>
            <a:r>
              <a:rPr lang="pt-BR" sz="2800" dirty="0"/>
              <a:t>controlador do sistema pode fazer com que diversos segmentos sejam lidos simultaneamente em vez de </a:t>
            </a:r>
            <a:r>
              <a:rPr lang="pt-BR" sz="2800" dirty="0" smtClean="0"/>
              <a:t>sequencialmente;</a:t>
            </a:r>
            <a:endParaRPr lang="en-US" sz="2800" dirty="0"/>
          </a:p>
        </p:txBody>
      </p:sp>
    </p:spTree>
    <p:extLst>
      <p:ext uri="{BB962C8B-B14F-4D97-AF65-F5344CB8AC3E}">
        <p14:creationId xmlns:p14="http://schemas.microsoft.com/office/powerpoint/2010/main" val="797303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67544" y="476672"/>
            <a:ext cx="8136904" cy="6155531"/>
          </a:xfrm>
          <a:prstGeom prst="rect">
            <a:avLst/>
          </a:prstGeom>
        </p:spPr>
        <p:txBody>
          <a:bodyPr wrap="square">
            <a:spAutoFit/>
          </a:bodyPr>
          <a:lstStyle/>
          <a:p>
            <a:pPr marL="342900" indent="-342900" algn="just">
              <a:buFontTx/>
              <a:buChar char="-"/>
            </a:pPr>
            <a:r>
              <a:rPr lang="pt-BR" sz="2800" dirty="0" smtClean="0"/>
              <a:t>Um </a:t>
            </a:r>
            <a:r>
              <a:rPr lang="pt-BR" sz="2800" dirty="0"/>
              <a:t>sistema que usa segmentos de pequeno tamanho apresenta grande “granularidade”. </a:t>
            </a:r>
            <a:r>
              <a:rPr lang="pt-BR" sz="2800" dirty="0" smtClean="0"/>
              <a:t>Já um sistema que usa segmentos grandes apresenta uma pequena “granularidade”;</a:t>
            </a:r>
          </a:p>
          <a:p>
            <a:pPr marL="342900" indent="-342900" algn="just">
              <a:buFontTx/>
              <a:buChar char="-"/>
            </a:pPr>
            <a:endParaRPr lang="pt-BR" sz="1400" dirty="0" smtClean="0"/>
          </a:p>
          <a:p>
            <a:pPr marL="342900" indent="-342900" algn="just">
              <a:buFontTx/>
              <a:buChar char="-"/>
            </a:pPr>
            <a:r>
              <a:rPr lang="pt-BR" sz="2800" dirty="0" smtClean="0"/>
              <a:t>A </a:t>
            </a:r>
            <a:r>
              <a:rPr lang="pt-BR" sz="2800" dirty="0"/>
              <a:t>granularidade depende do tipo de uso. Sistemas multiusuários com arquivos extensos e que fazem uso intensivo das operações de E/S (Entrada / Saída) apresentam melhor desempenho em sistemas RAID de pequena </a:t>
            </a:r>
            <a:r>
              <a:rPr lang="pt-BR" sz="2800" dirty="0" smtClean="0"/>
              <a:t>granularidade;</a:t>
            </a:r>
          </a:p>
          <a:p>
            <a:pPr marL="342900" indent="-342900" algn="just">
              <a:buFontTx/>
              <a:buChar char="-"/>
            </a:pPr>
            <a:endParaRPr lang="pt-BR" sz="1600" dirty="0" smtClean="0"/>
          </a:p>
          <a:p>
            <a:pPr marL="342900" indent="-342900" algn="just">
              <a:buFontTx/>
              <a:buChar char="-"/>
            </a:pPr>
            <a:r>
              <a:rPr lang="pt-BR" sz="2800" dirty="0" smtClean="0"/>
              <a:t>Já </a:t>
            </a:r>
            <a:r>
              <a:rPr lang="pt-BR" sz="2800" dirty="0"/>
              <a:t>sistemas monousuário, onde os arquivos são numerosos porém relativamente pequenos, se dão melhor em configurações RAID de grande </a:t>
            </a:r>
            <a:r>
              <a:rPr lang="pt-BR" sz="2800" dirty="0" smtClean="0"/>
              <a:t>granularidade;</a:t>
            </a:r>
          </a:p>
        </p:txBody>
      </p:sp>
    </p:spTree>
    <p:extLst>
      <p:ext uri="{BB962C8B-B14F-4D97-AF65-F5344CB8AC3E}">
        <p14:creationId xmlns:p14="http://schemas.microsoft.com/office/powerpoint/2010/main" val="2230746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istema RAID de quatro discos fís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268760"/>
            <a:ext cx="5905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467544" y="476672"/>
            <a:ext cx="8136904" cy="738664"/>
          </a:xfrm>
          <a:prstGeom prst="rect">
            <a:avLst/>
          </a:prstGeom>
        </p:spPr>
        <p:txBody>
          <a:bodyPr wrap="square">
            <a:spAutoFit/>
          </a:bodyPr>
          <a:lstStyle/>
          <a:p>
            <a:pPr marL="342900" indent="-342900" algn="just">
              <a:buFontTx/>
              <a:buChar char="-"/>
            </a:pPr>
            <a:r>
              <a:rPr lang="pt-BR" sz="2800" dirty="0" err="1" smtClean="0"/>
              <a:t>Storage</a:t>
            </a:r>
            <a:r>
              <a:rPr lang="pt-BR" sz="2800" dirty="0" smtClean="0"/>
              <a:t> SOHO (</a:t>
            </a:r>
            <a:r>
              <a:rPr lang="pt-BR" sz="2800" dirty="0" err="1" smtClean="0"/>
              <a:t>Small</a:t>
            </a:r>
            <a:r>
              <a:rPr lang="pt-BR" sz="2800" dirty="0" smtClean="0"/>
              <a:t> Office);</a:t>
            </a:r>
          </a:p>
          <a:p>
            <a:pPr marL="342900" indent="-342900" algn="just">
              <a:buFontTx/>
              <a:buChar char="-"/>
            </a:pPr>
            <a:endParaRPr lang="pt-BR" sz="1400" dirty="0" smtClean="0"/>
          </a:p>
        </p:txBody>
      </p:sp>
    </p:spTree>
    <p:extLst>
      <p:ext uri="{BB962C8B-B14F-4D97-AF65-F5344CB8AC3E}">
        <p14:creationId xmlns:p14="http://schemas.microsoft.com/office/powerpoint/2010/main" val="361400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AID 0 com cinco dis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738757"/>
            <a:ext cx="5962650"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p:cNvSpPr txBox="1"/>
          <p:nvPr/>
        </p:nvSpPr>
        <p:spPr>
          <a:xfrm>
            <a:off x="611560" y="3848849"/>
            <a:ext cx="7927748" cy="3108543"/>
          </a:xfrm>
          <a:prstGeom prst="rect">
            <a:avLst/>
          </a:prstGeom>
          <a:noFill/>
        </p:spPr>
        <p:txBody>
          <a:bodyPr wrap="none" rtlCol="0">
            <a:spAutoFit/>
          </a:bodyPr>
          <a:lstStyle/>
          <a:p>
            <a:pPr marL="457200" indent="-457200">
              <a:buFont typeface="Arial" panose="020B0604020202020204" pitchFamily="34" charset="0"/>
              <a:buChar char="•"/>
            </a:pPr>
            <a:r>
              <a:rPr lang="pt-BR" sz="2800" dirty="0" smtClean="0"/>
              <a:t>Blocos </a:t>
            </a:r>
            <a:r>
              <a:rPr lang="pt-BR" sz="2800" dirty="0" err="1" smtClean="0"/>
              <a:t>Striped</a:t>
            </a:r>
            <a:r>
              <a:rPr lang="pt-BR" sz="2800" dirty="0" smtClean="0"/>
              <a:t> (Segmentados);</a:t>
            </a:r>
          </a:p>
          <a:p>
            <a:pPr marL="457200" indent="-457200">
              <a:buFont typeface="Arial" panose="020B0604020202020204" pitchFamily="34" charset="0"/>
              <a:buChar char="•"/>
            </a:pPr>
            <a:r>
              <a:rPr lang="pt-BR" sz="2800" dirty="0" smtClean="0"/>
              <a:t>Sem paridade;</a:t>
            </a:r>
          </a:p>
          <a:p>
            <a:pPr marL="457200" indent="-457200">
              <a:buFont typeface="Arial" panose="020B0604020202020204" pitchFamily="34" charset="0"/>
              <a:buChar char="•"/>
            </a:pPr>
            <a:r>
              <a:rPr lang="pt-BR" sz="2800" dirty="0" smtClean="0"/>
              <a:t>Sem espelhamento;</a:t>
            </a:r>
          </a:p>
          <a:p>
            <a:pPr marL="457200" indent="-457200">
              <a:buFont typeface="Arial" panose="020B0604020202020204" pitchFamily="34" charset="0"/>
              <a:buChar char="•"/>
            </a:pPr>
            <a:r>
              <a:rPr lang="pt-BR" sz="2800" dirty="0" smtClean="0"/>
              <a:t>Mínimo de </a:t>
            </a:r>
            <a:r>
              <a:rPr lang="en-US" sz="2800" dirty="0" smtClean="0"/>
              <a:t>2 Discos;</a:t>
            </a:r>
          </a:p>
          <a:p>
            <a:pPr marL="457200" indent="-457200">
              <a:buFont typeface="Arial" panose="020B0604020202020204" pitchFamily="34" charset="0"/>
              <a:buChar char="•"/>
            </a:pPr>
            <a:r>
              <a:rPr lang="en-US" sz="2800" dirty="0" err="1" smtClean="0"/>
              <a:t>Excelente</a:t>
            </a:r>
            <a:r>
              <a:rPr lang="en-US" sz="2800" dirty="0" smtClean="0"/>
              <a:t> </a:t>
            </a:r>
            <a:r>
              <a:rPr lang="en-US" sz="2800" dirty="0" err="1" smtClean="0"/>
              <a:t>desempenho</a:t>
            </a:r>
            <a:r>
              <a:rPr lang="en-US" sz="2800" dirty="0" smtClean="0"/>
              <a:t> de </a:t>
            </a:r>
            <a:r>
              <a:rPr lang="en-US" sz="2800" dirty="0" err="1" smtClean="0"/>
              <a:t>leitura</a:t>
            </a:r>
            <a:r>
              <a:rPr lang="en-US" sz="2800" dirty="0" smtClean="0"/>
              <a:t> e </a:t>
            </a:r>
            <a:r>
              <a:rPr lang="en-US" sz="2800" dirty="0" err="1" smtClean="0"/>
              <a:t>gravação</a:t>
            </a:r>
            <a:r>
              <a:rPr lang="en-US" sz="2800" dirty="0" smtClean="0"/>
              <a:t>;</a:t>
            </a:r>
          </a:p>
          <a:p>
            <a:pPr marL="457200" indent="-457200">
              <a:buFont typeface="Arial" panose="020B0604020202020204" pitchFamily="34" charset="0"/>
              <a:buChar char="•"/>
            </a:pPr>
            <a:r>
              <a:rPr lang="en-US" sz="2800" dirty="0" err="1" smtClean="0"/>
              <a:t>Não</a:t>
            </a:r>
            <a:r>
              <a:rPr lang="en-US" sz="2800" dirty="0" smtClean="0"/>
              <a:t> </a:t>
            </a:r>
            <a:r>
              <a:rPr lang="en-US" sz="2800" dirty="0" err="1" smtClean="0"/>
              <a:t>utilizar</a:t>
            </a:r>
            <a:r>
              <a:rPr lang="en-US" sz="2800" dirty="0" smtClean="0"/>
              <a:t> para </a:t>
            </a:r>
            <a:r>
              <a:rPr lang="en-US" sz="2800" dirty="0" err="1" smtClean="0"/>
              <a:t>sistemas</a:t>
            </a:r>
            <a:r>
              <a:rPr lang="en-US" sz="2800" dirty="0" smtClean="0"/>
              <a:t> </a:t>
            </a:r>
            <a:r>
              <a:rPr lang="en-US" sz="2800" dirty="0" err="1" smtClean="0"/>
              <a:t>críticos</a:t>
            </a:r>
            <a:r>
              <a:rPr lang="en-US" sz="2800" dirty="0" smtClean="0"/>
              <a:t>;</a:t>
            </a:r>
          </a:p>
          <a:p>
            <a:pPr marL="457200" indent="-457200">
              <a:buFont typeface="Arial" panose="020B0604020202020204" pitchFamily="34" charset="0"/>
              <a:buChar char="•"/>
            </a:pPr>
            <a:r>
              <a:rPr lang="pt-BR" sz="2800" dirty="0" smtClean="0"/>
              <a:t>4 </a:t>
            </a:r>
            <a:r>
              <a:rPr lang="pt-BR" sz="2800" dirty="0"/>
              <a:t>Discos em RAID 0, </a:t>
            </a:r>
            <a:r>
              <a:rPr lang="pt-BR" sz="2800" dirty="0" smtClean="0"/>
              <a:t>4 vezes </a:t>
            </a:r>
            <a:r>
              <a:rPr lang="pt-BR" sz="2800" dirty="0"/>
              <a:t>mais chances de </a:t>
            </a:r>
            <a:r>
              <a:rPr lang="pt-BR" sz="2800" dirty="0" smtClean="0"/>
              <a:t>falha</a:t>
            </a:r>
            <a:endParaRPr lang="pt-BR" sz="2800" dirty="0"/>
          </a:p>
        </p:txBody>
      </p:sp>
      <p:sp>
        <p:nvSpPr>
          <p:cNvPr id="4" name="Retângulo 3"/>
          <p:cNvSpPr/>
          <p:nvPr/>
        </p:nvSpPr>
        <p:spPr>
          <a:xfrm>
            <a:off x="2532499" y="3491716"/>
            <a:ext cx="4040530" cy="369332"/>
          </a:xfrm>
          <a:prstGeom prst="rect">
            <a:avLst/>
          </a:prstGeom>
        </p:spPr>
        <p:txBody>
          <a:bodyPr wrap="none">
            <a:spAutoFit/>
          </a:bodyPr>
          <a:lstStyle/>
          <a:p>
            <a:r>
              <a:rPr lang="pt-BR" b="1" dirty="0"/>
              <a:t>4 </a:t>
            </a:r>
            <a:r>
              <a:rPr lang="pt-BR" b="1" dirty="0" smtClean="0"/>
              <a:t>HDs </a:t>
            </a:r>
            <a:r>
              <a:rPr lang="pt-BR" b="1" dirty="0"/>
              <a:t>de 80GB = 1 de 320GB de área </a:t>
            </a:r>
            <a:r>
              <a:rPr lang="pt-BR" b="1" dirty="0" smtClean="0"/>
              <a:t>útil</a:t>
            </a:r>
            <a:endParaRPr lang="pt-BR" dirty="0"/>
          </a:p>
        </p:txBody>
      </p:sp>
    </p:spTree>
    <p:extLst>
      <p:ext uri="{BB962C8B-B14F-4D97-AF65-F5344CB8AC3E}">
        <p14:creationId xmlns:p14="http://schemas.microsoft.com/office/powerpoint/2010/main" val="1820269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AID 1 com quatro dis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48680"/>
            <a:ext cx="5962650" cy="276225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611560" y="3776841"/>
            <a:ext cx="7113679" cy="2677656"/>
          </a:xfrm>
          <a:prstGeom prst="rect">
            <a:avLst/>
          </a:prstGeom>
          <a:noFill/>
        </p:spPr>
        <p:txBody>
          <a:bodyPr wrap="none" rtlCol="0">
            <a:spAutoFit/>
          </a:bodyPr>
          <a:lstStyle/>
          <a:p>
            <a:pPr marL="457200" indent="-457200">
              <a:buFont typeface="Arial" panose="020B0604020202020204" pitchFamily="34" charset="0"/>
              <a:buChar char="•"/>
            </a:pPr>
            <a:r>
              <a:rPr lang="pt-BR" sz="2800" dirty="0" smtClean="0"/>
              <a:t>Blocos Espelhados (</a:t>
            </a:r>
            <a:r>
              <a:rPr lang="pt-BR" sz="2800" dirty="0" err="1" smtClean="0"/>
              <a:t>Mirrored</a:t>
            </a:r>
            <a:r>
              <a:rPr lang="pt-BR" sz="2800" dirty="0" smtClean="0"/>
              <a:t>);</a:t>
            </a:r>
          </a:p>
          <a:p>
            <a:pPr marL="457200" indent="-457200">
              <a:buFont typeface="Arial" panose="020B0604020202020204" pitchFamily="34" charset="0"/>
              <a:buChar char="•"/>
            </a:pPr>
            <a:r>
              <a:rPr lang="pt-BR" sz="2800" dirty="0" smtClean="0"/>
              <a:t>Sem paridade;</a:t>
            </a:r>
          </a:p>
          <a:p>
            <a:pPr marL="457200" indent="-457200">
              <a:buFont typeface="Arial" panose="020B0604020202020204" pitchFamily="34" charset="0"/>
              <a:buChar char="•"/>
            </a:pPr>
            <a:r>
              <a:rPr lang="pt-BR" sz="2800" dirty="0" smtClean="0"/>
              <a:t>Mínimo de dois discos;</a:t>
            </a:r>
          </a:p>
          <a:p>
            <a:pPr marL="457200" indent="-457200">
              <a:buFont typeface="Arial" panose="020B0604020202020204" pitchFamily="34" charset="0"/>
              <a:buChar char="•"/>
            </a:pPr>
            <a:r>
              <a:rPr lang="pt-BR" sz="2800" dirty="0" smtClean="0"/>
              <a:t>Excelente redundância;</a:t>
            </a:r>
          </a:p>
          <a:p>
            <a:pPr marL="457200" indent="-457200">
              <a:buFont typeface="Arial" panose="020B0604020202020204" pitchFamily="34" charset="0"/>
              <a:buChar char="•"/>
            </a:pPr>
            <a:r>
              <a:rPr lang="pt-BR" sz="2800" dirty="0" smtClean="0"/>
              <a:t>Excelente leitura;</a:t>
            </a:r>
          </a:p>
          <a:p>
            <a:pPr marL="457200" indent="-457200">
              <a:buFont typeface="Arial" panose="020B0604020202020204" pitchFamily="34" charset="0"/>
              <a:buChar char="•"/>
            </a:pPr>
            <a:r>
              <a:rPr lang="pt-BR" sz="2800" dirty="0" smtClean="0"/>
              <a:t>Reduz um pouco do desempenho da escrita;</a:t>
            </a:r>
            <a:endParaRPr lang="pt-BR" sz="2800" dirty="0"/>
          </a:p>
        </p:txBody>
      </p:sp>
      <p:sp>
        <p:nvSpPr>
          <p:cNvPr id="3" name="Retângulo 2"/>
          <p:cNvSpPr/>
          <p:nvPr/>
        </p:nvSpPr>
        <p:spPr>
          <a:xfrm>
            <a:off x="2286000" y="3284984"/>
            <a:ext cx="5166320" cy="369332"/>
          </a:xfrm>
          <a:prstGeom prst="rect">
            <a:avLst/>
          </a:prstGeom>
        </p:spPr>
        <p:txBody>
          <a:bodyPr wrap="square">
            <a:spAutoFit/>
          </a:bodyPr>
          <a:lstStyle/>
          <a:p>
            <a:r>
              <a:rPr lang="pt-BR" b="1" dirty="0"/>
              <a:t>Dois </a:t>
            </a:r>
            <a:r>
              <a:rPr lang="pt-BR" b="1" dirty="0" smtClean="0"/>
              <a:t>HDs </a:t>
            </a:r>
            <a:r>
              <a:rPr lang="pt-BR" b="1" dirty="0"/>
              <a:t>de 80GB em RAID 1 = 80GB de área </a:t>
            </a:r>
            <a:r>
              <a:rPr lang="pt-BR" b="1" dirty="0" smtClean="0"/>
              <a:t>útil</a:t>
            </a:r>
            <a:endParaRPr lang="pt-BR" dirty="0"/>
          </a:p>
        </p:txBody>
      </p:sp>
    </p:spTree>
    <p:extLst>
      <p:ext uri="{BB962C8B-B14F-4D97-AF65-F5344CB8AC3E}">
        <p14:creationId xmlns:p14="http://schemas.microsoft.com/office/powerpoint/2010/main" val="2273777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gura 1 – RAID 5 com cinco dis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04664"/>
            <a:ext cx="5800725" cy="290512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387267" y="3766388"/>
            <a:ext cx="8505213" cy="3046988"/>
          </a:xfrm>
          <a:prstGeom prst="rect">
            <a:avLst/>
          </a:prstGeom>
          <a:noFill/>
        </p:spPr>
        <p:txBody>
          <a:bodyPr wrap="none" rtlCol="0">
            <a:spAutoFit/>
          </a:bodyPr>
          <a:lstStyle/>
          <a:p>
            <a:pPr marL="342900" indent="-342900">
              <a:buFont typeface="Arial" panose="020B0604020202020204" pitchFamily="34" charset="0"/>
              <a:buChar char="•"/>
            </a:pPr>
            <a:r>
              <a:rPr lang="pt-BR" sz="2400" dirty="0" smtClean="0"/>
              <a:t>Blocos </a:t>
            </a:r>
            <a:r>
              <a:rPr lang="pt-BR" sz="2400" dirty="0" err="1" smtClean="0"/>
              <a:t>Striped</a:t>
            </a:r>
            <a:r>
              <a:rPr lang="pt-BR" sz="2400" dirty="0" smtClean="0"/>
              <a:t> (Segmentados);</a:t>
            </a:r>
          </a:p>
          <a:p>
            <a:pPr marL="342900" indent="-342900">
              <a:buFont typeface="Arial" panose="020B0604020202020204" pitchFamily="34" charset="0"/>
              <a:buChar char="•"/>
            </a:pPr>
            <a:r>
              <a:rPr lang="pt-BR" sz="2400" dirty="0" smtClean="0"/>
              <a:t>Com paridade, sem espelhamento mas com reconstrução (ECC);</a:t>
            </a:r>
          </a:p>
          <a:p>
            <a:pPr marL="342900" indent="-342900">
              <a:buFont typeface="Arial" panose="020B0604020202020204" pitchFamily="34" charset="0"/>
              <a:buChar char="•"/>
            </a:pPr>
            <a:r>
              <a:rPr lang="en-US" sz="2400" dirty="0" err="1" smtClean="0"/>
              <a:t>Mínimo</a:t>
            </a:r>
            <a:r>
              <a:rPr lang="en-US" sz="2400" dirty="0" smtClean="0"/>
              <a:t> de 3 discos;</a:t>
            </a:r>
            <a:endParaRPr lang="en-US" sz="2400" dirty="0"/>
          </a:p>
          <a:p>
            <a:pPr marL="342900" indent="-342900">
              <a:buFont typeface="Arial" panose="020B0604020202020204" pitchFamily="34" charset="0"/>
              <a:buChar char="•"/>
            </a:pPr>
            <a:r>
              <a:rPr lang="en-US" sz="2400" dirty="0" smtClean="0"/>
              <a:t>Boa performance (</a:t>
            </a:r>
            <a:r>
              <a:rPr lang="en-US" sz="2400" dirty="0" err="1" smtClean="0"/>
              <a:t>Segmentação</a:t>
            </a:r>
            <a:r>
              <a:rPr lang="en-US" sz="2400" dirty="0" smtClean="0"/>
              <a:t>);</a:t>
            </a:r>
            <a:endParaRPr lang="en-US" sz="2400" dirty="0"/>
          </a:p>
          <a:p>
            <a:pPr marL="342900" indent="-342900">
              <a:buFont typeface="Arial" panose="020B0604020202020204" pitchFamily="34" charset="0"/>
              <a:buChar char="•"/>
            </a:pPr>
            <a:r>
              <a:rPr lang="en-US" sz="2400" dirty="0" smtClean="0"/>
              <a:t>Boa </a:t>
            </a:r>
            <a:r>
              <a:rPr lang="en-US" sz="2400" dirty="0" err="1" smtClean="0"/>
              <a:t>redundancia</a:t>
            </a:r>
            <a:r>
              <a:rPr lang="en-US" sz="2400" dirty="0" smtClean="0"/>
              <a:t> (</a:t>
            </a:r>
            <a:r>
              <a:rPr lang="en-US" sz="2400" dirty="0" err="1" smtClean="0"/>
              <a:t>distribuição</a:t>
            </a:r>
            <a:r>
              <a:rPr lang="en-US" sz="2400" dirty="0" smtClean="0"/>
              <a:t> da </a:t>
            </a:r>
            <a:r>
              <a:rPr lang="en-US" sz="2400" dirty="0" err="1" smtClean="0"/>
              <a:t>paridade</a:t>
            </a:r>
            <a:r>
              <a:rPr lang="en-US" sz="2400" dirty="0" smtClean="0"/>
              <a:t>);</a:t>
            </a:r>
            <a:endParaRPr lang="en-US" sz="2400" dirty="0"/>
          </a:p>
          <a:p>
            <a:pPr marL="342900" indent="-342900">
              <a:buFont typeface="Arial" panose="020B0604020202020204" pitchFamily="34" charset="0"/>
              <a:buChar char="•"/>
            </a:pPr>
            <a:r>
              <a:rPr lang="en-US" sz="2400" dirty="0" err="1" smtClean="0"/>
              <a:t>Melhor</a:t>
            </a:r>
            <a:r>
              <a:rPr lang="en-US" sz="2400" dirty="0" smtClean="0"/>
              <a:t> </a:t>
            </a:r>
            <a:r>
              <a:rPr lang="en-US" sz="2400" dirty="0" err="1" smtClean="0"/>
              <a:t>beneficio</a:t>
            </a:r>
            <a:r>
              <a:rPr lang="en-US" sz="2400" dirty="0" smtClean="0"/>
              <a:t> e </a:t>
            </a:r>
            <a:r>
              <a:rPr lang="en-US" sz="2400" dirty="0" err="1" smtClean="0"/>
              <a:t>custo</a:t>
            </a:r>
            <a:r>
              <a:rPr lang="en-US" sz="2400" dirty="0" smtClean="0"/>
              <a:t> entre </a:t>
            </a:r>
            <a:r>
              <a:rPr lang="en-US" sz="2400" dirty="0" err="1" smtClean="0"/>
              <a:t>redundancia</a:t>
            </a:r>
            <a:r>
              <a:rPr lang="en-US" sz="2400" dirty="0" smtClean="0"/>
              <a:t> e </a:t>
            </a:r>
            <a:r>
              <a:rPr lang="en-US" sz="2400" dirty="0" err="1" smtClean="0"/>
              <a:t>desempenho</a:t>
            </a:r>
            <a:r>
              <a:rPr lang="en-US" sz="2400" dirty="0" smtClean="0"/>
              <a:t>;</a:t>
            </a:r>
          </a:p>
          <a:p>
            <a:pPr marL="342900" indent="-342900">
              <a:buFont typeface="Arial" panose="020B0604020202020204" pitchFamily="34" charset="0"/>
              <a:buChar char="•"/>
            </a:pPr>
            <a:r>
              <a:rPr lang="en-US" sz="2400" dirty="0" err="1" smtClean="0"/>
              <a:t>Recomendado</a:t>
            </a:r>
            <a:r>
              <a:rPr lang="en-US" sz="2400" dirty="0" smtClean="0"/>
              <a:t> para </a:t>
            </a:r>
            <a:r>
              <a:rPr lang="en-US" sz="2400" dirty="0" err="1" smtClean="0"/>
              <a:t>Bancos</a:t>
            </a:r>
            <a:r>
              <a:rPr lang="en-US" sz="2400" dirty="0" smtClean="0"/>
              <a:t> de dados com </a:t>
            </a:r>
            <a:r>
              <a:rPr lang="en-US" sz="2400" dirty="0" err="1" smtClean="0"/>
              <a:t>alta</a:t>
            </a:r>
            <a:r>
              <a:rPr lang="en-US" sz="2400" dirty="0" smtClean="0"/>
              <a:t> taxa de </a:t>
            </a:r>
            <a:r>
              <a:rPr lang="en-US" sz="2400" dirty="0" err="1" smtClean="0"/>
              <a:t>leitura</a:t>
            </a:r>
            <a:r>
              <a:rPr lang="en-US" sz="2400" dirty="0" smtClean="0"/>
              <a:t>;</a:t>
            </a:r>
          </a:p>
          <a:p>
            <a:pPr marL="342900" indent="-342900">
              <a:buFont typeface="Arial" panose="020B0604020202020204" pitchFamily="34" charset="0"/>
              <a:buChar char="•"/>
            </a:pPr>
            <a:r>
              <a:rPr lang="en-US" sz="2400" dirty="0" err="1" smtClean="0"/>
              <a:t>Não</a:t>
            </a:r>
            <a:r>
              <a:rPr lang="en-US" sz="2400" dirty="0" smtClean="0"/>
              <a:t> </a:t>
            </a:r>
            <a:r>
              <a:rPr lang="en-US" sz="2400" dirty="0" err="1" smtClean="0"/>
              <a:t>recomendado</a:t>
            </a:r>
            <a:r>
              <a:rPr lang="en-US" sz="2400" dirty="0" smtClean="0"/>
              <a:t> para banco de dados com </a:t>
            </a:r>
            <a:r>
              <a:rPr lang="en-US" sz="2400" dirty="0" err="1" smtClean="0"/>
              <a:t>alta</a:t>
            </a:r>
            <a:r>
              <a:rPr lang="en-US" sz="2400" dirty="0" smtClean="0"/>
              <a:t> taxa de </a:t>
            </a:r>
            <a:r>
              <a:rPr lang="en-US" sz="2400" dirty="0" err="1" smtClean="0"/>
              <a:t>escrita</a:t>
            </a:r>
            <a:endParaRPr lang="pt-BR" sz="2400" dirty="0"/>
          </a:p>
        </p:txBody>
      </p:sp>
      <p:sp>
        <p:nvSpPr>
          <p:cNvPr id="2" name="Retângulo 1"/>
          <p:cNvSpPr/>
          <p:nvPr/>
        </p:nvSpPr>
        <p:spPr>
          <a:xfrm>
            <a:off x="971600" y="3347700"/>
            <a:ext cx="7560840" cy="369332"/>
          </a:xfrm>
          <a:prstGeom prst="rect">
            <a:avLst/>
          </a:prstGeom>
        </p:spPr>
        <p:txBody>
          <a:bodyPr wrap="square">
            <a:spAutoFit/>
          </a:bodyPr>
          <a:lstStyle/>
          <a:p>
            <a:r>
              <a:rPr lang="pt-BR" b="1" dirty="0"/>
              <a:t>6 discos de 80GB sua </a:t>
            </a:r>
            <a:r>
              <a:rPr lang="pt-BR" b="1" dirty="0" smtClean="0"/>
              <a:t>área útil </a:t>
            </a:r>
            <a:r>
              <a:rPr lang="pt-BR" b="1" dirty="0"/>
              <a:t>será </a:t>
            </a:r>
            <a:r>
              <a:rPr lang="pt-BR" b="1" dirty="0" smtClean="0"/>
              <a:t>((6x X) – X) </a:t>
            </a:r>
            <a:r>
              <a:rPr lang="pt-BR" b="1" dirty="0"/>
              <a:t>= </a:t>
            </a:r>
            <a:r>
              <a:rPr lang="pt-BR" b="1" dirty="0" smtClean="0"/>
              <a:t>((6 x 80GB) – 80) = </a:t>
            </a:r>
            <a:r>
              <a:rPr lang="pt-BR" b="1" dirty="0"/>
              <a:t>400GB</a:t>
            </a:r>
            <a:endParaRPr lang="pt-BR" dirty="0"/>
          </a:p>
        </p:txBody>
      </p:sp>
    </p:spTree>
    <p:extLst>
      <p:ext uri="{BB962C8B-B14F-4D97-AF65-F5344CB8AC3E}">
        <p14:creationId xmlns:p14="http://schemas.microsoft.com/office/powerpoint/2010/main" val="893844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1314</Words>
  <Application>Microsoft Office PowerPoint</Application>
  <PresentationFormat>Apresentação na tela (4:3)</PresentationFormat>
  <Paragraphs>126</Paragraphs>
  <Slides>11</Slides>
  <Notes>10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Rogerio De Freitas Ribeiro</dc:creator>
  <cp:lastModifiedBy>Rogerio De Freitas Ribeiro</cp:lastModifiedBy>
  <cp:revision>17</cp:revision>
  <dcterms:created xsi:type="dcterms:W3CDTF">2014-11-13T16:16:40Z</dcterms:created>
  <dcterms:modified xsi:type="dcterms:W3CDTF">2014-11-14T00:05:57Z</dcterms:modified>
</cp:coreProperties>
</file>