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8"/>
  </p:handoutMasterIdLst>
  <p:sldIdLst>
    <p:sldId id="256" r:id="rId2"/>
    <p:sldId id="257" r:id="rId3"/>
    <p:sldId id="285" r:id="rId4"/>
    <p:sldId id="287" r:id="rId5"/>
    <p:sldId id="286" r:id="rId6"/>
    <p:sldId id="258" r:id="rId7"/>
    <p:sldId id="260" r:id="rId8"/>
    <p:sldId id="261" r:id="rId9"/>
    <p:sldId id="262" r:id="rId10"/>
    <p:sldId id="283" r:id="rId11"/>
    <p:sldId id="263" r:id="rId12"/>
    <p:sldId id="282" r:id="rId13"/>
    <p:sldId id="284" r:id="rId14"/>
    <p:sldId id="264" r:id="rId15"/>
    <p:sldId id="265" r:id="rId16"/>
    <p:sldId id="288" r:id="rId17"/>
    <p:sldId id="266" r:id="rId18"/>
    <p:sldId id="289" r:id="rId19"/>
    <p:sldId id="267" r:id="rId20"/>
    <p:sldId id="268" r:id="rId21"/>
    <p:sldId id="269" r:id="rId22"/>
    <p:sldId id="270" r:id="rId23"/>
    <p:sldId id="271" r:id="rId24"/>
    <p:sldId id="290" r:id="rId25"/>
    <p:sldId id="272" r:id="rId26"/>
    <p:sldId id="273" r:id="rId27"/>
    <p:sldId id="274" r:id="rId28"/>
    <p:sldId id="275" r:id="rId29"/>
    <p:sldId id="276" r:id="rId30"/>
    <p:sldId id="277" r:id="rId31"/>
    <p:sldId id="278" r:id="rId32"/>
    <p:sldId id="291" r:id="rId33"/>
    <p:sldId id="292" r:id="rId34"/>
    <p:sldId id="279" r:id="rId35"/>
    <p:sldId id="280" r:id="rId36"/>
    <p:sldId id="281" r:id="rId37"/>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26" y="-96"/>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7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1676FCF-6CF4-46F8-9A77-CAE96AC20D81}" type="datetimeFigureOut">
              <a:rPr lang="pt-BR" smtClean="0"/>
              <a:t>09/10/2014</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6366CD-CF75-4986-8D68-7E40EA5FCC25}" type="slidenum">
              <a:rPr lang="pt-BR" smtClean="0"/>
              <a:t>‹nº›</a:t>
            </a:fld>
            <a:endParaRPr lang="pt-BR"/>
          </a:p>
        </p:txBody>
      </p:sp>
    </p:spTree>
    <p:extLst>
      <p:ext uri="{BB962C8B-B14F-4D97-AF65-F5344CB8AC3E}">
        <p14:creationId xmlns:p14="http://schemas.microsoft.com/office/powerpoint/2010/main" val="156475974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lvl1pPr>
              <a:defRPr b="1"/>
            </a:lvl1p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8154BB7-18E1-4C7D-AACC-AD4CAAF3993C}" type="datetimeFigureOut">
              <a:rPr lang="pt-BR" smtClean="0"/>
              <a:t>09/10/2014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5C2CAD-F182-430C-9A85-2FB50142EE29}" type="slidenum">
              <a:rPr lang="pt-BR" smtClean="0"/>
              <a:t>‹nº›</a:t>
            </a:fld>
            <a:endParaRPr lang="pt-BR"/>
          </a:p>
        </p:txBody>
      </p:sp>
    </p:spTree>
    <p:extLst>
      <p:ext uri="{BB962C8B-B14F-4D97-AF65-F5344CB8AC3E}">
        <p14:creationId xmlns:p14="http://schemas.microsoft.com/office/powerpoint/2010/main" val="273070774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8154BB7-18E1-4C7D-AACC-AD4CAAF3993C}" type="datetimeFigureOut">
              <a:rPr lang="pt-BR" smtClean="0"/>
              <a:t>09/10/2014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5C2CAD-F182-430C-9A85-2FB50142EE29}" type="slidenum">
              <a:rPr lang="pt-BR" smtClean="0"/>
              <a:t>‹nº›</a:t>
            </a:fld>
            <a:endParaRPr lang="pt-BR"/>
          </a:p>
        </p:txBody>
      </p:sp>
    </p:spTree>
    <p:extLst>
      <p:ext uri="{BB962C8B-B14F-4D97-AF65-F5344CB8AC3E}">
        <p14:creationId xmlns:p14="http://schemas.microsoft.com/office/powerpoint/2010/main" val="159559680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8154BB7-18E1-4C7D-AACC-AD4CAAF3993C}" type="datetimeFigureOut">
              <a:rPr lang="pt-BR" smtClean="0"/>
              <a:t>09/10/2014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5C2CAD-F182-430C-9A85-2FB50142EE29}" type="slidenum">
              <a:rPr lang="pt-BR" smtClean="0"/>
              <a:t>‹nº›</a:t>
            </a:fld>
            <a:endParaRPr lang="pt-BR"/>
          </a:p>
        </p:txBody>
      </p:sp>
    </p:spTree>
    <p:extLst>
      <p:ext uri="{BB962C8B-B14F-4D97-AF65-F5344CB8AC3E}">
        <p14:creationId xmlns:p14="http://schemas.microsoft.com/office/powerpoint/2010/main" val="9504796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a:lvl1p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8154BB7-18E1-4C7D-AACC-AD4CAAF3993C}" type="datetimeFigureOut">
              <a:rPr lang="pt-BR" smtClean="0"/>
              <a:t>09/10/2014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5C2CAD-F182-430C-9A85-2FB50142EE29}" type="slidenum">
              <a:rPr lang="pt-BR" smtClean="0"/>
              <a:t>‹nº›</a:t>
            </a:fld>
            <a:endParaRPr lang="pt-BR"/>
          </a:p>
        </p:txBody>
      </p:sp>
    </p:spTree>
    <p:extLst>
      <p:ext uri="{BB962C8B-B14F-4D97-AF65-F5344CB8AC3E}">
        <p14:creationId xmlns:p14="http://schemas.microsoft.com/office/powerpoint/2010/main" val="179358407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18154BB7-18E1-4C7D-AACC-AD4CAAF3993C}" type="datetimeFigureOut">
              <a:rPr lang="pt-BR" smtClean="0"/>
              <a:t>09/10/2014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B85C2CAD-F182-430C-9A85-2FB50142EE29}" type="slidenum">
              <a:rPr lang="pt-BR" smtClean="0"/>
              <a:t>‹nº›</a:t>
            </a:fld>
            <a:endParaRPr lang="pt-BR"/>
          </a:p>
        </p:txBody>
      </p:sp>
    </p:spTree>
    <p:extLst>
      <p:ext uri="{BB962C8B-B14F-4D97-AF65-F5344CB8AC3E}">
        <p14:creationId xmlns:p14="http://schemas.microsoft.com/office/powerpoint/2010/main" val="37393409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b="1" i="0"/>
            </a:lvl1p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8154BB7-18E1-4C7D-AACC-AD4CAAF3993C}" type="datetimeFigureOut">
              <a:rPr lang="pt-BR" smtClean="0"/>
              <a:t>09/10/2014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85C2CAD-F182-430C-9A85-2FB50142EE29}" type="slidenum">
              <a:rPr lang="pt-BR" smtClean="0"/>
              <a:t>‹nº›</a:t>
            </a:fld>
            <a:endParaRPr lang="pt-BR"/>
          </a:p>
        </p:txBody>
      </p:sp>
    </p:spTree>
    <p:extLst>
      <p:ext uri="{BB962C8B-B14F-4D97-AF65-F5344CB8AC3E}">
        <p14:creationId xmlns:p14="http://schemas.microsoft.com/office/powerpoint/2010/main" val="60426757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8154BB7-18E1-4C7D-AACC-AD4CAAF3993C}" type="datetimeFigureOut">
              <a:rPr lang="pt-BR" smtClean="0"/>
              <a:t>09/10/2014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B85C2CAD-F182-430C-9A85-2FB50142EE29}" type="slidenum">
              <a:rPr lang="pt-BR" smtClean="0"/>
              <a:t>‹nº›</a:t>
            </a:fld>
            <a:endParaRPr lang="pt-BR"/>
          </a:p>
        </p:txBody>
      </p:sp>
    </p:spTree>
    <p:extLst>
      <p:ext uri="{BB962C8B-B14F-4D97-AF65-F5344CB8AC3E}">
        <p14:creationId xmlns:p14="http://schemas.microsoft.com/office/powerpoint/2010/main" val="101619624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18154BB7-18E1-4C7D-AACC-AD4CAAF3993C}" type="datetimeFigureOut">
              <a:rPr lang="pt-BR" smtClean="0"/>
              <a:t>09/10/2014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B85C2CAD-F182-430C-9A85-2FB50142EE29}" type="slidenum">
              <a:rPr lang="pt-BR" smtClean="0"/>
              <a:t>‹nº›</a:t>
            </a:fld>
            <a:endParaRPr lang="pt-BR"/>
          </a:p>
        </p:txBody>
      </p:sp>
    </p:spTree>
    <p:extLst>
      <p:ext uri="{BB962C8B-B14F-4D97-AF65-F5344CB8AC3E}">
        <p14:creationId xmlns:p14="http://schemas.microsoft.com/office/powerpoint/2010/main" val="1013776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8154BB7-18E1-4C7D-AACC-AD4CAAF3993C}" type="datetimeFigureOut">
              <a:rPr lang="pt-BR" smtClean="0"/>
              <a:t>09/10/2014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B85C2CAD-F182-430C-9A85-2FB50142EE29}" type="slidenum">
              <a:rPr lang="pt-BR" smtClean="0"/>
              <a:t>‹nº›</a:t>
            </a:fld>
            <a:endParaRPr lang="pt-BR"/>
          </a:p>
        </p:txBody>
      </p:sp>
    </p:spTree>
    <p:extLst>
      <p:ext uri="{BB962C8B-B14F-4D97-AF65-F5344CB8AC3E}">
        <p14:creationId xmlns:p14="http://schemas.microsoft.com/office/powerpoint/2010/main" val="24911725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8154BB7-18E1-4C7D-AACC-AD4CAAF3993C}" type="datetimeFigureOut">
              <a:rPr lang="pt-BR" smtClean="0"/>
              <a:t>09/10/2014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85C2CAD-F182-430C-9A85-2FB50142EE29}" type="slidenum">
              <a:rPr lang="pt-BR" smtClean="0"/>
              <a:t>‹nº›</a:t>
            </a:fld>
            <a:endParaRPr lang="pt-BR"/>
          </a:p>
        </p:txBody>
      </p:sp>
    </p:spTree>
    <p:extLst>
      <p:ext uri="{BB962C8B-B14F-4D97-AF65-F5344CB8AC3E}">
        <p14:creationId xmlns:p14="http://schemas.microsoft.com/office/powerpoint/2010/main" val="168441928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18154BB7-18E1-4C7D-AACC-AD4CAAF3993C}" type="datetimeFigureOut">
              <a:rPr lang="pt-BR" smtClean="0"/>
              <a:t>09/10/2014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B85C2CAD-F182-430C-9A85-2FB50142EE29}" type="slidenum">
              <a:rPr lang="pt-BR" smtClean="0"/>
              <a:t>‹nº›</a:t>
            </a:fld>
            <a:endParaRPr lang="pt-BR"/>
          </a:p>
        </p:txBody>
      </p:sp>
    </p:spTree>
    <p:extLst>
      <p:ext uri="{BB962C8B-B14F-4D97-AF65-F5344CB8AC3E}">
        <p14:creationId xmlns:p14="http://schemas.microsoft.com/office/powerpoint/2010/main" val="1104043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54BB7-18E1-4C7D-AACC-AD4CAAF3993C}" type="datetimeFigureOut">
              <a:rPr lang="pt-BR" smtClean="0"/>
              <a:t>09/10/2014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C2CAD-F182-430C-9A85-2FB50142EE29}" type="slidenum">
              <a:rPr lang="pt-BR" smtClean="0"/>
              <a:t>‹nº›</a:t>
            </a:fld>
            <a:endParaRPr lang="pt-BR"/>
          </a:p>
        </p:txBody>
      </p:sp>
    </p:spTree>
    <p:extLst>
      <p:ext uri="{BB962C8B-B14F-4D97-AF65-F5344CB8AC3E}">
        <p14:creationId xmlns:p14="http://schemas.microsoft.com/office/powerpoint/2010/main" val="345074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463031"/>
            <a:ext cx="7772400" cy="1470025"/>
          </a:xfrm>
        </p:spPr>
        <p:txBody>
          <a:bodyPr>
            <a:normAutofit/>
          </a:bodyPr>
          <a:lstStyle/>
          <a:p>
            <a:r>
              <a:rPr lang="pt-BR" dirty="0" smtClean="0"/>
              <a:t>Conceitos Gerais Sobre</a:t>
            </a:r>
            <a:br>
              <a:rPr lang="pt-BR" dirty="0" smtClean="0"/>
            </a:br>
            <a:r>
              <a:rPr lang="pt-BR" dirty="0" smtClean="0"/>
              <a:t>Licenciamento de Software</a:t>
            </a:r>
            <a:endParaRPr lang="pt-BR" dirty="0"/>
          </a:p>
        </p:txBody>
      </p:sp>
    </p:spTree>
    <p:extLst>
      <p:ext uri="{BB962C8B-B14F-4D97-AF65-F5344CB8AC3E}">
        <p14:creationId xmlns:p14="http://schemas.microsoft.com/office/powerpoint/2010/main" val="33120373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Código Fonte</a:t>
            </a:r>
            <a:endParaRPr lang="pt-BR" b="1" dirty="0"/>
          </a:p>
        </p:txBody>
      </p:sp>
      <p:pic>
        <p:nvPicPr>
          <p:cNvPr id="2052" name="Picture 4" descr="http://4.bp.blogspot.com/-uqAm8PE4CX0/TqMRwMvk-lI/AAAAAAAAAB4/3tN2e2fX5oo/s1600/Imagem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59" y="1628800"/>
            <a:ext cx="7991475" cy="466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0597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C</a:t>
            </a:r>
            <a:r>
              <a:rPr lang="pt-BR" dirty="0" smtClean="0"/>
              <a:t>ódigo  Executável</a:t>
            </a:r>
            <a:endParaRPr lang="pt-BR" b="1" dirty="0"/>
          </a:p>
        </p:txBody>
      </p:sp>
      <p:sp>
        <p:nvSpPr>
          <p:cNvPr id="3" name="Espaço Reservado para Conteúdo 2"/>
          <p:cNvSpPr>
            <a:spLocks noGrp="1"/>
          </p:cNvSpPr>
          <p:nvPr>
            <p:ph idx="1"/>
          </p:nvPr>
        </p:nvSpPr>
        <p:spPr/>
        <p:txBody>
          <a:bodyPr>
            <a:normAutofit/>
          </a:bodyPr>
          <a:lstStyle/>
          <a:p>
            <a:r>
              <a:rPr lang="pt-BR" dirty="0" smtClean="0"/>
              <a:t>Código gerado no formato “binário”;</a:t>
            </a:r>
          </a:p>
          <a:p>
            <a:pPr algn="just"/>
            <a:r>
              <a:rPr lang="pt-BR" dirty="0" smtClean="0"/>
              <a:t>O código binário de  um  programa  é  aquele  que  resulta  do  processo  de tradução  automática ou compilação do  código  fonte  para  uma  versão  que  será executada diretamente pelo processador.</a:t>
            </a:r>
            <a:endParaRPr lang="pt-BR" dirty="0"/>
          </a:p>
        </p:txBody>
      </p:sp>
    </p:spTree>
    <p:extLst>
      <p:ext uri="{BB962C8B-B14F-4D97-AF65-F5344CB8AC3E}">
        <p14:creationId xmlns:p14="http://schemas.microsoft.com/office/powerpoint/2010/main" val="2882470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C</a:t>
            </a:r>
            <a:r>
              <a:rPr lang="pt-BR" dirty="0" smtClean="0"/>
              <a:t>ódigo  Executável</a:t>
            </a:r>
            <a:endParaRPr lang="pt-BR" b="1" dirty="0"/>
          </a:p>
        </p:txBody>
      </p:sp>
      <p:grpSp>
        <p:nvGrpSpPr>
          <p:cNvPr id="16" name="Grupo 15"/>
          <p:cNvGrpSpPr/>
          <p:nvPr/>
        </p:nvGrpSpPr>
        <p:grpSpPr>
          <a:xfrm>
            <a:off x="1187624" y="3128788"/>
            <a:ext cx="6629400" cy="3684588"/>
            <a:chOff x="1187624" y="3128788"/>
            <a:chExt cx="6629400" cy="3684588"/>
          </a:xfrm>
        </p:grpSpPr>
        <p:graphicFrame>
          <p:nvGraphicFramePr>
            <p:cNvPr id="5" name="Object 4"/>
            <p:cNvGraphicFramePr>
              <a:graphicFrameLocks noChangeAspect="1"/>
            </p:cNvGraphicFramePr>
            <p:nvPr>
              <p:extLst>
                <p:ext uri="{D42A27DB-BD31-4B8C-83A1-F6EECF244321}">
                  <p14:modId xmlns:p14="http://schemas.microsoft.com/office/powerpoint/2010/main" val="517737481"/>
                </p:ext>
              </p:extLst>
            </p:nvPr>
          </p:nvGraphicFramePr>
          <p:xfrm>
            <a:off x="1187624" y="3412951"/>
            <a:ext cx="6629400" cy="3132137"/>
          </p:xfrm>
          <a:graphic>
            <a:graphicData uri="http://schemas.openxmlformats.org/presentationml/2006/ole">
              <mc:AlternateContent xmlns:mc="http://schemas.openxmlformats.org/markup-compatibility/2006">
                <mc:Choice xmlns:v="urn:schemas-microsoft-com:vml" Requires="v">
                  <p:oleObj spid="_x0000_s1032" r:id="rId3" imgW="1876034" imgH="1876034" progId="">
                    <p:embed/>
                  </p:oleObj>
                </mc:Choice>
                <mc:Fallback>
                  <p:oleObj r:id="rId3" imgW="1876034" imgH="187603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624" y="3412951"/>
                          <a:ext cx="6629400" cy="3132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5"/>
            <p:cNvSpPr>
              <a:spLocks noChangeShapeType="1"/>
            </p:cNvSpPr>
            <p:nvPr/>
          </p:nvSpPr>
          <p:spPr bwMode="auto">
            <a:xfrm>
              <a:off x="1187624" y="3217688"/>
              <a:ext cx="1588" cy="2286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pt-BR"/>
            </a:p>
          </p:txBody>
        </p:sp>
        <p:sp>
          <p:nvSpPr>
            <p:cNvPr id="7" name="Line 6"/>
            <p:cNvSpPr>
              <a:spLocks noChangeShapeType="1"/>
            </p:cNvSpPr>
            <p:nvPr/>
          </p:nvSpPr>
          <p:spPr bwMode="auto">
            <a:xfrm>
              <a:off x="5531024" y="3217688"/>
              <a:ext cx="1588" cy="2286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pt-BR"/>
            </a:p>
          </p:txBody>
        </p:sp>
        <p:sp>
          <p:nvSpPr>
            <p:cNvPr id="8" name="Line 7"/>
            <p:cNvSpPr>
              <a:spLocks noChangeShapeType="1"/>
            </p:cNvSpPr>
            <p:nvPr/>
          </p:nvSpPr>
          <p:spPr bwMode="auto">
            <a:xfrm>
              <a:off x="7738764" y="3217688"/>
              <a:ext cx="1588" cy="2286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pt-BR"/>
            </a:p>
          </p:txBody>
        </p:sp>
        <p:sp>
          <p:nvSpPr>
            <p:cNvPr id="9" name="Line 8"/>
            <p:cNvSpPr>
              <a:spLocks noChangeShapeType="1"/>
            </p:cNvSpPr>
            <p:nvPr/>
          </p:nvSpPr>
          <p:spPr bwMode="auto">
            <a:xfrm>
              <a:off x="1187624" y="3331988"/>
              <a:ext cx="655320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pt-BR"/>
            </a:p>
          </p:txBody>
        </p:sp>
        <p:sp>
          <p:nvSpPr>
            <p:cNvPr id="10" name="Text Box 9"/>
            <p:cNvSpPr txBox="1">
              <a:spLocks noChangeArrowheads="1"/>
            </p:cNvSpPr>
            <p:nvPr/>
          </p:nvSpPr>
          <p:spPr bwMode="auto">
            <a:xfrm>
              <a:off x="2584624" y="3128788"/>
              <a:ext cx="1676400" cy="3683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9pPr>
            </a:lstStyle>
            <a:p>
              <a:pPr eaLnBrk="1" hangingPunct="1">
                <a:buClrTx/>
                <a:buFontTx/>
                <a:buNone/>
              </a:pPr>
              <a:r>
                <a:rPr lang="pt-BR" altLang="pt-BR" sz="1800" b="1">
                  <a:solidFill>
                    <a:srgbClr val="000000"/>
                  </a:solidFill>
                </a:rPr>
                <a:t>Baixo Nível</a:t>
              </a:r>
            </a:p>
          </p:txBody>
        </p:sp>
        <p:sp>
          <p:nvSpPr>
            <p:cNvPr id="11" name="Text Box 10"/>
            <p:cNvSpPr txBox="1">
              <a:spLocks noChangeArrowheads="1"/>
            </p:cNvSpPr>
            <p:nvPr/>
          </p:nvSpPr>
          <p:spPr bwMode="auto">
            <a:xfrm>
              <a:off x="5973937" y="3128788"/>
              <a:ext cx="1477962" cy="3683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9pPr>
            </a:lstStyle>
            <a:p>
              <a:pPr eaLnBrk="1" hangingPunct="1">
                <a:buClrTx/>
                <a:buFontTx/>
                <a:buNone/>
              </a:pPr>
              <a:r>
                <a:rPr lang="pt-BR" altLang="pt-BR" sz="1800" b="1">
                  <a:solidFill>
                    <a:srgbClr val="000000"/>
                  </a:solidFill>
                </a:rPr>
                <a:t>Alto Nível</a:t>
              </a:r>
            </a:p>
          </p:txBody>
        </p:sp>
        <p:sp>
          <p:nvSpPr>
            <p:cNvPr id="12" name="Text Box 11"/>
            <p:cNvSpPr txBox="1">
              <a:spLocks noChangeArrowheads="1"/>
            </p:cNvSpPr>
            <p:nvPr/>
          </p:nvSpPr>
          <p:spPr bwMode="auto">
            <a:xfrm>
              <a:off x="1919462" y="6445076"/>
              <a:ext cx="565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9pPr>
            </a:lstStyle>
            <a:p>
              <a:pPr eaLnBrk="1" hangingPunct="1">
                <a:buClrTx/>
                <a:buFontTx/>
                <a:buNone/>
              </a:pPr>
              <a:r>
                <a:rPr lang="pt-BR" altLang="pt-BR" sz="1800" b="1">
                  <a:solidFill>
                    <a:srgbClr val="000000"/>
                  </a:solidFill>
                </a:rPr>
                <a:t>(1)</a:t>
              </a:r>
            </a:p>
          </p:txBody>
        </p:sp>
        <p:sp>
          <p:nvSpPr>
            <p:cNvPr id="13" name="Text Box 12"/>
            <p:cNvSpPr txBox="1">
              <a:spLocks noChangeArrowheads="1"/>
            </p:cNvSpPr>
            <p:nvPr/>
          </p:nvSpPr>
          <p:spPr bwMode="auto">
            <a:xfrm>
              <a:off x="4100687" y="6443488"/>
              <a:ext cx="565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9pPr>
            </a:lstStyle>
            <a:p>
              <a:pPr eaLnBrk="1" hangingPunct="1">
                <a:buClrTx/>
                <a:buFontTx/>
                <a:buNone/>
              </a:pPr>
              <a:r>
                <a:rPr lang="pt-BR" altLang="pt-BR" sz="1800" b="1">
                  <a:solidFill>
                    <a:srgbClr val="000000"/>
                  </a:solidFill>
                </a:rPr>
                <a:t>(2)</a:t>
              </a:r>
            </a:p>
          </p:txBody>
        </p:sp>
        <p:sp>
          <p:nvSpPr>
            <p:cNvPr id="14" name="Text Box 13"/>
            <p:cNvSpPr txBox="1">
              <a:spLocks noChangeArrowheads="1"/>
            </p:cNvSpPr>
            <p:nvPr/>
          </p:nvSpPr>
          <p:spPr bwMode="auto">
            <a:xfrm>
              <a:off x="6354937" y="6443488"/>
              <a:ext cx="565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5pPr>
              <a:lvl6pPr marL="25146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6pPr>
              <a:lvl7pPr marL="29718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7pPr>
              <a:lvl8pPr marL="34290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8pPr>
              <a:lvl9pPr marL="3886200" indent="-228600" defTabSz="449263" eaLnBrk="0" fontAlgn="base" hangingPunct="0">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ahoma" pitchFamily="32" charset="0"/>
                  <a:ea typeface="Droid Sans Fallback" charset="0"/>
                  <a:cs typeface="Droid Sans Fallback" charset="0"/>
                </a:defRPr>
              </a:lvl9pPr>
            </a:lstStyle>
            <a:p>
              <a:pPr eaLnBrk="1" hangingPunct="1">
                <a:buClrTx/>
                <a:buFontTx/>
                <a:buNone/>
              </a:pPr>
              <a:r>
                <a:rPr lang="pt-BR" altLang="pt-BR" sz="1800" b="1">
                  <a:solidFill>
                    <a:srgbClr val="000000"/>
                  </a:solidFill>
                </a:rPr>
                <a:t>(3)</a:t>
              </a:r>
            </a:p>
          </p:txBody>
        </p:sp>
      </p:grpSp>
      <p:sp>
        <p:nvSpPr>
          <p:cNvPr id="15" name="Retângulo 14"/>
          <p:cNvSpPr/>
          <p:nvPr/>
        </p:nvSpPr>
        <p:spPr>
          <a:xfrm>
            <a:off x="611560" y="1365799"/>
            <a:ext cx="8352928" cy="1354217"/>
          </a:xfrm>
          <a:prstGeom prst="rect">
            <a:avLst/>
          </a:prstGeom>
        </p:spPr>
        <p:txBody>
          <a:bodyPr wrap="square">
            <a:spAutoFit/>
          </a:bodyPr>
          <a:lstStyle/>
          <a:p>
            <a:pPr marL="6350" lvl="1" algn="just">
              <a:spcBef>
                <a:spcPts val="600"/>
              </a:spcBef>
              <a:buClr>
                <a:srgbClr val="FF0000"/>
              </a:buClr>
              <a:buSzPct val="55000"/>
            </a:pPr>
            <a:r>
              <a:rPr lang="pt-BR" altLang="pt-BR" sz="2400" b="1" dirty="0">
                <a:solidFill>
                  <a:srgbClr val="000000"/>
                </a:solidFill>
                <a:latin typeface="Arial" charset="0"/>
              </a:rPr>
              <a:t>1 - </a:t>
            </a:r>
            <a:r>
              <a:rPr lang="pt-BR" altLang="pt-BR" sz="2400" dirty="0">
                <a:solidFill>
                  <a:srgbClr val="000000"/>
                </a:solidFill>
                <a:latin typeface="Arial" charset="0"/>
              </a:rPr>
              <a:t>Totalmente codificadas em binário (0´s e 1´s</a:t>
            </a:r>
            <a:r>
              <a:rPr lang="pt-BR" altLang="pt-BR" sz="2400" dirty="0" smtClean="0">
                <a:solidFill>
                  <a:srgbClr val="000000"/>
                </a:solidFill>
                <a:latin typeface="Arial" charset="0"/>
              </a:rPr>
              <a:t>);</a:t>
            </a:r>
            <a:endParaRPr lang="pt-BR" altLang="pt-BR" sz="2400" dirty="0">
              <a:solidFill>
                <a:srgbClr val="000000"/>
              </a:solidFill>
              <a:latin typeface="Arial" charset="0"/>
            </a:endParaRPr>
          </a:p>
          <a:p>
            <a:pPr marL="6350" lvl="1" algn="just">
              <a:spcBef>
                <a:spcPts val="600"/>
              </a:spcBef>
              <a:buClr>
                <a:srgbClr val="FF0000"/>
              </a:buClr>
              <a:buSzPct val="55000"/>
            </a:pPr>
            <a:r>
              <a:rPr lang="pt-BR" altLang="pt-BR" sz="2400" b="1" dirty="0">
                <a:solidFill>
                  <a:srgbClr val="000000"/>
                </a:solidFill>
                <a:latin typeface="Arial" charset="0"/>
              </a:rPr>
              <a:t>2 - </a:t>
            </a:r>
            <a:r>
              <a:rPr lang="pt-BR" altLang="pt-BR" sz="2400" dirty="0">
                <a:solidFill>
                  <a:srgbClr val="000000"/>
                </a:solidFill>
                <a:latin typeface="Arial" charset="0"/>
              </a:rPr>
              <a:t>Usa instruções simbólicas para representar os 0´s e </a:t>
            </a:r>
            <a:r>
              <a:rPr lang="pt-BR" altLang="pt-BR" sz="2400" dirty="0" smtClean="0">
                <a:solidFill>
                  <a:srgbClr val="000000"/>
                </a:solidFill>
                <a:latin typeface="Arial" charset="0"/>
              </a:rPr>
              <a:t>1´s;</a:t>
            </a:r>
            <a:endParaRPr lang="pt-BR" altLang="pt-BR" sz="2400" dirty="0">
              <a:solidFill>
                <a:srgbClr val="000000"/>
              </a:solidFill>
              <a:latin typeface="Arial" charset="0"/>
            </a:endParaRPr>
          </a:p>
          <a:p>
            <a:pPr marL="6350" lvl="1" algn="just">
              <a:spcBef>
                <a:spcPts val="600"/>
              </a:spcBef>
              <a:buClr>
                <a:srgbClr val="FF0000"/>
              </a:buClr>
              <a:buSzPct val="55000"/>
            </a:pPr>
            <a:r>
              <a:rPr lang="pt-BR" altLang="pt-BR" sz="2400" b="1" dirty="0">
                <a:solidFill>
                  <a:srgbClr val="000000"/>
                </a:solidFill>
                <a:latin typeface="Arial" charset="0"/>
                <a:cs typeface="Times New Roman" pitchFamily="16" charset="0"/>
              </a:rPr>
              <a:t>3 - </a:t>
            </a:r>
            <a:r>
              <a:rPr lang="pt-BR" altLang="pt-BR" sz="2400" dirty="0">
                <a:solidFill>
                  <a:srgbClr val="000000"/>
                </a:solidFill>
                <a:latin typeface="Arial" charset="0"/>
                <a:cs typeface="Times New Roman" pitchFamily="16" charset="0"/>
              </a:rPr>
              <a:t>V</a:t>
            </a:r>
            <a:r>
              <a:rPr lang="pt-BR" altLang="pt-BR" sz="2400" dirty="0">
                <a:solidFill>
                  <a:srgbClr val="000000"/>
                </a:solidFill>
                <a:latin typeface="Arial" charset="0"/>
              </a:rPr>
              <a:t>oltadas para facilitar o raciocínio </a:t>
            </a:r>
            <a:r>
              <a:rPr lang="pt-BR" altLang="pt-BR" sz="2400" dirty="0" smtClean="0">
                <a:solidFill>
                  <a:srgbClr val="000000"/>
                </a:solidFill>
                <a:latin typeface="Arial" charset="0"/>
              </a:rPr>
              <a:t>humano;</a:t>
            </a:r>
            <a:endParaRPr lang="pt-BR" altLang="pt-BR" sz="2400" dirty="0">
              <a:solidFill>
                <a:srgbClr val="000000"/>
              </a:solidFill>
              <a:latin typeface="Arial" charset="0"/>
            </a:endParaRPr>
          </a:p>
        </p:txBody>
      </p:sp>
    </p:spTree>
    <p:extLst>
      <p:ext uri="{BB962C8B-B14F-4D97-AF65-F5344CB8AC3E}">
        <p14:creationId xmlns:p14="http://schemas.microsoft.com/office/powerpoint/2010/main" val="3542394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a:t>C</a:t>
            </a:r>
            <a:r>
              <a:rPr lang="pt-BR" dirty="0" smtClean="0"/>
              <a:t>ódigo  Executável</a:t>
            </a:r>
            <a:endParaRPr lang="pt-BR"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340768"/>
            <a:ext cx="4804254" cy="3494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484686"/>
            <a:ext cx="4716016" cy="4178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334956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Distribuição</a:t>
            </a:r>
            <a:endParaRPr lang="pt-BR" b="1" dirty="0"/>
          </a:p>
        </p:txBody>
      </p:sp>
      <p:sp>
        <p:nvSpPr>
          <p:cNvPr id="3" name="Espaço Reservado para Conteúdo 2"/>
          <p:cNvSpPr>
            <a:spLocks noGrp="1"/>
          </p:cNvSpPr>
          <p:nvPr>
            <p:ph idx="1"/>
          </p:nvPr>
        </p:nvSpPr>
        <p:spPr/>
        <p:txBody>
          <a:bodyPr>
            <a:normAutofit/>
          </a:bodyPr>
          <a:lstStyle/>
          <a:p>
            <a:pPr algn="just"/>
            <a:r>
              <a:rPr lang="pt-BR" dirty="0"/>
              <a:t>C</a:t>
            </a:r>
            <a:r>
              <a:rPr lang="pt-BR" dirty="0" smtClean="0"/>
              <a:t>onsiste  de  um conjunto  de  pacotes;</a:t>
            </a:r>
          </a:p>
          <a:p>
            <a:pPr algn="just"/>
            <a:r>
              <a:rPr lang="pt-BR" dirty="0" smtClean="0"/>
              <a:t>São organizados e disponibilizado por um meio físico permitindo a sua instalação;</a:t>
            </a:r>
          </a:p>
          <a:p>
            <a:pPr algn="just"/>
            <a:r>
              <a:rPr lang="pt-BR" dirty="0" smtClean="0"/>
              <a:t>Exemplos:</a:t>
            </a:r>
          </a:p>
          <a:p>
            <a:pPr lvl="1" algn="just"/>
            <a:r>
              <a:rPr lang="pt-BR" dirty="0" smtClean="0"/>
              <a:t>Disquete de instalação;</a:t>
            </a:r>
          </a:p>
          <a:p>
            <a:pPr lvl="1" algn="just"/>
            <a:r>
              <a:rPr lang="pt-BR" dirty="0" smtClean="0"/>
              <a:t>CD/DVD de Instalação;</a:t>
            </a:r>
          </a:p>
          <a:p>
            <a:pPr lvl="1" algn="just"/>
            <a:r>
              <a:rPr lang="pt-BR" dirty="0" smtClean="0"/>
              <a:t>ISO;</a:t>
            </a:r>
            <a:endParaRPr lang="pt-BR" dirty="0"/>
          </a:p>
        </p:txBody>
      </p:sp>
    </p:spTree>
    <p:extLst>
      <p:ext uri="{BB962C8B-B14F-4D97-AF65-F5344CB8AC3E}">
        <p14:creationId xmlns:p14="http://schemas.microsoft.com/office/powerpoint/2010/main" val="6389795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Software Livre</a:t>
            </a:r>
            <a:endParaRPr lang="pt-BR" b="1" dirty="0"/>
          </a:p>
        </p:txBody>
      </p:sp>
      <p:sp>
        <p:nvSpPr>
          <p:cNvPr id="3" name="Espaço Reservado para Conteúdo 2"/>
          <p:cNvSpPr>
            <a:spLocks noGrp="1"/>
          </p:cNvSpPr>
          <p:nvPr>
            <p:ph idx="1"/>
          </p:nvPr>
        </p:nvSpPr>
        <p:spPr/>
        <p:txBody>
          <a:bodyPr>
            <a:noAutofit/>
          </a:bodyPr>
          <a:lstStyle/>
          <a:p>
            <a:pPr algn="just"/>
            <a:r>
              <a:rPr lang="pt-BR" dirty="0"/>
              <a:t>É</a:t>
            </a:r>
            <a:r>
              <a:rPr lang="pt-BR" dirty="0" smtClean="0"/>
              <a:t> o software disponível com a permissão para:</a:t>
            </a:r>
          </a:p>
          <a:p>
            <a:pPr lvl="1" algn="just"/>
            <a:r>
              <a:rPr lang="pt-BR" dirty="0" smtClean="0"/>
              <a:t> qualquer um usá-lo;</a:t>
            </a:r>
          </a:p>
          <a:p>
            <a:pPr lvl="1" algn="just"/>
            <a:r>
              <a:rPr lang="pt-BR" dirty="0" smtClean="0"/>
              <a:t> copiá-lo;</a:t>
            </a:r>
          </a:p>
          <a:p>
            <a:pPr lvl="1" algn="just"/>
            <a:r>
              <a:rPr lang="pt-BR" dirty="0"/>
              <a:t> </a:t>
            </a:r>
            <a:r>
              <a:rPr lang="pt-BR" dirty="0" smtClean="0"/>
              <a:t>distribuí-lo;</a:t>
            </a:r>
          </a:p>
          <a:p>
            <a:pPr lvl="2" algn="just"/>
            <a:r>
              <a:rPr lang="pt-BR" sz="2800" dirty="0" smtClean="0"/>
              <a:t>seja na sua  forma  original  ou com  modificações</a:t>
            </a:r>
            <a:r>
              <a:rPr lang="pt-BR" sz="2800" dirty="0"/>
              <a:t>;</a:t>
            </a:r>
            <a:endParaRPr lang="pt-BR" sz="2800" dirty="0" smtClean="0"/>
          </a:p>
          <a:p>
            <a:pPr lvl="2" algn="just"/>
            <a:r>
              <a:rPr lang="pt-BR" sz="2800" dirty="0" smtClean="0"/>
              <a:t>gratuitamente  ou  com custo</a:t>
            </a:r>
            <a:r>
              <a:rPr lang="pt-BR" sz="2800" dirty="0"/>
              <a:t>;</a:t>
            </a:r>
            <a:endParaRPr lang="pt-BR" sz="2800" dirty="0" smtClean="0"/>
          </a:p>
        </p:txBody>
      </p:sp>
    </p:spTree>
    <p:extLst>
      <p:ext uri="{BB962C8B-B14F-4D97-AF65-F5344CB8AC3E}">
        <p14:creationId xmlns:p14="http://schemas.microsoft.com/office/powerpoint/2010/main" val="4051061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Software Livre</a:t>
            </a:r>
            <a:endParaRPr lang="pt-BR" b="1" dirty="0"/>
          </a:p>
        </p:txBody>
      </p:sp>
      <p:sp>
        <p:nvSpPr>
          <p:cNvPr id="3" name="Espaço Reservado para Conteúdo 2"/>
          <p:cNvSpPr>
            <a:spLocks noGrp="1"/>
          </p:cNvSpPr>
          <p:nvPr>
            <p:ph idx="1"/>
          </p:nvPr>
        </p:nvSpPr>
        <p:spPr/>
        <p:txBody>
          <a:bodyPr>
            <a:noAutofit/>
          </a:bodyPr>
          <a:lstStyle/>
          <a:p>
            <a:pPr algn="just"/>
            <a:r>
              <a:rPr lang="pt-BR" dirty="0" smtClean="0"/>
              <a:t>Para que a possibilidade de modificações ocorra, subentende-se que o código  fonte  esteja  disponível.  </a:t>
            </a:r>
          </a:p>
          <a:p>
            <a:pPr algn="just"/>
            <a:r>
              <a:rPr lang="pt-BR" dirty="0" smtClean="0"/>
              <a:t>Se  um  programa  é  livre, potencialmente  ele  possa ser  incluído  em  um  sistema  operacional também  livre.  </a:t>
            </a:r>
            <a:endParaRPr lang="pt-BR" dirty="0"/>
          </a:p>
        </p:txBody>
      </p:sp>
    </p:spTree>
    <p:extLst>
      <p:ext uri="{BB962C8B-B14F-4D97-AF65-F5344CB8AC3E}">
        <p14:creationId xmlns:p14="http://schemas.microsoft.com/office/powerpoint/2010/main" val="4145522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Software Livre</a:t>
            </a:r>
            <a:endParaRPr lang="pt-BR" b="1" dirty="0"/>
          </a:p>
        </p:txBody>
      </p:sp>
      <p:sp>
        <p:nvSpPr>
          <p:cNvPr id="3" name="Espaço Reservado para Conteúdo 2"/>
          <p:cNvSpPr>
            <a:spLocks noGrp="1"/>
          </p:cNvSpPr>
          <p:nvPr>
            <p:ph idx="1"/>
          </p:nvPr>
        </p:nvSpPr>
        <p:spPr/>
        <p:txBody>
          <a:bodyPr>
            <a:noAutofit/>
          </a:bodyPr>
          <a:lstStyle/>
          <a:p>
            <a:pPr algn="just"/>
            <a:r>
              <a:rPr lang="pt-BR" b="1" dirty="0" smtClean="0"/>
              <a:t>Não</a:t>
            </a:r>
            <a:r>
              <a:rPr lang="pt-BR" dirty="0" smtClean="0"/>
              <a:t>  confundir  software  livre  com software  grátis  pois;</a:t>
            </a:r>
          </a:p>
          <a:p>
            <a:pPr lvl="1" algn="just"/>
            <a:r>
              <a:rPr lang="pt-BR" dirty="0" smtClean="0"/>
              <a:t>Um software grátis não necessariamente é livre;</a:t>
            </a:r>
          </a:p>
          <a:p>
            <a:pPr lvl="1" algn="just"/>
            <a:r>
              <a:rPr lang="pt-BR" dirty="0" smtClean="0"/>
              <a:t>Software livre não é apenas um software livre de licença. Existem outras características que definem um software como livre como a possibilidade de:</a:t>
            </a:r>
          </a:p>
          <a:p>
            <a:pPr lvl="2" algn="just"/>
            <a:r>
              <a:rPr lang="pt-BR" sz="2800" dirty="0" smtClean="0"/>
              <a:t>Cópia;</a:t>
            </a:r>
          </a:p>
          <a:p>
            <a:pPr lvl="2" algn="just"/>
            <a:r>
              <a:rPr lang="pt-BR" sz="2800" dirty="0"/>
              <a:t>M</a:t>
            </a:r>
            <a:r>
              <a:rPr lang="pt-BR" sz="2800" dirty="0" smtClean="0"/>
              <a:t>odificação ; </a:t>
            </a:r>
          </a:p>
          <a:p>
            <a:pPr lvl="2" algn="just"/>
            <a:r>
              <a:rPr lang="pt-BR" sz="2800" dirty="0"/>
              <a:t>R</a:t>
            </a:r>
            <a:r>
              <a:rPr lang="pt-BR" sz="2800" dirty="0" smtClean="0"/>
              <a:t>edistribuição;</a:t>
            </a:r>
          </a:p>
        </p:txBody>
      </p:sp>
    </p:spTree>
    <p:extLst>
      <p:ext uri="{BB962C8B-B14F-4D97-AF65-F5344CB8AC3E}">
        <p14:creationId xmlns:p14="http://schemas.microsoft.com/office/powerpoint/2010/main" val="4186051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Software Livre</a:t>
            </a:r>
            <a:endParaRPr lang="pt-BR" b="1" dirty="0"/>
          </a:p>
        </p:txBody>
      </p:sp>
      <p:sp>
        <p:nvSpPr>
          <p:cNvPr id="3" name="Espaço Reservado para Conteúdo 2"/>
          <p:cNvSpPr>
            <a:spLocks noGrp="1"/>
          </p:cNvSpPr>
          <p:nvPr>
            <p:ph idx="1"/>
          </p:nvPr>
        </p:nvSpPr>
        <p:spPr/>
        <p:txBody>
          <a:bodyPr>
            <a:noAutofit/>
          </a:bodyPr>
          <a:lstStyle/>
          <a:p>
            <a:pPr algn="just"/>
            <a:r>
              <a:rPr lang="pt-BR" dirty="0" smtClean="0"/>
              <a:t>Existem programas que podem ser obtidos gratuitamente mas que não podem ser  modificados,  nem  redistribuídos;</a:t>
            </a:r>
          </a:p>
          <a:p>
            <a:pPr algn="just"/>
            <a:r>
              <a:rPr lang="pt-BR" dirty="0" smtClean="0"/>
              <a:t>Então software livre </a:t>
            </a:r>
            <a:r>
              <a:rPr lang="pt-BR" dirty="0" smtClean="0">
                <a:latin typeface="Calibri"/>
              </a:rPr>
              <a:t>≠ software grátis;</a:t>
            </a:r>
          </a:p>
          <a:p>
            <a:pPr algn="just"/>
            <a:endParaRPr lang="pt-BR" dirty="0">
              <a:latin typeface="Calibri"/>
            </a:endParaRPr>
          </a:p>
          <a:p>
            <a:pPr algn="just"/>
            <a:r>
              <a:rPr lang="pt-BR" dirty="0" smtClean="0">
                <a:latin typeface="Calibri"/>
              </a:rPr>
              <a:t>Software grátis é diferente de software grátis para uso não comercial;</a:t>
            </a:r>
            <a:endParaRPr lang="pt-BR" dirty="0" smtClean="0"/>
          </a:p>
          <a:p>
            <a:pPr marL="0" indent="0" algn="just">
              <a:buNone/>
            </a:pPr>
            <a:endParaRPr lang="pt-BR" dirty="0" smtClean="0"/>
          </a:p>
        </p:txBody>
      </p:sp>
    </p:spTree>
    <p:extLst>
      <p:ext uri="{BB962C8B-B14F-4D97-AF65-F5344CB8AC3E}">
        <p14:creationId xmlns:p14="http://schemas.microsoft.com/office/powerpoint/2010/main" val="38705369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Software Livre</a:t>
            </a:r>
            <a:endParaRPr lang="pt-BR" b="1" dirty="0"/>
          </a:p>
        </p:txBody>
      </p:sp>
      <p:sp>
        <p:nvSpPr>
          <p:cNvPr id="3" name="Espaço Reservado para Conteúdo 2"/>
          <p:cNvSpPr>
            <a:spLocks noGrp="1"/>
          </p:cNvSpPr>
          <p:nvPr>
            <p:ph idx="1"/>
          </p:nvPr>
        </p:nvSpPr>
        <p:spPr/>
        <p:txBody>
          <a:bodyPr>
            <a:noAutofit/>
          </a:bodyPr>
          <a:lstStyle/>
          <a:p>
            <a:pPr algn="just"/>
            <a:r>
              <a:rPr lang="pt-BR" dirty="0" smtClean="0"/>
              <a:t>Há  definição  de  software  livre  pela  </a:t>
            </a:r>
            <a:r>
              <a:rPr lang="pt-BR" dirty="0" err="1" smtClean="0"/>
              <a:t>Free</a:t>
            </a:r>
            <a:r>
              <a:rPr lang="pt-BR" dirty="0" smtClean="0"/>
              <a:t> Software  Foundation  publicada  na  página: </a:t>
            </a:r>
          </a:p>
          <a:p>
            <a:pPr algn="just"/>
            <a:endParaRPr lang="pt-BR" dirty="0" smtClean="0"/>
          </a:p>
          <a:p>
            <a:pPr algn="just"/>
            <a:r>
              <a:rPr lang="pt-BR" sz="2800" dirty="0" smtClean="0"/>
              <a:t>http://www.fsf.org/philosophy/free-sw.pt.html</a:t>
            </a:r>
            <a:endParaRPr lang="pt-BR" sz="2800" dirty="0"/>
          </a:p>
        </p:txBody>
      </p:sp>
    </p:spTree>
    <p:extLst>
      <p:ext uri="{BB962C8B-B14F-4D97-AF65-F5344CB8AC3E}">
        <p14:creationId xmlns:p14="http://schemas.microsoft.com/office/powerpoint/2010/main" val="37230907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b="1" dirty="0" smtClean="0"/>
              <a:t>Pacote</a:t>
            </a:r>
            <a:endParaRPr lang="pt-BR" b="1" dirty="0"/>
          </a:p>
        </p:txBody>
      </p:sp>
      <p:sp>
        <p:nvSpPr>
          <p:cNvPr id="3" name="Espaço Reservado para Conteúdo 2"/>
          <p:cNvSpPr>
            <a:spLocks noGrp="1"/>
          </p:cNvSpPr>
          <p:nvPr>
            <p:ph idx="1"/>
          </p:nvPr>
        </p:nvSpPr>
        <p:spPr>
          <a:xfrm>
            <a:off x="457200" y="1600200"/>
            <a:ext cx="8229600" cy="5141168"/>
          </a:xfrm>
        </p:spPr>
        <p:txBody>
          <a:bodyPr>
            <a:normAutofit/>
          </a:bodyPr>
          <a:lstStyle/>
          <a:p>
            <a:pPr algn="just"/>
            <a:r>
              <a:rPr lang="pt-BR" dirty="0"/>
              <a:t>U</a:t>
            </a:r>
            <a:r>
              <a:rPr lang="pt-BR" dirty="0" smtClean="0"/>
              <a:t>m  pacote de software consiste  de  um  conjunto  de  arquivos que são distribuídos  pelo  autor do pacote.  </a:t>
            </a:r>
          </a:p>
          <a:p>
            <a:pPr algn="just"/>
            <a:r>
              <a:rPr lang="pt-BR" dirty="0" smtClean="0"/>
              <a:t>O pacote </a:t>
            </a:r>
            <a:r>
              <a:rPr lang="pt-BR" dirty="0"/>
              <a:t>c</a:t>
            </a:r>
            <a:r>
              <a:rPr lang="pt-BR" dirty="0" smtClean="0"/>
              <a:t>onsiste em:</a:t>
            </a:r>
          </a:p>
          <a:p>
            <a:pPr lvl="1" algn="just"/>
            <a:r>
              <a:rPr lang="pt-BR" dirty="0" smtClean="0"/>
              <a:t>Do  código  fonte  dos  programas;</a:t>
            </a:r>
          </a:p>
          <a:p>
            <a:pPr lvl="1" algn="just"/>
            <a:r>
              <a:rPr lang="pt-BR" dirty="0" smtClean="0"/>
              <a:t>Dos executáveis “binários” do programa;</a:t>
            </a:r>
          </a:p>
          <a:p>
            <a:pPr lvl="1" algn="just"/>
            <a:r>
              <a:rPr lang="pt-BR" dirty="0" smtClean="0"/>
              <a:t>A documentação do software;</a:t>
            </a:r>
          </a:p>
          <a:p>
            <a:pPr lvl="1" algn="just"/>
            <a:r>
              <a:rPr lang="pt-BR" dirty="0" smtClean="0"/>
              <a:t>Demais documentos, imagens e arquivos de configuração que compõem o pacote;</a:t>
            </a:r>
          </a:p>
        </p:txBody>
      </p:sp>
    </p:spTree>
    <p:extLst>
      <p:ext uri="{BB962C8B-B14F-4D97-AF65-F5344CB8AC3E}">
        <p14:creationId xmlns:p14="http://schemas.microsoft.com/office/powerpoint/2010/main" val="27274531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err="1" smtClean="0"/>
              <a:t>Copyleft</a:t>
            </a:r>
            <a:endParaRPr lang="pt-BR" b="1" dirty="0"/>
          </a:p>
        </p:txBody>
      </p:sp>
      <p:sp>
        <p:nvSpPr>
          <p:cNvPr id="3" name="Espaço Reservado para Conteúdo 2"/>
          <p:cNvSpPr>
            <a:spLocks noGrp="1"/>
          </p:cNvSpPr>
          <p:nvPr>
            <p:ph idx="1"/>
          </p:nvPr>
        </p:nvSpPr>
        <p:spPr/>
        <p:txBody>
          <a:bodyPr>
            <a:noAutofit/>
          </a:bodyPr>
          <a:lstStyle/>
          <a:p>
            <a:pPr algn="just"/>
            <a:r>
              <a:rPr lang="pt-BR" dirty="0" smtClean="0"/>
              <a:t>A  maioria  das  licenças  usadas  na  publicação  de software  livre  permite  que  os  programas  sejam  modificados  e redistribuídos. </a:t>
            </a:r>
          </a:p>
          <a:p>
            <a:pPr algn="just"/>
            <a:r>
              <a:rPr lang="pt-BR" dirty="0" smtClean="0"/>
              <a:t>Estas práticas são geralmente proibidas pela legislação internacional  de  copyright,  que  tenta  justamente  impedir  que alterações e cópias sejam efetuadas sem a autorização do/s autor/es. </a:t>
            </a:r>
            <a:endParaRPr lang="pt-BR" sz="2800" dirty="0"/>
          </a:p>
        </p:txBody>
      </p:sp>
    </p:spTree>
    <p:extLst>
      <p:ext uri="{BB962C8B-B14F-4D97-AF65-F5344CB8AC3E}">
        <p14:creationId xmlns:p14="http://schemas.microsoft.com/office/powerpoint/2010/main" val="181359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err="1" smtClean="0"/>
              <a:t>Copyleft</a:t>
            </a:r>
            <a:endParaRPr lang="pt-BR" b="1" dirty="0"/>
          </a:p>
        </p:txBody>
      </p:sp>
      <p:sp>
        <p:nvSpPr>
          <p:cNvPr id="3" name="Espaço Reservado para Conteúdo 2"/>
          <p:cNvSpPr>
            <a:spLocks noGrp="1"/>
          </p:cNvSpPr>
          <p:nvPr>
            <p:ph idx="1"/>
          </p:nvPr>
        </p:nvSpPr>
        <p:spPr/>
        <p:txBody>
          <a:bodyPr>
            <a:noAutofit/>
          </a:bodyPr>
          <a:lstStyle/>
          <a:p>
            <a:pPr algn="just"/>
            <a:r>
              <a:rPr lang="pt-BR" dirty="0" smtClean="0"/>
              <a:t>As  licenças  que  acompanham  software  livre  fazem  uso  da  legislação de  copyright  para  impedir  utilização  não-autorizada;</a:t>
            </a:r>
          </a:p>
          <a:p>
            <a:pPr algn="just"/>
            <a:r>
              <a:rPr lang="pt-BR" dirty="0" smtClean="0"/>
              <a:t> Mas  estas licenças  definem  clara  e  explicitamente  as  condições  sob  as  quais as cópias,  modificações  e  redistribuições  podem  ser  efetuadas;</a:t>
            </a:r>
          </a:p>
          <a:p>
            <a:pPr algn="just"/>
            <a:r>
              <a:rPr lang="pt-BR" dirty="0" smtClean="0"/>
              <a:t>O objetivo é garantir  as  liberdades  de  modificar  e  redistribuir  o  software  assim licenciado.</a:t>
            </a:r>
            <a:endParaRPr lang="pt-BR" sz="2800" dirty="0"/>
          </a:p>
        </p:txBody>
      </p:sp>
    </p:spTree>
    <p:extLst>
      <p:ext uri="{BB962C8B-B14F-4D97-AF65-F5344CB8AC3E}">
        <p14:creationId xmlns:p14="http://schemas.microsoft.com/office/powerpoint/2010/main" val="379577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GPL (GNU General </a:t>
            </a:r>
            <a:r>
              <a:rPr lang="pt-BR" dirty="0" err="1" smtClean="0"/>
              <a:t>Public</a:t>
            </a:r>
            <a:r>
              <a:rPr lang="pt-BR" dirty="0" smtClean="0"/>
              <a:t> </a:t>
            </a:r>
            <a:r>
              <a:rPr lang="pt-BR" dirty="0" err="1" smtClean="0"/>
              <a:t>License</a:t>
            </a:r>
            <a:r>
              <a:rPr lang="pt-BR" dirty="0" smtClean="0"/>
              <a:t>)</a:t>
            </a:r>
            <a:endParaRPr lang="pt-BR" b="1" dirty="0"/>
          </a:p>
        </p:txBody>
      </p:sp>
      <p:sp>
        <p:nvSpPr>
          <p:cNvPr id="3" name="Espaço Reservado para Conteúdo 2"/>
          <p:cNvSpPr>
            <a:spLocks noGrp="1"/>
          </p:cNvSpPr>
          <p:nvPr>
            <p:ph idx="1"/>
          </p:nvPr>
        </p:nvSpPr>
        <p:spPr/>
        <p:txBody>
          <a:bodyPr>
            <a:noAutofit/>
          </a:bodyPr>
          <a:lstStyle/>
          <a:p>
            <a:pPr algn="just"/>
            <a:r>
              <a:rPr lang="pt-BR" dirty="0" smtClean="0"/>
              <a:t>Licença que acompanha os pacotes distribuídos pelo Projeto GNU,  e  mais  uma  grande  variedade  de  software,  incluindo  o  núcleo do sistema operacional Linux. </a:t>
            </a:r>
          </a:p>
          <a:p>
            <a:pPr algn="just"/>
            <a:r>
              <a:rPr lang="pt-BR" dirty="0" smtClean="0"/>
              <a:t>A formulação da GPL é tal que ao invés de  limitar  a  distribuição  do  software  por  ela  protegido,  ela  de  fato impede que este software seja integrado em software proprietário. </a:t>
            </a:r>
            <a:endParaRPr lang="pt-BR" sz="2800" dirty="0"/>
          </a:p>
        </p:txBody>
      </p:sp>
    </p:spTree>
    <p:extLst>
      <p:ext uri="{BB962C8B-B14F-4D97-AF65-F5344CB8AC3E}">
        <p14:creationId xmlns:p14="http://schemas.microsoft.com/office/powerpoint/2010/main" val="27729964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GPL (GNU General </a:t>
            </a:r>
            <a:r>
              <a:rPr lang="pt-BR" dirty="0" err="1" smtClean="0"/>
              <a:t>Public</a:t>
            </a:r>
            <a:r>
              <a:rPr lang="pt-BR" dirty="0" smtClean="0"/>
              <a:t> </a:t>
            </a:r>
            <a:r>
              <a:rPr lang="pt-BR" dirty="0" err="1" smtClean="0"/>
              <a:t>License</a:t>
            </a:r>
            <a:r>
              <a:rPr lang="pt-BR" dirty="0" smtClean="0"/>
              <a:t>)</a:t>
            </a:r>
            <a:endParaRPr lang="pt-BR" b="1" dirty="0"/>
          </a:p>
        </p:txBody>
      </p:sp>
      <p:sp>
        <p:nvSpPr>
          <p:cNvPr id="3" name="Espaço Reservado para Conteúdo 2"/>
          <p:cNvSpPr>
            <a:spLocks noGrp="1"/>
          </p:cNvSpPr>
          <p:nvPr>
            <p:ph idx="1"/>
          </p:nvPr>
        </p:nvSpPr>
        <p:spPr/>
        <p:txBody>
          <a:bodyPr>
            <a:noAutofit/>
          </a:bodyPr>
          <a:lstStyle/>
          <a:p>
            <a:pPr algn="just"/>
            <a:r>
              <a:rPr lang="pt-BR" dirty="0" smtClean="0"/>
              <a:t>A GPL  é  baseada  na  legislação  internacional  de  copyright,  o  que  deve garantir cobertura legal para o software licenciado com a GPL.</a:t>
            </a:r>
          </a:p>
          <a:p>
            <a:pPr algn="just"/>
            <a:r>
              <a:rPr lang="pt-BR" dirty="0" smtClean="0"/>
              <a:t>A  licença  GPL  pode  ser  resumida  em  4  direitos  básicos  e  uma obrigação:</a:t>
            </a:r>
          </a:p>
        </p:txBody>
      </p:sp>
    </p:spTree>
    <p:extLst>
      <p:ext uri="{BB962C8B-B14F-4D97-AF65-F5344CB8AC3E}">
        <p14:creationId xmlns:p14="http://schemas.microsoft.com/office/powerpoint/2010/main" val="19739710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GPL (GNU General </a:t>
            </a:r>
            <a:r>
              <a:rPr lang="pt-BR" dirty="0" err="1" smtClean="0"/>
              <a:t>Public</a:t>
            </a:r>
            <a:r>
              <a:rPr lang="pt-BR" dirty="0" smtClean="0"/>
              <a:t> </a:t>
            </a:r>
            <a:r>
              <a:rPr lang="pt-BR" dirty="0" err="1" smtClean="0"/>
              <a:t>License</a:t>
            </a:r>
            <a:r>
              <a:rPr lang="pt-BR" dirty="0" smtClean="0"/>
              <a:t>)</a:t>
            </a:r>
            <a:endParaRPr lang="pt-BR" b="1" dirty="0"/>
          </a:p>
        </p:txBody>
      </p:sp>
      <p:sp>
        <p:nvSpPr>
          <p:cNvPr id="3" name="Espaço Reservado para Conteúdo 2"/>
          <p:cNvSpPr>
            <a:spLocks noGrp="1"/>
          </p:cNvSpPr>
          <p:nvPr>
            <p:ph idx="1"/>
          </p:nvPr>
        </p:nvSpPr>
        <p:spPr/>
        <p:txBody>
          <a:bodyPr>
            <a:noAutofit/>
          </a:bodyPr>
          <a:lstStyle/>
          <a:p>
            <a:pPr marL="0" indent="0" algn="just">
              <a:buNone/>
            </a:pPr>
            <a:r>
              <a:rPr lang="pt-BR" sz="2800" dirty="0" smtClean="0"/>
              <a:t>1 – Você tem o direito de usar o programa para qualquer fim. </a:t>
            </a:r>
          </a:p>
          <a:p>
            <a:pPr marL="0" indent="0" algn="just">
              <a:buNone/>
            </a:pPr>
            <a:endParaRPr lang="pt-BR" sz="2800" dirty="0"/>
          </a:p>
          <a:p>
            <a:pPr algn="just"/>
            <a:r>
              <a:rPr lang="pt-BR" sz="2800" dirty="0" smtClean="0"/>
              <a:t>Não  existe  discriminação,  um  exemplo  é  que  ninguém  pode impedir que um programa GPL seja usado numa clínica de aborto ou numa instalação militar por exemplo.</a:t>
            </a:r>
            <a:endParaRPr lang="pt-BR" sz="2800" dirty="0"/>
          </a:p>
        </p:txBody>
      </p:sp>
    </p:spTree>
    <p:extLst>
      <p:ext uri="{BB962C8B-B14F-4D97-AF65-F5344CB8AC3E}">
        <p14:creationId xmlns:p14="http://schemas.microsoft.com/office/powerpoint/2010/main" val="145822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GPL (GNU General </a:t>
            </a:r>
            <a:r>
              <a:rPr lang="pt-BR" dirty="0" err="1" smtClean="0"/>
              <a:t>Public</a:t>
            </a:r>
            <a:r>
              <a:rPr lang="pt-BR" dirty="0" smtClean="0"/>
              <a:t> </a:t>
            </a:r>
            <a:r>
              <a:rPr lang="pt-BR" dirty="0" err="1" smtClean="0"/>
              <a:t>License</a:t>
            </a:r>
            <a:r>
              <a:rPr lang="pt-BR" dirty="0" smtClean="0"/>
              <a:t>)</a:t>
            </a:r>
            <a:endParaRPr lang="pt-BR" b="1" dirty="0"/>
          </a:p>
        </p:txBody>
      </p:sp>
      <p:sp>
        <p:nvSpPr>
          <p:cNvPr id="3" name="Espaço Reservado para Conteúdo 2"/>
          <p:cNvSpPr>
            <a:spLocks noGrp="1"/>
          </p:cNvSpPr>
          <p:nvPr>
            <p:ph idx="1"/>
          </p:nvPr>
        </p:nvSpPr>
        <p:spPr/>
        <p:txBody>
          <a:bodyPr>
            <a:noAutofit/>
          </a:bodyPr>
          <a:lstStyle/>
          <a:p>
            <a:pPr marL="0" indent="0" algn="just">
              <a:buNone/>
            </a:pPr>
            <a:r>
              <a:rPr lang="pt-BR" sz="2800" dirty="0" smtClean="0"/>
              <a:t>2 – Você tem o direito de tirar cópias do programa, distribuí-las ou até mesmo vendê-las a quem tiver interesse.</a:t>
            </a:r>
          </a:p>
          <a:p>
            <a:pPr marL="0" indent="0" algn="just">
              <a:buNone/>
            </a:pPr>
            <a:endParaRPr lang="pt-BR" sz="2800" dirty="0" smtClean="0"/>
          </a:p>
          <a:p>
            <a:pPr algn="just"/>
            <a:r>
              <a:rPr lang="pt-BR" sz="2800" dirty="0" smtClean="0"/>
              <a:t>Existe  a  possibilidade  de  ganhar  algum  dinheiro  vendendo  CDs  gravados  por  exemplo,  mas  como  todo  mundo  pode  fazer  a  mesma coisa,  é  preciso  vender  por  um  preço  relativamente  baixo,  cobrando pelo  trabalho  de  gravação  e  não  pelo  software  em  </a:t>
            </a:r>
            <a:r>
              <a:rPr lang="pt-BR" sz="2800" dirty="0" err="1" smtClean="0"/>
              <a:t>sí</a:t>
            </a:r>
            <a:r>
              <a:rPr lang="pt-BR" sz="2800" dirty="0" smtClean="0"/>
              <a:t>  que  está largamente disponível. </a:t>
            </a:r>
            <a:endParaRPr lang="pt-BR" sz="2800" dirty="0"/>
          </a:p>
        </p:txBody>
      </p:sp>
    </p:spTree>
    <p:extLst>
      <p:ext uri="{BB962C8B-B14F-4D97-AF65-F5344CB8AC3E}">
        <p14:creationId xmlns:p14="http://schemas.microsoft.com/office/powerpoint/2010/main" val="3655788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GPL (GNU General </a:t>
            </a:r>
            <a:r>
              <a:rPr lang="pt-BR" dirty="0" err="1" smtClean="0"/>
              <a:t>Public</a:t>
            </a:r>
            <a:r>
              <a:rPr lang="pt-BR" dirty="0" smtClean="0"/>
              <a:t> </a:t>
            </a:r>
            <a:r>
              <a:rPr lang="pt-BR" dirty="0" err="1" smtClean="0"/>
              <a:t>License</a:t>
            </a:r>
            <a:r>
              <a:rPr lang="pt-BR" dirty="0" smtClean="0"/>
              <a:t>)</a:t>
            </a:r>
            <a:endParaRPr lang="pt-BR" b="1" dirty="0"/>
          </a:p>
        </p:txBody>
      </p:sp>
      <p:sp>
        <p:nvSpPr>
          <p:cNvPr id="3" name="Espaço Reservado para Conteúdo 2"/>
          <p:cNvSpPr>
            <a:spLocks noGrp="1"/>
          </p:cNvSpPr>
          <p:nvPr>
            <p:ph idx="1"/>
          </p:nvPr>
        </p:nvSpPr>
        <p:spPr/>
        <p:txBody>
          <a:bodyPr>
            <a:noAutofit/>
          </a:bodyPr>
          <a:lstStyle/>
          <a:p>
            <a:pPr algn="just"/>
            <a:r>
              <a:rPr lang="pt-BR" sz="2800" dirty="0" smtClean="0"/>
              <a:t>A forma mais eficiente de ganhar dinheiro com software livre é vender  suporte  e serviço  de personalização sobre os programas  e  distribuições  que  você  domina.  </a:t>
            </a:r>
          </a:p>
          <a:p>
            <a:pPr algn="just"/>
            <a:endParaRPr lang="pt-BR" sz="2800" dirty="0"/>
          </a:p>
          <a:p>
            <a:pPr algn="just"/>
            <a:r>
              <a:rPr lang="pt-BR" sz="2800" dirty="0" smtClean="0"/>
              <a:t>Para  o  cliente  acaba sendo  vantajoso,  pois  o  custo  de  implantação  será  o  gasto  com  a consultoria  e  treinamentos,  enquanto  ao  implantar  um  software comercial qualquer ele gasta também com as licenças de uso.</a:t>
            </a:r>
            <a:endParaRPr lang="pt-BR" sz="2800" dirty="0"/>
          </a:p>
        </p:txBody>
      </p:sp>
    </p:spTree>
    <p:extLst>
      <p:ext uri="{BB962C8B-B14F-4D97-AF65-F5344CB8AC3E}">
        <p14:creationId xmlns:p14="http://schemas.microsoft.com/office/powerpoint/2010/main" val="1076156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GPL (GNU General </a:t>
            </a:r>
            <a:r>
              <a:rPr lang="pt-BR" dirty="0" err="1" smtClean="0"/>
              <a:t>Public</a:t>
            </a:r>
            <a:r>
              <a:rPr lang="pt-BR" dirty="0" smtClean="0"/>
              <a:t> </a:t>
            </a:r>
            <a:r>
              <a:rPr lang="pt-BR" dirty="0" err="1" smtClean="0"/>
              <a:t>License</a:t>
            </a:r>
            <a:r>
              <a:rPr lang="pt-BR" dirty="0" smtClean="0"/>
              <a:t>)</a:t>
            </a:r>
            <a:endParaRPr lang="pt-BR" b="1" dirty="0"/>
          </a:p>
        </p:txBody>
      </p:sp>
      <p:sp>
        <p:nvSpPr>
          <p:cNvPr id="3" name="Espaço Reservado para Conteúdo 2"/>
          <p:cNvSpPr>
            <a:spLocks noGrp="1"/>
          </p:cNvSpPr>
          <p:nvPr>
            <p:ph idx="1"/>
          </p:nvPr>
        </p:nvSpPr>
        <p:spPr/>
        <p:txBody>
          <a:bodyPr>
            <a:noAutofit/>
          </a:bodyPr>
          <a:lstStyle/>
          <a:p>
            <a:pPr marL="0" indent="0" algn="just">
              <a:buNone/>
            </a:pPr>
            <a:r>
              <a:rPr lang="pt-BR" sz="2800" dirty="0" smtClean="0"/>
              <a:t>3  –  Direito  de  ter  acesso  ao  código  fonte  do  programa,  fazer alterações e redistribuí-las.</a:t>
            </a:r>
          </a:p>
          <a:p>
            <a:pPr marL="0" indent="0" algn="just">
              <a:buNone/>
            </a:pPr>
            <a:endParaRPr lang="pt-BR" sz="2800" dirty="0" smtClean="0"/>
          </a:p>
          <a:p>
            <a:pPr algn="just"/>
            <a:r>
              <a:rPr lang="pt-BR" sz="2800" dirty="0" smtClean="0"/>
              <a:t>Para  um  programador  este  é  o  principal  atrativo,  pois  você pode  criar  novos  projetos  usando  como  base  o  código  fonte  de programas já existentes ao invés de ter sempre que começar do zero, sem  falar  na  grande  oportunidade  de  aprendizado  que  examinar  o código fonte dos programas disponíveis propicia.</a:t>
            </a:r>
            <a:endParaRPr lang="pt-BR" sz="2800" dirty="0"/>
          </a:p>
        </p:txBody>
      </p:sp>
    </p:spTree>
    <p:extLst>
      <p:ext uri="{BB962C8B-B14F-4D97-AF65-F5344CB8AC3E}">
        <p14:creationId xmlns:p14="http://schemas.microsoft.com/office/powerpoint/2010/main" val="27004968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GPL (GNU General </a:t>
            </a:r>
            <a:r>
              <a:rPr lang="pt-BR" dirty="0" err="1" smtClean="0"/>
              <a:t>Public</a:t>
            </a:r>
            <a:r>
              <a:rPr lang="pt-BR" dirty="0" smtClean="0"/>
              <a:t> </a:t>
            </a:r>
            <a:r>
              <a:rPr lang="pt-BR" dirty="0" err="1" smtClean="0"/>
              <a:t>License</a:t>
            </a:r>
            <a:r>
              <a:rPr lang="pt-BR" dirty="0" smtClean="0"/>
              <a:t>)</a:t>
            </a:r>
            <a:endParaRPr lang="pt-BR" b="1" dirty="0"/>
          </a:p>
        </p:txBody>
      </p:sp>
      <p:sp>
        <p:nvSpPr>
          <p:cNvPr id="3" name="Espaço Reservado para Conteúdo 2"/>
          <p:cNvSpPr>
            <a:spLocks noGrp="1"/>
          </p:cNvSpPr>
          <p:nvPr>
            <p:ph idx="1"/>
          </p:nvPr>
        </p:nvSpPr>
        <p:spPr/>
        <p:txBody>
          <a:bodyPr>
            <a:noAutofit/>
          </a:bodyPr>
          <a:lstStyle/>
          <a:p>
            <a:pPr marL="0" indent="0" algn="just">
              <a:buNone/>
            </a:pPr>
            <a:r>
              <a:rPr lang="pt-BR" sz="2800" dirty="0" smtClean="0"/>
              <a:t>4  –  Direito  (e  ao  mesmo  tempo  a  obrigação)  de  redistribuir  as modificações feitas.</a:t>
            </a:r>
          </a:p>
          <a:p>
            <a:pPr algn="just"/>
            <a:r>
              <a:rPr lang="pt-BR" sz="2800" dirty="0" smtClean="0"/>
              <a:t>Este  é  o  ponto  onde  existem  mais  mal-entendidos.  Se  você desenvolve  um  software  por  hobby,  ou  por  usá-lo  internamente  na sua  empresa  e  não  possui  interesse  em  explorá-lo  comercialmente, você  pode  simplesmente  divulgar  o  código  fonte  para  todo  mundo, este  é  o  caminho  mais  lógico  se  você  pretende  atrair  outros interessados  em  ajudá-lo  no  desenvolvimento.  </a:t>
            </a:r>
            <a:endParaRPr lang="pt-BR" sz="2800" dirty="0"/>
          </a:p>
        </p:txBody>
      </p:sp>
    </p:spTree>
    <p:extLst>
      <p:ext uri="{BB962C8B-B14F-4D97-AF65-F5344CB8AC3E}">
        <p14:creationId xmlns:p14="http://schemas.microsoft.com/office/powerpoint/2010/main" val="279441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GPL (GNU General </a:t>
            </a:r>
            <a:r>
              <a:rPr lang="pt-BR" dirty="0" err="1" smtClean="0"/>
              <a:t>Public</a:t>
            </a:r>
            <a:r>
              <a:rPr lang="pt-BR" dirty="0" smtClean="0"/>
              <a:t> </a:t>
            </a:r>
            <a:r>
              <a:rPr lang="pt-BR" dirty="0" err="1" smtClean="0"/>
              <a:t>License</a:t>
            </a:r>
            <a:r>
              <a:rPr lang="pt-BR" dirty="0" smtClean="0"/>
              <a:t>)</a:t>
            </a:r>
            <a:endParaRPr lang="pt-BR" b="1" dirty="0"/>
          </a:p>
        </p:txBody>
      </p:sp>
      <p:sp>
        <p:nvSpPr>
          <p:cNvPr id="3" name="Espaço Reservado para Conteúdo 2"/>
          <p:cNvSpPr>
            <a:spLocks noGrp="1"/>
          </p:cNvSpPr>
          <p:nvPr>
            <p:ph idx="1"/>
          </p:nvPr>
        </p:nvSpPr>
        <p:spPr/>
        <p:txBody>
          <a:bodyPr>
            <a:noAutofit/>
          </a:bodyPr>
          <a:lstStyle/>
          <a:p>
            <a:pPr algn="just"/>
            <a:r>
              <a:rPr lang="pt-BR" sz="2800" dirty="0"/>
              <a:t>Mas,  caso  você pretenda  receber  pelo  seu  trabalho  de  desenvolvimento,  existem </a:t>
            </a:r>
            <a:r>
              <a:rPr lang="pt-BR" sz="2800" dirty="0" smtClean="0"/>
              <a:t>duas </a:t>
            </a:r>
            <a:r>
              <a:rPr lang="pt-BR" sz="2800" dirty="0"/>
              <a:t>opções:</a:t>
            </a:r>
          </a:p>
          <a:p>
            <a:pPr marL="400050" lvl="1" indent="0" algn="just">
              <a:buNone/>
            </a:pPr>
            <a:r>
              <a:rPr lang="pt-BR" sz="2000" dirty="0" smtClean="0"/>
              <a:t>A –  você pode distribuir o software livremente para aumentar a base  de  usuários  e  ganhar  vendendo  suporte,  treinamentos  e personalizações ou:</a:t>
            </a:r>
          </a:p>
          <a:p>
            <a:pPr marL="400050" lvl="1" indent="0" algn="just">
              <a:buNone/>
            </a:pPr>
            <a:r>
              <a:rPr lang="pt-BR" sz="2000" dirty="0" smtClean="0"/>
              <a:t>B – você só é obrigado a distribuir o código fonte a quem obtém o software, de forma que você pode trabalhar  “batendo de porta em porta”,  vendendo  o  software  para  alguns  clientes  específicos  e fornecendo  o  código  fonte  apenas  para  eles.  Não  existe  nada  de errado  com  este  modelo,  mas  você  perde  a  possibilidade  de  ter contribuições de outros desenvolvedores, o que pode ser ruim a longo prazo.</a:t>
            </a:r>
            <a:endParaRPr lang="pt-BR" sz="2000" dirty="0"/>
          </a:p>
        </p:txBody>
      </p:sp>
    </p:spTree>
    <p:extLst>
      <p:ext uri="{BB962C8B-B14F-4D97-AF65-F5344CB8AC3E}">
        <p14:creationId xmlns:p14="http://schemas.microsoft.com/office/powerpoint/2010/main" val="1425495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b="1" dirty="0" smtClean="0"/>
              <a:t>Pacote</a:t>
            </a:r>
            <a:endParaRPr lang="pt-BR" b="1" dirty="0"/>
          </a:p>
        </p:txBody>
      </p:sp>
      <p:sp>
        <p:nvSpPr>
          <p:cNvPr id="5" name="AutoShape 4" descr="https://www.rit.edu/its/services/desktop_support/windows/terminal_emulators/mochasoft/images/mocharemov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1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79" y="2290575"/>
            <a:ext cx="5238750"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1955" y="2276872"/>
            <a:ext cx="2712687"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aixaDeTexto 5"/>
          <p:cNvSpPr txBox="1"/>
          <p:nvPr/>
        </p:nvSpPr>
        <p:spPr>
          <a:xfrm>
            <a:off x="482079" y="1700808"/>
            <a:ext cx="861133" cy="461665"/>
          </a:xfrm>
          <a:prstGeom prst="rect">
            <a:avLst/>
          </a:prstGeom>
          <a:noFill/>
        </p:spPr>
        <p:txBody>
          <a:bodyPr wrap="none" rtlCol="0">
            <a:spAutoFit/>
          </a:bodyPr>
          <a:lstStyle/>
          <a:p>
            <a:r>
              <a:rPr lang="pt-BR" sz="2400" b="1" dirty="0" smtClean="0"/>
              <a:t>Linux</a:t>
            </a:r>
            <a:endParaRPr lang="pt-BR" sz="2400" b="1" dirty="0"/>
          </a:p>
        </p:txBody>
      </p:sp>
      <p:sp>
        <p:nvSpPr>
          <p:cNvPr id="12" name="CaixaDeTexto 11"/>
          <p:cNvSpPr txBox="1"/>
          <p:nvPr/>
        </p:nvSpPr>
        <p:spPr>
          <a:xfrm>
            <a:off x="6125857" y="1700808"/>
            <a:ext cx="1384418" cy="461665"/>
          </a:xfrm>
          <a:prstGeom prst="rect">
            <a:avLst/>
          </a:prstGeom>
          <a:noFill/>
        </p:spPr>
        <p:txBody>
          <a:bodyPr wrap="none" rtlCol="0">
            <a:spAutoFit/>
          </a:bodyPr>
          <a:lstStyle/>
          <a:p>
            <a:r>
              <a:rPr lang="pt-BR" sz="2400" b="1" dirty="0" smtClean="0"/>
              <a:t>Windows</a:t>
            </a:r>
            <a:endParaRPr lang="pt-BR" sz="2400" b="1" dirty="0"/>
          </a:p>
        </p:txBody>
      </p:sp>
    </p:spTree>
    <p:extLst>
      <p:ext uri="{BB962C8B-B14F-4D97-AF65-F5344CB8AC3E}">
        <p14:creationId xmlns:p14="http://schemas.microsoft.com/office/powerpoint/2010/main" val="30142730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GPL (GNU General </a:t>
            </a:r>
            <a:r>
              <a:rPr lang="pt-BR" dirty="0" err="1" smtClean="0"/>
              <a:t>Public</a:t>
            </a:r>
            <a:r>
              <a:rPr lang="pt-BR" dirty="0" smtClean="0"/>
              <a:t> </a:t>
            </a:r>
            <a:r>
              <a:rPr lang="pt-BR" dirty="0" err="1" smtClean="0"/>
              <a:t>License</a:t>
            </a:r>
            <a:r>
              <a:rPr lang="pt-BR" dirty="0" smtClean="0"/>
              <a:t>)</a:t>
            </a:r>
            <a:endParaRPr lang="pt-BR" b="1" dirty="0"/>
          </a:p>
        </p:txBody>
      </p:sp>
      <p:sp>
        <p:nvSpPr>
          <p:cNvPr id="3" name="Espaço Reservado para Conteúdo 2"/>
          <p:cNvSpPr>
            <a:spLocks noGrp="1"/>
          </p:cNvSpPr>
          <p:nvPr>
            <p:ph idx="1"/>
          </p:nvPr>
        </p:nvSpPr>
        <p:spPr/>
        <p:txBody>
          <a:bodyPr>
            <a:noAutofit/>
          </a:bodyPr>
          <a:lstStyle/>
          <a:p>
            <a:pPr marL="0" indent="0" algn="just">
              <a:buNone/>
            </a:pPr>
            <a:r>
              <a:rPr lang="pt-BR" sz="2800" dirty="0" smtClean="0"/>
              <a:t>5  –  Os  softwares  distribuídos  sob  a  GPL  são independentes dos softwares  comerciais  ou  de  outras  licenças  no  caso  de  distribuição conjunta.  </a:t>
            </a:r>
          </a:p>
          <a:p>
            <a:pPr algn="just"/>
            <a:r>
              <a:rPr lang="pt-BR" sz="2400" dirty="0" smtClean="0"/>
              <a:t>Por  exemplo,  uma  revista  pode  distribuir  alguns  softwares GPL  no  meio  de  vários  aplicativos  fechados  (comerciais)  na  mesma edição. Os softwares GPL continuam sendo GPL, com todas as suas regras,  enquanto  que  os  softwares  comerciais  continuam sendo  fechados  conforme  suas  respectivas  licenças. </a:t>
            </a:r>
            <a:r>
              <a:rPr lang="pt-BR" sz="2400" dirty="0"/>
              <a:t>A  revista  deve incluir  o  código  fonte  dos  aplicativos  GPL  (ou  pelo  menos  as informações  de  como  obtê-los  via  Internet),  mas  naturalmente  não precisa fazer o mesmo com os outros aplicativos incluídos no CD.</a:t>
            </a:r>
          </a:p>
          <a:p>
            <a:pPr marL="0" indent="0" algn="just">
              <a:buNone/>
            </a:pPr>
            <a:r>
              <a:rPr lang="pt-BR" sz="2800" dirty="0" smtClean="0"/>
              <a:t> </a:t>
            </a:r>
            <a:endParaRPr lang="pt-BR" sz="2800" dirty="0"/>
          </a:p>
        </p:txBody>
      </p:sp>
    </p:spTree>
    <p:extLst>
      <p:ext uri="{BB962C8B-B14F-4D97-AF65-F5344CB8AC3E}">
        <p14:creationId xmlns:p14="http://schemas.microsoft.com/office/powerpoint/2010/main" val="23396095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GPL (GNU General </a:t>
            </a:r>
            <a:r>
              <a:rPr lang="pt-BR" dirty="0" err="1" smtClean="0"/>
              <a:t>Public</a:t>
            </a:r>
            <a:r>
              <a:rPr lang="pt-BR" dirty="0" smtClean="0"/>
              <a:t> </a:t>
            </a:r>
            <a:r>
              <a:rPr lang="pt-BR" dirty="0" err="1" smtClean="0"/>
              <a:t>License</a:t>
            </a:r>
            <a:r>
              <a:rPr lang="pt-BR" dirty="0" smtClean="0"/>
              <a:t>)</a:t>
            </a:r>
            <a:endParaRPr lang="pt-BR" b="1" dirty="0"/>
          </a:p>
        </p:txBody>
      </p:sp>
      <p:sp>
        <p:nvSpPr>
          <p:cNvPr id="3" name="Espaço Reservado para Conteúdo 2"/>
          <p:cNvSpPr>
            <a:spLocks noGrp="1"/>
          </p:cNvSpPr>
          <p:nvPr>
            <p:ph idx="1"/>
          </p:nvPr>
        </p:nvSpPr>
        <p:spPr/>
        <p:txBody>
          <a:bodyPr>
            <a:noAutofit/>
          </a:bodyPr>
          <a:lstStyle/>
          <a:p>
            <a:pPr algn="just"/>
            <a:r>
              <a:rPr lang="pt-BR" sz="2800" dirty="0" smtClean="0"/>
              <a:t>Também é possível usar  algum software  GPL em conjunto com um aplicativo comercial. </a:t>
            </a:r>
          </a:p>
          <a:p>
            <a:pPr algn="just"/>
            <a:r>
              <a:rPr lang="pt-BR" sz="2800" dirty="0" smtClean="0"/>
              <a:t>Por exemplo, é possível através do </a:t>
            </a:r>
            <a:r>
              <a:rPr lang="pt-BR" sz="2800" dirty="0" err="1" smtClean="0"/>
              <a:t>Postgree</a:t>
            </a:r>
            <a:r>
              <a:rPr lang="pt-BR" sz="2800" dirty="0" smtClean="0"/>
              <a:t> SQL  (um  servidor  de  bando  de  dados),  desenvolver  um  aplicativo fechado (comercial). Neste caso o </a:t>
            </a:r>
            <a:r>
              <a:rPr lang="pt-BR" sz="2800" dirty="0" err="1" smtClean="0"/>
              <a:t>Postgree</a:t>
            </a:r>
            <a:r>
              <a:rPr lang="pt-BR" sz="2800" dirty="0" smtClean="0"/>
              <a:t> SQL continua sendo GPL e o  aplicativo  desenvolvido  continua  sendo  fechado,  qualquer  pessoa poderá  usar  e  tirar  cópias  do  </a:t>
            </a:r>
            <a:r>
              <a:rPr lang="pt-BR" sz="2800" dirty="0" err="1" smtClean="0"/>
              <a:t>Postgree</a:t>
            </a:r>
            <a:r>
              <a:rPr lang="pt-BR" sz="2800" dirty="0" smtClean="0"/>
              <a:t>  SQL,  mas  a  distribuição  do aplicativo  desenvolvido  com  ele  continuará  sendo  controlada,  uma coisa não interfere na outra.</a:t>
            </a:r>
            <a:endParaRPr lang="pt-BR" sz="2800" dirty="0"/>
          </a:p>
        </p:txBody>
      </p:sp>
    </p:spTree>
    <p:extLst>
      <p:ext uri="{BB962C8B-B14F-4D97-AF65-F5344CB8AC3E}">
        <p14:creationId xmlns:p14="http://schemas.microsoft.com/office/powerpoint/2010/main" val="24028039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Tipos de Licenciamento</a:t>
            </a:r>
            <a:endParaRPr lang="pt-BR" b="1" dirty="0"/>
          </a:p>
        </p:txBody>
      </p:sp>
      <p:pic>
        <p:nvPicPr>
          <p:cNvPr id="7170" name="Picture 2" descr="http://www.dwheeler.com/essays/floss-license-slide-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2276872"/>
            <a:ext cx="9020080"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0474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Tipos de Licenciamento</a:t>
            </a:r>
            <a:endParaRPr lang="pt-BR" b="1" dirty="0"/>
          </a:p>
        </p:txBody>
      </p:sp>
      <p:pic>
        <p:nvPicPr>
          <p:cNvPr id="8194" name="Picture 2" descr="http://www.usandoaccess.com.br/tutoriais/imagens/img_t26_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5"/>
            <a:ext cx="5328592" cy="4111764"/>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1.bp.blogspot.com/-5_jFK0MLMFk/Th3jrJBFVFI/AAAAAAAAAZQ/31p1ewPjYjs/s1600/BancoDeDados0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2564904"/>
            <a:ext cx="5249166"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60344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Freeware/Shareware</a:t>
            </a:r>
            <a:endParaRPr lang="pt-BR" b="1" dirty="0"/>
          </a:p>
        </p:txBody>
      </p:sp>
      <p:sp>
        <p:nvSpPr>
          <p:cNvPr id="3" name="Espaço Reservado para Conteúdo 2"/>
          <p:cNvSpPr>
            <a:spLocks noGrp="1"/>
          </p:cNvSpPr>
          <p:nvPr>
            <p:ph idx="1"/>
          </p:nvPr>
        </p:nvSpPr>
        <p:spPr/>
        <p:txBody>
          <a:bodyPr>
            <a:noAutofit/>
          </a:bodyPr>
          <a:lstStyle/>
          <a:p>
            <a:pPr marL="0" indent="0" algn="just">
              <a:buNone/>
            </a:pPr>
            <a:r>
              <a:rPr lang="pt-BR" sz="2800" dirty="0" smtClean="0"/>
              <a:t>Freeware:  O  termo  freeware  não  possui  uma  definição amplamente  aceita  mas  é  usado  com  programas  que  permitem  a redistribuição  mas  não  a  modificação,  e  seu  código  fonte  não  é disponibilizado. Estes programas não são software livre.</a:t>
            </a:r>
          </a:p>
          <a:p>
            <a:pPr marL="0" indent="0" algn="just">
              <a:buNone/>
            </a:pPr>
            <a:endParaRPr lang="pt-BR" sz="2800" dirty="0"/>
          </a:p>
          <a:p>
            <a:pPr marL="0" indent="0" algn="just">
              <a:buNone/>
            </a:pPr>
            <a:r>
              <a:rPr lang="pt-BR" sz="2800" dirty="0" smtClean="0"/>
              <a:t>Shareware: Software  disponibilizado  com  a permissão para que seja redistribuído, mas a sua utilização implica no pagamento  pela  sua  licença.  Geralmente,  o  código  fonte  não  é disponibilizado e portanto modificações não são autorizadas.</a:t>
            </a:r>
            <a:endParaRPr lang="pt-BR" sz="2800" dirty="0"/>
          </a:p>
        </p:txBody>
      </p:sp>
    </p:spTree>
    <p:extLst>
      <p:ext uri="{BB962C8B-B14F-4D97-AF65-F5344CB8AC3E}">
        <p14:creationId xmlns:p14="http://schemas.microsoft.com/office/powerpoint/2010/main" val="709938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Software  Proprietário</a:t>
            </a:r>
            <a:endParaRPr lang="pt-BR" b="1" dirty="0"/>
          </a:p>
        </p:txBody>
      </p:sp>
      <p:sp>
        <p:nvSpPr>
          <p:cNvPr id="3" name="Espaço Reservado para Conteúdo 2"/>
          <p:cNvSpPr>
            <a:spLocks noGrp="1"/>
          </p:cNvSpPr>
          <p:nvPr>
            <p:ph idx="1"/>
          </p:nvPr>
        </p:nvSpPr>
        <p:spPr/>
        <p:txBody>
          <a:bodyPr>
            <a:noAutofit/>
          </a:bodyPr>
          <a:lstStyle/>
          <a:p>
            <a:pPr marL="0" indent="0" algn="just">
              <a:buNone/>
            </a:pPr>
            <a:r>
              <a:rPr lang="pt-BR" sz="2800" dirty="0" smtClean="0"/>
              <a:t>Software  proprietário  é  aquele  cuja cópia, redistribuição ou modificação são em alguma medida proibidos pelo  seu  proprietário.  Para  usar,  copiar  ou  redistribuir,  deve-se solicitar permissão ao proprietário, ou pagar para poder fazê-lo</a:t>
            </a:r>
            <a:endParaRPr lang="pt-BR" sz="2800" dirty="0"/>
          </a:p>
        </p:txBody>
      </p:sp>
    </p:spTree>
    <p:extLst>
      <p:ext uri="{BB962C8B-B14F-4D97-AF65-F5344CB8AC3E}">
        <p14:creationId xmlns:p14="http://schemas.microsoft.com/office/powerpoint/2010/main" val="3690417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Software  Comercial</a:t>
            </a:r>
            <a:endParaRPr lang="pt-BR" b="1" dirty="0"/>
          </a:p>
        </p:txBody>
      </p:sp>
      <p:sp>
        <p:nvSpPr>
          <p:cNvPr id="3" name="Espaço Reservado para Conteúdo 2"/>
          <p:cNvSpPr>
            <a:spLocks noGrp="1"/>
          </p:cNvSpPr>
          <p:nvPr>
            <p:ph idx="1"/>
          </p:nvPr>
        </p:nvSpPr>
        <p:spPr/>
        <p:txBody>
          <a:bodyPr>
            <a:noAutofit/>
          </a:bodyPr>
          <a:lstStyle/>
          <a:p>
            <a:pPr marL="0" indent="0" algn="just">
              <a:buNone/>
            </a:pPr>
            <a:r>
              <a:rPr lang="pt-BR" sz="2800" dirty="0" smtClean="0"/>
              <a:t>Software  comercial  é  o  software desenvolvido  por  uma  empresa  com  o  objetivo  de  lucrar  com  sua utilização.  Note  que  'comercial'  e  'proprietário'  não  são  o  mesmo.  A maioria do software comercial é proprietário mas existe software livre que é comercial, e existe software não-livre não-comercial.</a:t>
            </a:r>
            <a:endParaRPr lang="pt-BR" sz="2800" dirty="0"/>
          </a:p>
        </p:txBody>
      </p:sp>
    </p:spTree>
    <p:extLst>
      <p:ext uri="{BB962C8B-B14F-4D97-AF65-F5344CB8AC3E}">
        <p14:creationId xmlns:p14="http://schemas.microsoft.com/office/powerpoint/2010/main" val="4082045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b="1" dirty="0" smtClean="0"/>
              <a:t>Pacote</a:t>
            </a:r>
            <a:endParaRPr lang="pt-BR" b="1" dirty="0"/>
          </a:p>
        </p:txBody>
      </p:sp>
      <p:sp>
        <p:nvSpPr>
          <p:cNvPr id="5" name="AutoShape 4" descr="https://www.rit.edu/its/services/desktop_support/windows/terminal_emulators/mochasoft/images/mocharemov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5124" name="Picture 4" descr="Files and Fold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1772816"/>
            <a:ext cx="4971825" cy="49660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851495"/>
            <a:ext cx="5200650" cy="5457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aixaDeTexto 2"/>
          <p:cNvSpPr txBox="1"/>
          <p:nvPr/>
        </p:nvSpPr>
        <p:spPr>
          <a:xfrm>
            <a:off x="155575" y="1302448"/>
            <a:ext cx="1384418" cy="461665"/>
          </a:xfrm>
          <a:prstGeom prst="rect">
            <a:avLst/>
          </a:prstGeom>
          <a:noFill/>
        </p:spPr>
        <p:txBody>
          <a:bodyPr wrap="none" rtlCol="0">
            <a:spAutoFit/>
          </a:bodyPr>
          <a:lstStyle/>
          <a:p>
            <a:r>
              <a:rPr lang="pt-BR" sz="2400" b="1" dirty="0" smtClean="0"/>
              <a:t>Windows</a:t>
            </a:r>
            <a:endParaRPr lang="pt-BR" sz="2400" b="1" dirty="0"/>
          </a:p>
        </p:txBody>
      </p:sp>
      <p:sp>
        <p:nvSpPr>
          <p:cNvPr id="10" name="CaixaDeTexto 9"/>
          <p:cNvSpPr txBox="1"/>
          <p:nvPr/>
        </p:nvSpPr>
        <p:spPr>
          <a:xfrm>
            <a:off x="3779912" y="375636"/>
            <a:ext cx="861133" cy="461665"/>
          </a:xfrm>
          <a:prstGeom prst="rect">
            <a:avLst/>
          </a:prstGeom>
          <a:noFill/>
        </p:spPr>
        <p:txBody>
          <a:bodyPr wrap="none" rtlCol="0">
            <a:spAutoFit/>
          </a:bodyPr>
          <a:lstStyle/>
          <a:p>
            <a:r>
              <a:rPr lang="pt-BR" sz="2400" b="1" smtClean="0"/>
              <a:t>Linux</a:t>
            </a:r>
            <a:endParaRPr lang="pt-BR" sz="2400" b="1" dirty="0"/>
          </a:p>
        </p:txBody>
      </p:sp>
    </p:spTree>
    <p:extLst>
      <p:ext uri="{BB962C8B-B14F-4D97-AF65-F5344CB8AC3E}">
        <p14:creationId xmlns:p14="http://schemas.microsoft.com/office/powerpoint/2010/main" val="3098427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b="1" dirty="0" smtClean="0"/>
              <a:t>Pacote</a:t>
            </a:r>
            <a:endParaRPr lang="pt-BR" b="1" dirty="0"/>
          </a:p>
        </p:txBody>
      </p:sp>
      <p:pic>
        <p:nvPicPr>
          <p:cNvPr id="4098" name="Picture 2" descr="http://images.br.sftcdn.net/br/scrn/12000/12648/installshield-professional-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698239"/>
            <a:ext cx="4800600" cy="367665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https://www.rit.edu/its/services/desktop_support/windows/terminal_emulators/mochasoft/images/mocharemove.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4104" name="Picture 8" descr="http://stimul.kiev.ua/img/materialy_utilita_zagruzki_informatsii_o_tovarakh_v_vesy_acom_nets/0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924944"/>
            <a:ext cx="4772025" cy="3714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671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b="1" dirty="0" smtClean="0"/>
              <a:t>Autor/Versão Original</a:t>
            </a:r>
            <a:endParaRPr lang="pt-BR" b="1" dirty="0"/>
          </a:p>
        </p:txBody>
      </p:sp>
      <p:sp>
        <p:nvSpPr>
          <p:cNvPr id="3" name="Espaço Reservado para Conteúdo 2"/>
          <p:cNvSpPr>
            <a:spLocks noGrp="1"/>
          </p:cNvSpPr>
          <p:nvPr>
            <p:ph idx="1"/>
          </p:nvPr>
        </p:nvSpPr>
        <p:spPr/>
        <p:txBody>
          <a:bodyPr>
            <a:normAutofit/>
          </a:bodyPr>
          <a:lstStyle/>
          <a:p>
            <a:pPr algn="just"/>
            <a:r>
              <a:rPr lang="pt-BR" dirty="0"/>
              <a:t>O</a:t>
            </a:r>
            <a:r>
              <a:rPr lang="pt-BR" dirty="0" smtClean="0"/>
              <a:t> autor é a pessoa, ou grupo de pessoas, que que desenvolvem e produzem uma versão de um pacote de software;</a:t>
            </a:r>
          </a:p>
          <a:p>
            <a:endParaRPr lang="pt-BR" dirty="0"/>
          </a:p>
          <a:p>
            <a:pPr algn="just"/>
            <a:r>
              <a:rPr lang="pt-BR" dirty="0" smtClean="0"/>
              <a:t>Versão original de um programa, trata-se da versão originalmente  distribuída  pelo  seu  autor,  sem  nenhuma  modificação introduzida por terceiros;</a:t>
            </a:r>
          </a:p>
          <a:p>
            <a:endParaRPr lang="pt-BR" dirty="0"/>
          </a:p>
        </p:txBody>
      </p:sp>
    </p:spTree>
    <p:extLst>
      <p:ext uri="{BB962C8B-B14F-4D97-AF65-F5344CB8AC3E}">
        <p14:creationId xmlns:p14="http://schemas.microsoft.com/office/powerpoint/2010/main" val="18073974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Trabalho  </a:t>
            </a:r>
            <a:r>
              <a:rPr lang="pt-BR" dirty="0"/>
              <a:t>D</a:t>
            </a:r>
            <a:r>
              <a:rPr lang="pt-BR" dirty="0" smtClean="0"/>
              <a:t>erivado</a:t>
            </a:r>
            <a:endParaRPr lang="pt-BR" b="1" dirty="0"/>
          </a:p>
        </p:txBody>
      </p:sp>
      <p:sp>
        <p:nvSpPr>
          <p:cNvPr id="3" name="Espaço Reservado para Conteúdo 2"/>
          <p:cNvSpPr>
            <a:spLocks noGrp="1"/>
          </p:cNvSpPr>
          <p:nvPr>
            <p:ph idx="1"/>
          </p:nvPr>
        </p:nvSpPr>
        <p:spPr/>
        <p:txBody>
          <a:bodyPr>
            <a:normAutofit lnSpcReduction="10000"/>
          </a:bodyPr>
          <a:lstStyle/>
          <a:p>
            <a:pPr algn="just"/>
            <a:r>
              <a:rPr lang="pt-BR" dirty="0"/>
              <a:t>U</a:t>
            </a:r>
            <a:r>
              <a:rPr lang="pt-BR" dirty="0" smtClean="0"/>
              <a:t>m  trabalho  derivado  é resultado da:</a:t>
            </a:r>
          </a:p>
          <a:p>
            <a:pPr lvl="1" algn="just"/>
            <a:r>
              <a:rPr lang="pt-BR" dirty="0"/>
              <a:t>I</a:t>
            </a:r>
            <a:r>
              <a:rPr lang="pt-BR" dirty="0" smtClean="0"/>
              <a:t>ntrodução  de  modificações  na  versão  original  de  um  programa;</a:t>
            </a:r>
          </a:p>
          <a:p>
            <a:pPr lvl="1" algn="just"/>
            <a:r>
              <a:rPr lang="pt-BR" dirty="0" smtClean="0"/>
              <a:t>Ou qualquer outra modificação que altere a versão original;</a:t>
            </a:r>
            <a:endParaRPr lang="pt-BR" dirty="0"/>
          </a:p>
          <a:p>
            <a:pPr lvl="1" algn="just"/>
            <a:endParaRPr lang="pt-BR" dirty="0" smtClean="0"/>
          </a:p>
          <a:p>
            <a:pPr algn="just"/>
            <a:r>
              <a:rPr lang="pt-BR" dirty="0" smtClean="0"/>
              <a:t>Estas modificações alteram a funcionalidade  do programa, ao invés de apenas corrigir eventuais erros.</a:t>
            </a:r>
            <a:endParaRPr lang="pt-BR" dirty="0"/>
          </a:p>
        </p:txBody>
      </p:sp>
    </p:spTree>
    <p:extLst>
      <p:ext uri="{BB962C8B-B14F-4D97-AF65-F5344CB8AC3E}">
        <p14:creationId xmlns:p14="http://schemas.microsoft.com/office/powerpoint/2010/main" val="2834457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Licença</a:t>
            </a:r>
            <a:endParaRPr lang="pt-BR" b="1" dirty="0"/>
          </a:p>
        </p:txBody>
      </p:sp>
      <p:sp>
        <p:nvSpPr>
          <p:cNvPr id="3" name="Espaço Reservado para Conteúdo 2"/>
          <p:cNvSpPr>
            <a:spLocks noGrp="1"/>
          </p:cNvSpPr>
          <p:nvPr>
            <p:ph idx="1"/>
          </p:nvPr>
        </p:nvSpPr>
        <p:spPr>
          <a:xfrm>
            <a:off x="457200" y="1600200"/>
            <a:ext cx="8229600" cy="4997152"/>
          </a:xfrm>
        </p:spPr>
        <p:txBody>
          <a:bodyPr>
            <a:normAutofit lnSpcReduction="10000"/>
          </a:bodyPr>
          <a:lstStyle/>
          <a:p>
            <a:pPr algn="just"/>
            <a:r>
              <a:rPr lang="pt-BR" dirty="0" smtClean="0"/>
              <a:t>A licença  é  o termo de outorga de direitos em que o autor  define  qual  o  grau  de  liberdade  que  terceiros  possuem  para:</a:t>
            </a:r>
          </a:p>
          <a:p>
            <a:pPr lvl="1" algn="just"/>
            <a:r>
              <a:rPr lang="pt-BR" dirty="0" smtClean="0"/>
              <a:t>modificar  um  programa;</a:t>
            </a:r>
          </a:p>
          <a:p>
            <a:pPr lvl="1" algn="just"/>
            <a:r>
              <a:rPr lang="pt-BR" dirty="0" smtClean="0"/>
              <a:t>redistribuir um programa;</a:t>
            </a:r>
          </a:p>
          <a:p>
            <a:pPr lvl="1" algn="just"/>
            <a:r>
              <a:rPr lang="pt-BR" dirty="0"/>
              <a:t>m</a:t>
            </a:r>
            <a:r>
              <a:rPr lang="pt-BR" dirty="0" smtClean="0"/>
              <a:t>odificar/redistribuir trabalhos  derivados de um programa. </a:t>
            </a:r>
          </a:p>
          <a:p>
            <a:pPr algn="just"/>
            <a:endParaRPr lang="pt-BR" dirty="0"/>
          </a:p>
          <a:p>
            <a:pPr algn="just"/>
            <a:r>
              <a:rPr lang="pt-BR" dirty="0" smtClean="0"/>
              <a:t>Geralmente, a licença restringe a liberdade de uso do software para programa derivado;</a:t>
            </a:r>
            <a:endParaRPr lang="pt-BR" dirty="0"/>
          </a:p>
        </p:txBody>
      </p:sp>
    </p:spTree>
    <p:extLst>
      <p:ext uri="{BB962C8B-B14F-4D97-AF65-F5344CB8AC3E}">
        <p14:creationId xmlns:p14="http://schemas.microsoft.com/office/powerpoint/2010/main" val="514630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pt-BR" dirty="0" smtClean="0"/>
              <a:t>Código Fonte</a:t>
            </a:r>
            <a:endParaRPr lang="pt-BR" b="1" dirty="0"/>
          </a:p>
        </p:txBody>
      </p:sp>
      <p:sp>
        <p:nvSpPr>
          <p:cNvPr id="3" name="Espaço Reservado para Conteúdo 2"/>
          <p:cNvSpPr>
            <a:spLocks noGrp="1"/>
          </p:cNvSpPr>
          <p:nvPr>
            <p:ph idx="1"/>
          </p:nvPr>
        </p:nvSpPr>
        <p:spPr>
          <a:xfrm>
            <a:off x="457200" y="1600200"/>
            <a:ext cx="8229600" cy="4925144"/>
          </a:xfrm>
        </p:spPr>
        <p:txBody>
          <a:bodyPr>
            <a:normAutofit lnSpcReduction="10000"/>
          </a:bodyPr>
          <a:lstStyle/>
          <a:p>
            <a:pPr algn="just"/>
            <a:r>
              <a:rPr lang="pt-BR" dirty="0" smtClean="0"/>
              <a:t>O código  fonte  de  um  programa  é  a  versão daquele programa  produzida diretamente pelo autor, e que descreve o  comportamento,  ou  funções do  programa.  </a:t>
            </a:r>
          </a:p>
          <a:p>
            <a:pPr algn="just"/>
            <a:r>
              <a:rPr lang="pt-BR" dirty="0" smtClean="0"/>
              <a:t>Geralmente escrito em uma linguagem  de alto nível como:</a:t>
            </a:r>
          </a:p>
          <a:p>
            <a:pPr lvl="1" algn="just"/>
            <a:r>
              <a:rPr lang="pt-BR" dirty="0" smtClean="0"/>
              <a:t> C;</a:t>
            </a:r>
          </a:p>
          <a:p>
            <a:pPr lvl="1" algn="just"/>
            <a:r>
              <a:rPr lang="pt-BR" dirty="0"/>
              <a:t> </a:t>
            </a:r>
            <a:r>
              <a:rPr lang="pt-BR" dirty="0" smtClean="0"/>
              <a:t>Java;</a:t>
            </a:r>
          </a:p>
          <a:p>
            <a:pPr lvl="1" algn="just"/>
            <a:r>
              <a:rPr lang="pt-BR" dirty="0" smtClean="0"/>
              <a:t> </a:t>
            </a:r>
            <a:r>
              <a:rPr lang="pt-BR" dirty="0" err="1" smtClean="0"/>
              <a:t>.Net</a:t>
            </a:r>
            <a:r>
              <a:rPr lang="pt-BR" dirty="0" smtClean="0"/>
              <a:t>;</a:t>
            </a:r>
          </a:p>
          <a:p>
            <a:pPr lvl="1" algn="just"/>
            <a:r>
              <a:rPr lang="pt-BR" dirty="0" smtClean="0"/>
              <a:t>Delphi;</a:t>
            </a:r>
            <a:endParaRPr lang="pt-BR" dirty="0"/>
          </a:p>
        </p:txBody>
      </p:sp>
    </p:spTree>
    <p:extLst>
      <p:ext uri="{BB962C8B-B14F-4D97-AF65-F5344CB8AC3E}">
        <p14:creationId xmlns:p14="http://schemas.microsoft.com/office/powerpoint/2010/main" val="13596515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1643</Words>
  <Application>Microsoft Office PowerPoint</Application>
  <PresentationFormat>Apresentação na tela (4:3)</PresentationFormat>
  <Paragraphs>139</Paragraphs>
  <Slides>36</Slides>
  <Notes>0</Notes>
  <HiddenSlides>0</HiddenSlides>
  <MMClips>0</MMClips>
  <ScaleCrop>false</ScaleCrop>
  <HeadingPairs>
    <vt:vector size="6" baseType="variant">
      <vt:variant>
        <vt:lpstr>Tema</vt:lpstr>
      </vt:variant>
      <vt:variant>
        <vt:i4>1</vt:i4>
      </vt:variant>
      <vt:variant>
        <vt:lpstr>Servidores OLE incorporados</vt:lpstr>
      </vt:variant>
      <vt:variant>
        <vt:i4>0</vt:i4>
      </vt:variant>
      <vt:variant>
        <vt:lpstr>Títulos de slides</vt:lpstr>
      </vt:variant>
      <vt:variant>
        <vt:i4>36</vt:i4>
      </vt:variant>
    </vt:vector>
  </HeadingPairs>
  <TitlesOfParts>
    <vt:vector size="37" baseType="lpstr">
      <vt:lpstr>Tema do Office</vt:lpstr>
      <vt:lpstr>Conceitos Gerais Sobre Licenciamento de Software</vt:lpstr>
      <vt:lpstr>Pacote</vt:lpstr>
      <vt:lpstr>Pacote</vt:lpstr>
      <vt:lpstr>Pacote</vt:lpstr>
      <vt:lpstr>Pacote</vt:lpstr>
      <vt:lpstr>Autor/Versão Original</vt:lpstr>
      <vt:lpstr>Trabalho  Derivado</vt:lpstr>
      <vt:lpstr>Licença</vt:lpstr>
      <vt:lpstr>Código Fonte</vt:lpstr>
      <vt:lpstr>Código Fonte</vt:lpstr>
      <vt:lpstr>Código  Executável</vt:lpstr>
      <vt:lpstr>Código  Executável</vt:lpstr>
      <vt:lpstr>Código  Executável</vt:lpstr>
      <vt:lpstr>Distribuição</vt:lpstr>
      <vt:lpstr>Software Livre</vt:lpstr>
      <vt:lpstr>Software Livre</vt:lpstr>
      <vt:lpstr>Software Livre</vt:lpstr>
      <vt:lpstr>Software Livre</vt:lpstr>
      <vt:lpstr>Software Livre</vt:lpstr>
      <vt:lpstr>Copyleft</vt:lpstr>
      <vt:lpstr>Copyleft</vt:lpstr>
      <vt:lpstr>GPL (GNU General Public License)</vt:lpstr>
      <vt:lpstr>GPL (GNU General Public License)</vt:lpstr>
      <vt:lpstr>GPL (GNU General Public License)</vt:lpstr>
      <vt:lpstr>GPL (GNU General Public License)</vt:lpstr>
      <vt:lpstr>GPL (GNU General Public License)</vt:lpstr>
      <vt:lpstr>GPL (GNU General Public License)</vt:lpstr>
      <vt:lpstr>GPL (GNU General Public License)</vt:lpstr>
      <vt:lpstr>GPL (GNU General Public License)</vt:lpstr>
      <vt:lpstr>GPL (GNU General Public License)</vt:lpstr>
      <vt:lpstr>GPL (GNU General Public License)</vt:lpstr>
      <vt:lpstr>Tipos de Licenciamento</vt:lpstr>
      <vt:lpstr>Tipos de Licenciamento</vt:lpstr>
      <vt:lpstr>Freeware/Shareware</vt:lpstr>
      <vt:lpstr>Software  Proprietário</vt:lpstr>
      <vt:lpstr>Software  Comercial</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Rogerio De Freitas Ribeiro</dc:creator>
  <cp:lastModifiedBy>Rogerio De Freitas Ribeiro</cp:lastModifiedBy>
  <cp:revision>20</cp:revision>
  <dcterms:created xsi:type="dcterms:W3CDTF">2014-10-02T17:22:53Z</dcterms:created>
  <dcterms:modified xsi:type="dcterms:W3CDTF">2014-10-09T19:06:51Z</dcterms:modified>
</cp:coreProperties>
</file>