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{2D200454-40CA-4A62-9FC3-DE9A4176ACB9}">
      <p15:notes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notesGuideLst>
    </p:ext>
    <p:ext uri="GoogleSlidesCustomDataVersion2">
      <go:slidesCustomData xmlns:go="http://customooxmlschemas.google.com/" r:id="rId42" roundtripDataSignature="AMtx7miho12tKgEa2UOcYNJk7y3de7UFL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customschemas.google.com/relationships/presentationmetadata" Target="meta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8" name="Google Shape;158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http://www.babooforum.com.br/forum/index.php?showtopic=633196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5" name="Google Shape;16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http://www.babooforum.com.br/forum/index.php?showtopic=633196</a:t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2" name="Google Shape;17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2" name="Google Shape;222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http://www.babooforum.com.br/forum/index.php?showtopic=633196</a:t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2" name="Google Shape;272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2" name="Google Shape;3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2" marL="0" rtl="0" algn="l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SMP: Sistemas que utilizam processadores SMP dividem a execução das tarefas pelos processadores disponíveis.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3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9" name="Google Shape;349;p3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6" name="Google Shape;356;p3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44700f9b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g3444700f9b0_0_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4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1" name="Google Shape;81;p4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is" type="vertTitleAndTx">
  <p:cSld name="VERTICAL_TITLE_AND_VERTICAL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9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9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4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0"/>
          <p:cNvSpPr txBox="1"/>
          <p:nvPr>
            <p:ph idx="1" type="body"/>
          </p:nvPr>
        </p:nvSpPr>
        <p:spPr>
          <a:xfrm rot="5400000">
            <a:off x="2309019" y="-251619"/>
            <a:ext cx="4525962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0" name="Google Shape;40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1" name="Google Shape;4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42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2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47" name="Google Shape;47;p42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48" name="Google Shape;48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4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9" name="Google Shape;59;p44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0" name="Google Shape;60;p44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44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62" name="Google Shape;62;p4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8" name="Google Shape;68;p4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69" name="Google Shape;69;p4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3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98989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1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0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7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8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19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youtube.com/watch?v=vlUFqEKmIoY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60362" y="2349500"/>
            <a:ext cx="8326437" cy="30956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"/>
          <p:cNvSpPr txBox="1"/>
          <p:nvPr/>
        </p:nvSpPr>
        <p:spPr>
          <a:xfrm>
            <a:off x="457200" y="1639887"/>
            <a:ext cx="8229600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Organização Geral dos Sistemas Operacionais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45" name="Google Shape;145;p10"/>
          <p:cNvSpPr txBox="1"/>
          <p:nvPr>
            <p:ph idx="4294967295" type="body"/>
          </p:nvPr>
        </p:nvSpPr>
        <p:spPr>
          <a:xfrm>
            <a:off x="457200" y="1600200"/>
            <a:ext cx="8229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 cartão de um programa em 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Fortran: Z(1) = Y + W(1)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pic>
        <p:nvPicPr>
          <p:cNvPr descr="CartoPerfurado" id="146" name="Google Shape;146;p10"/>
          <p:cNvPicPr preferRelativeResize="0"/>
          <p:nvPr/>
        </p:nvPicPr>
        <p:blipFill rotWithShape="1">
          <a:blip r:embed="rId3">
            <a:alphaModFix/>
          </a:blip>
          <a:srcRect b="10003" l="5973" r="5992" t="8237"/>
          <a:stretch/>
        </p:blipFill>
        <p:spPr>
          <a:xfrm>
            <a:off x="971550" y="2924175"/>
            <a:ext cx="7416800" cy="35290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52" name="Google Shape;152;p11"/>
          <p:cNvSpPr txBox="1"/>
          <p:nvPr>
            <p:ph idx="4294967295" type="body"/>
          </p:nvPr>
        </p:nvSpPr>
        <p:spPr>
          <a:xfrm>
            <a:off x="457200" y="1600200"/>
            <a:ext cx="8229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Á esquerda: Leitor de cartões, á direita um gravador. </a:t>
            </a:r>
            <a:endParaRPr/>
          </a:p>
        </p:txBody>
      </p:sp>
      <p:pic>
        <p:nvPicPr>
          <p:cNvPr descr="LeitorCartoes" id="153" name="Google Shape;153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784475"/>
            <a:ext cx="7416800" cy="3668712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1"/>
          <p:cNvSpPr txBox="1"/>
          <p:nvPr/>
        </p:nvSpPr>
        <p:spPr>
          <a:xfrm>
            <a:off x="3635375" y="6453187"/>
            <a:ext cx="33845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Leitora de cartão perfurado.</a:t>
            </a:r>
            <a:endParaRPr/>
          </a:p>
        </p:txBody>
      </p:sp>
      <p:cxnSp>
        <p:nvCxnSpPr>
          <p:cNvPr id="155" name="Google Shape;155;p11"/>
          <p:cNvCxnSpPr/>
          <p:nvPr/>
        </p:nvCxnSpPr>
        <p:spPr>
          <a:xfrm rot="10800000">
            <a:off x="3332162" y="4757737"/>
            <a:ext cx="647700" cy="1800225"/>
          </a:xfrm>
          <a:prstGeom prst="straightConnector1">
            <a:avLst/>
          </a:prstGeom>
          <a:noFill/>
          <a:ln cap="flat" cmpd="sng" w="57150">
            <a:solidFill>
              <a:schemeClr val="lt1"/>
            </a:solidFill>
            <a:prstDash val="solid"/>
            <a:miter lim="800000"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61" name="Google Shape;161;p12"/>
          <p:cNvSpPr txBox="1"/>
          <p:nvPr>
            <p:ph idx="4294967295" type="body"/>
          </p:nvPr>
        </p:nvSpPr>
        <p:spPr>
          <a:xfrm>
            <a:off x="457200" y="1600200"/>
            <a:ext cx="8229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Uma fita de 8 níveis (8 furos por linha) </a:t>
            </a:r>
            <a:endParaRPr/>
          </a:p>
        </p:txBody>
      </p:sp>
      <p:pic>
        <p:nvPicPr>
          <p:cNvPr descr="FitaPerfurada" id="162" name="Google Shape;16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852737"/>
            <a:ext cx="7416800" cy="3670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68" name="Google Shape;168;p13"/>
          <p:cNvSpPr txBox="1"/>
          <p:nvPr>
            <p:ph idx="4294967295" type="body"/>
          </p:nvPr>
        </p:nvSpPr>
        <p:spPr>
          <a:xfrm>
            <a:off x="457200" y="1600200"/>
            <a:ext cx="8229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Bibliotecárias de cartões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perfurados.</a:t>
            </a:r>
            <a:endParaRPr/>
          </a:p>
        </p:txBody>
      </p:sp>
      <p:pic>
        <p:nvPicPr>
          <p:cNvPr descr="hickokcardroom" id="169" name="Google Shape;169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87900" y="1289050"/>
            <a:ext cx="4294187" cy="552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75" name="Google Shape;175;p14"/>
          <p:cNvSpPr txBox="1"/>
          <p:nvPr>
            <p:ph idx="4294967295" type="body"/>
          </p:nvPr>
        </p:nvSpPr>
        <p:spPr>
          <a:xfrm>
            <a:off x="457200" y="1600200"/>
            <a:ext cx="8229600" cy="820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Atualmente o raciocínio utilizado  nos cartões perfurados podem ainda serem encontrados no formato  de QR Code</a:t>
            </a:r>
            <a:endParaRPr/>
          </a:p>
        </p:txBody>
      </p:sp>
      <p:pic>
        <p:nvPicPr>
          <p:cNvPr id="176" name="Google Shape;176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000" y="3702050"/>
            <a:ext cx="8785225" cy="25241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7" name="Google Shape;177;p14"/>
          <p:cNvGrpSpPr/>
          <p:nvPr/>
        </p:nvGrpSpPr>
        <p:grpSpPr>
          <a:xfrm>
            <a:off x="617537" y="3933825"/>
            <a:ext cx="1273175" cy="117475"/>
            <a:chOff x="617910" y="3933056"/>
            <a:chExt cx="1272331" cy="118616"/>
          </a:xfrm>
        </p:grpSpPr>
        <p:sp>
          <p:nvSpPr>
            <p:cNvPr id="178" name="Google Shape;178;p14"/>
            <p:cNvSpPr txBox="1"/>
            <p:nvPr/>
          </p:nvSpPr>
          <p:spPr>
            <a:xfrm>
              <a:off x="621083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14"/>
            <p:cNvSpPr txBox="1"/>
            <p:nvPr/>
          </p:nvSpPr>
          <p:spPr>
            <a:xfrm>
              <a:off x="679781" y="3933056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14"/>
            <p:cNvSpPr txBox="1"/>
            <p:nvPr/>
          </p:nvSpPr>
          <p:spPr>
            <a:xfrm>
              <a:off x="741653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14"/>
            <p:cNvSpPr txBox="1"/>
            <p:nvPr/>
          </p:nvSpPr>
          <p:spPr>
            <a:xfrm>
              <a:off x="801938" y="3933056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14"/>
            <p:cNvSpPr txBox="1"/>
            <p:nvPr/>
          </p:nvSpPr>
          <p:spPr>
            <a:xfrm>
              <a:off x="860636" y="3933056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14"/>
            <p:cNvSpPr txBox="1"/>
            <p:nvPr/>
          </p:nvSpPr>
          <p:spPr>
            <a:xfrm>
              <a:off x="922508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14"/>
            <p:cNvSpPr txBox="1"/>
            <p:nvPr/>
          </p:nvSpPr>
          <p:spPr>
            <a:xfrm>
              <a:off x="981206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14"/>
            <p:cNvSpPr txBox="1"/>
            <p:nvPr/>
          </p:nvSpPr>
          <p:spPr>
            <a:xfrm>
              <a:off x="1038318" y="3933056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14"/>
            <p:cNvSpPr txBox="1"/>
            <p:nvPr/>
          </p:nvSpPr>
          <p:spPr>
            <a:xfrm>
              <a:off x="1100190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14"/>
            <p:cNvSpPr txBox="1"/>
            <p:nvPr/>
          </p:nvSpPr>
          <p:spPr>
            <a:xfrm>
              <a:off x="1160475" y="3933056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14"/>
            <p:cNvSpPr txBox="1"/>
            <p:nvPr/>
          </p:nvSpPr>
          <p:spPr>
            <a:xfrm>
              <a:off x="1222346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14"/>
            <p:cNvSpPr txBox="1"/>
            <p:nvPr/>
          </p:nvSpPr>
          <p:spPr>
            <a:xfrm>
              <a:off x="1282631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14"/>
            <p:cNvSpPr txBox="1"/>
            <p:nvPr/>
          </p:nvSpPr>
          <p:spPr>
            <a:xfrm>
              <a:off x="1344503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14"/>
            <p:cNvSpPr txBox="1"/>
            <p:nvPr/>
          </p:nvSpPr>
          <p:spPr>
            <a:xfrm>
              <a:off x="1403201" y="3933056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14"/>
            <p:cNvSpPr txBox="1"/>
            <p:nvPr/>
          </p:nvSpPr>
          <p:spPr>
            <a:xfrm>
              <a:off x="1465073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14"/>
            <p:cNvSpPr txBox="1"/>
            <p:nvPr/>
          </p:nvSpPr>
          <p:spPr>
            <a:xfrm>
              <a:off x="1525358" y="3933056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14"/>
            <p:cNvSpPr txBox="1"/>
            <p:nvPr/>
          </p:nvSpPr>
          <p:spPr>
            <a:xfrm>
              <a:off x="1587229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14"/>
            <p:cNvSpPr txBox="1"/>
            <p:nvPr/>
          </p:nvSpPr>
          <p:spPr>
            <a:xfrm>
              <a:off x="1647514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14"/>
            <p:cNvSpPr txBox="1"/>
            <p:nvPr/>
          </p:nvSpPr>
          <p:spPr>
            <a:xfrm>
              <a:off x="1709386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14"/>
            <p:cNvSpPr txBox="1"/>
            <p:nvPr/>
          </p:nvSpPr>
          <p:spPr>
            <a:xfrm>
              <a:off x="1771257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14"/>
            <p:cNvSpPr txBox="1"/>
            <p:nvPr/>
          </p:nvSpPr>
          <p:spPr>
            <a:xfrm>
              <a:off x="1831542" y="3933056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14"/>
            <p:cNvSpPr txBox="1"/>
            <p:nvPr/>
          </p:nvSpPr>
          <p:spPr>
            <a:xfrm>
              <a:off x="617910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14"/>
            <p:cNvSpPr txBox="1"/>
            <p:nvPr/>
          </p:nvSpPr>
          <p:spPr>
            <a:xfrm>
              <a:off x="678195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14"/>
            <p:cNvSpPr txBox="1"/>
            <p:nvPr/>
          </p:nvSpPr>
          <p:spPr>
            <a:xfrm>
              <a:off x="738480" y="3993967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14"/>
            <p:cNvSpPr txBox="1"/>
            <p:nvPr/>
          </p:nvSpPr>
          <p:spPr>
            <a:xfrm>
              <a:off x="800351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14"/>
            <p:cNvSpPr txBox="1"/>
            <p:nvPr/>
          </p:nvSpPr>
          <p:spPr>
            <a:xfrm>
              <a:off x="859050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14"/>
            <p:cNvSpPr txBox="1"/>
            <p:nvPr/>
          </p:nvSpPr>
          <p:spPr>
            <a:xfrm>
              <a:off x="919335" y="3993967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14"/>
            <p:cNvSpPr txBox="1"/>
            <p:nvPr/>
          </p:nvSpPr>
          <p:spPr>
            <a:xfrm>
              <a:off x="981206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14"/>
            <p:cNvSpPr txBox="1"/>
            <p:nvPr/>
          </p:nvSpPr>
          <p:spPr>
            <a:xfrm>
              <a:off x="1036732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14"/>
            <p:cNvSpPr txBox="1"/>
            <p:nvPr/>
          </p:nvSpPr>
          <p:spPr>
            <a:xfrm>
              <a:off x="1100190" y="3993967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14"/>
            <p:cNvSpPr txBox="1"/>
            <p:nvPr/>
          </p:nvSpPr>
          <p:spPr>
            <a:xfrm>
              <a:off x="1158888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14"/>
            <p:cNvSpPr txBox="1"/>
            <p:nvPr/>
          </p:nvSpPr>
          <p:spPr>
            <a:xfrm>
              <a:off x="1219173" y="3993967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14"/>
            <p:cNvSpPr txBox="1"/>
            <p:nvPr/>
          </p:nvSpPr>
          <p:spPr>
            <a:xfrm>
              <a:off x="1281045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14"/>
            <p:cNvSpPr txBox="1"/>
            <p:nvPr/>
          </p:nvSpPr>
          <p:spPr>
            <a:xfrm>
              <a:off x="1341330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14"/>
            <p:cNvSpPr txBox="1"/>
            <p:nvPr/>
          </p:nvSpPr>
          <p:spPr>
            <a:xfrm>
              <a:off x="1404788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14"/>
            <p:cNvSpPr txBox="1"/>
            <p:nvPr/>
          </p:nvSpPr>
          <p:spPr>
            <a:xfrm>
              <a:off x="1461900" y="3993967"/>
              <a:ext cx="58698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14"/>
            <p:cNvSpPr txBox="1"/>
            <p:nvPr/>
          </p:nvSpPr>
          <p:spPr>
            <a:xfrm>
              <a:off x="1523771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14"/>
            <p:cNvSpPr txBox="1"/>
            <p:nvPr/>
          </p:nvSpPr>
          <p:spPr>
            <a:xfrm>
              <a:off x="1584056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14"/>
            <p:cNvSpPr txBox="1"/>
            <p:nvPr/>
          </p:nvSpPr>
          <p:spPr>
            <a:xfrm>
              <a:off x="1645928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14"/>
            <p:cNvSpPr txBox="1"/>
            <p:nvPr/>
          </p:nvSpPr>
          <p:spPr>
            <a:xfrm>
              <a:off x="1706213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14"/>
            <p:cNvSpPr txBox="1"/>
            <p:nvPr/>
          </p:nvSpPr>
          <p:spPr>
            <a:xfrm>
              <a:off x="1768084" y="3993967"/>
              <a:ext cx="58699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14"/>
            <p:cNvSpPr txBox="1"/>
            <p:nvPr/>
          </p:nvSpPr>
          <p:spPr>
            <a:xfrm>
              <a:off x="1833129" y="3993967"/>
              <a:ext cx="57112" cy="57705"/>
            </a:xfrm>
            <a:prstGeom prst="rect">
              <a:avLst/>
            </a:prstGeom>
            <a:noFill/>
            <a:ln cap="flat" cmpd="sng" w="9525">
              <a:solidFill>
                <a:srgbClr val="FF00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4" name="Google Shape;224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962" y="838200"/>
            <a:ext cx="9001125" cy="4970462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15"/>
          <p:cNvSpPr txBox="1"/>
          <p:nvPr/>
        </p:nvSpPr>
        <p:spPr>
          <a:xfrm>
            <a:off x="2613025" y="6021387"/>
            <a:ext cx="4211637" cy="369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http://en.wikipedia.org/wiki/QR_code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31" name="Google Shape;231;p16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Características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operacional (residente em memória) extremamente simples, apenas para controle da ordem automática de execução dos jobs.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CPU normalmente ociosa pela lentidão dos dispositivos de I/O.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Velocidade de leitura 1200 cartões por minuto ou 20 cartões por segundo enquanto que as CPUs mais lentas executam milhares de instruções por segundo.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id="237" name="Google Shape;23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852737"/>
            <a:ext cx="7543800" cy="3529012"/>
          </a:xfrm>
          <a:prstGeom prst="rect">
            <a:avLst/>
          </a:prstGeom>
          <a:noFill/>
          <a:ln>
            <a:noFill/>
          </a:ln>
        </p:spPr>
      </p:pic>
      <p:sp>
        <p:nvSpPr>
          <p:cNvPr id="238" name="Google Shape;238;p17"/>
          <p:cNvSpPr txBox="1"/>
          <p:nvPr>
            <p:ph idx="1" type="body"/>
          </p:nvPr>
        </p:nvSpPr>
        <p:spPr>
          <a:xfrm>
            <a:off x="457200" y="1600200"/>
            <a:ext cx="8229600" cy="12525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Ociosidade da CPU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1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44" name="Google Shape;244;p1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avanço da tecnologia, surgiu os discos de armazenamento que permitiram a gravação dos jobs em disco.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todos os jobs já carregados o escalonador de jobs poderia utilizar melhor os recursos do computador.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Multiprogramação: Um único usuário não consegue utilizar todos os recursos como CPU e dispositivos de I/O ao mesmo tempo. Com o escalonador de jobs os recursos passaram a ser melhor utilizados.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50" name="Google Shape;250;p19"/>
          <p:cNvSpPr txBox="1"/>
          <p:nvPr>
            <p:ph idx="1" type="body"/>
          </p:nvPr>
        </p:nvSpPr>
        <p:spPr>
          <a:xfrm>
            <a:off x="457200" y="1624012"/>
            <a:ext cx="8229600" cy="482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1" i="0" lang="en-US" sz="2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tempo compartilhado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Surgimento em 1970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 compartilhado ou multitarefa é uma extensão lógica da multiprogramação.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Usuários passam a compartilhar o computador.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Usuário possui acesso diretamente ao sistema e o controla através de teclados ou mouse.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CPU possui maior performance e as instruções são executadas com maior velocidade.</a:t>
            </a:r>
            <a:endParaRPr/>
          </a:p>
          <a:p>
            <a:pPr indent="-285750" lvl="1" marL="742950" marR="0" rtl="0" algn="l">
              <a:lnSpc>
                <a:spcPct val="8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uma maior rapidez no escalonamento das tarefas o usuário acredita que o computador está dedicado ao seu uso exclusivo. </a:t>
            </a:r>
            <a:endParaRPr/>
          </a:p>
          <a:p>
            <a:pPr indent="0" lvl="0" marL="742950" marR="0" rtl="0" algn="l">
              <a:lnSpc>
                <a:spcPct val="80000"/>
              </a:lnSpc>
              <a:spcBef>
                <a:spcPts val="52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96" name="Google Shape;96;p2"/>
          <p:cNvSpPr txBox="1"/>
          <p:nvPr>
            <p:ph idx="1" type="body"/>
          </p:nvPr>
        </p:nvSpPr>
        <p:spPr>
          <a:xfrm>
            <a:off x="457200" y="1600200"/>
            <a:ext cx="82296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 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Antes de 1970.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Máquinas extremamente grandes e complexas.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Operadas a partir de uma console.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Dispositivos de entrada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Leitoras de cartões perfurados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de fita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Dispositivos de saída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Impressoras de linhas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Unidade de fita e perfuradores de cartões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20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56" name="Google Shape;256;p20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tempo compartilhado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técnicas de escalonamento e multiprogramação permitem ao usuário o uso de uma fatia de tempo da CPU.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de algoritmos complexos para o escalonamento de tarefas.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Operações de I/O interativas. 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Solicitação de informações.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Exibição de informações em dispositivo visual.</a:t>
            </a:r>
            <a:endParaRPr/>
          </a:p>
          <a:p>
            <a:pPr indent="-190500" lvl="0" marL="3429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1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62" name="Google Shape;262;p21"/>
          <p:cNvSpPr txBox="1"/>
          <p:nvPr>
            <p:ph idx="1" type="body"/>
          </p:nvPr>
        </p:nvSpPr>
        <p:spPr>
          <a:xfrm>
            <a:off x="457200" y="1600200"/>
            <a:ext cx="8229600" cy="118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tempo compartilhado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 técnicas de escalonamento e</a:t>
            </a:r>
            <a:endParaRPr/>
          </a:p>
        </p:txBody>
      </p:sp>
      <p:pic>
        <p:nvPicPr>
          <p:cNvPr id="263" name="Google Shape;263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997200"/>
            <a:ext cx="8135937" cy="3384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2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69" name="Google Shape;269;p22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tempo compartilhado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lentidão nos dispositivos de I/O não impedem a utilização da CPU.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Necessidade da existência de memória virtual.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Existência de sistemas de arquivos.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3"/>
          <p:cNvSpPr txBox="1"/>
          <p:nvPr>
            <p:ph idx="1" type="body"/>
          </p:nvPr>
        </p:nvSpPr>
        <p:spPr>
          <a:xfrm>
            <a:off x="457200" y="1639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Ciclo de vida dos processos (5 estados)</a:t>
            </a:r>
            <a:endParaRPr/>
          </a:p>
        </p:txBody>
      </p:sp>
      <p:sp>
        <p:nvSpPr>
          <p:cNvPr id="275" name="Google Shape;275;p2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atikum.ueuo.com/atikum_bibliotecaonline/computacao/so/teoria/tutorapido01/so_intro_frame_arquivos/image002.jpg" id="276" name="Google Shape;2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1187" y="2420937"/>
            <a:ext cx="7793037" cy="38877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idx="1" type="body"/>
          </p:nvPr>
        </p:nvSpPr>
        <p:spPr>
          <a:xfrm>
            <a:off x="457200" y="1639887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batch X multiprogramado</a:t>
            </a:r>
            <a:endParaRPr/>
          </a:p>
        </p:txBody>
      </p:sp>
      <p:sp>
        <p:nvSpPr>
          <p:cNvPr id="282" name="Google Shape;282;p2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dc350.4shared.com/doc/8QdSiN0Q/preview_html_m12cf8e9.png"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775" y="3213100"/>
            <a:ext cx="8859837" cy="3032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89" name="Google Shape;289;p25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computadores pessoais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primeiros PCs aparecerem após a década de 70.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 primeira década não existia recursos para proteger o sistema operacional dos programas de usuários.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sistemas operacionais não eram multitarefa nem multiusuário.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26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295" name="Google Shape;295;p26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computadores pessoais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primeiros PCs aparecerem após a década de 70.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–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Eram vendidos em kits para o próprio consumidor montar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Placa de circuito impresso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Conjunto de chips (tipicamente Intel 8080)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Alguns cabos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 de alimentação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en-US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Floppy disk de 8 polegadas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01" name="Google Shape;301;p27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computadores pessoais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–"/>
            </a:pPr>
            <a:r>
              <a:rPr b="0" i="0" lang="en-US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não era fornecido: o consumidor tinha que escrever seu próprio software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Não existia recursos para proteger o sistema operacional dos programas de usuários.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sistemas operacionais não eram multitarefa nem multiusuário.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8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07" name="Google Shape;307;p28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computadores pessoais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o passar do tempo empresas como Microsoft e IBM possibilitaram a utilização dos primeiros sistemas operacionais para PCs.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Iniciativas acadêmicas deram início a era [U,L]nix.</a:t>
            </a:r>
            <a:endParaRPr/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29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13" name="Google Shape;313;p29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paralelos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 a massificação dos computadores, surgiram a necessidade de utilização do mesmos em diversas áreas do conhecimento.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necessidade crescente de processamento de informações unida com o desejo de redução do tempo gasto para a execução destas tarefas, forçou o desenvolvimento de computadores com mais de uma unidade de processamento (CPU).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ftp.arl.army.mil/ftp/historic-computers/gif/eniac4.gif" id="102" name="Google Shape;10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1557337"/>
            <a:ext cx="7404100" cy="4824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19" name="Google Shape;319;p30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paralelos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utilização de vários processadores permite a divisão de tarefas e consequentemente a redução do tempo gasto para a execução.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 entanto a redução do tempo de execução não é linear.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paralelos são viáveis economicamente pois compartilham recursos.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Aparecimento do aspecto de tolerância a falhas.</a:t>
            </a:r>
            <a:endParaRPr/>
          </a:p>
          <a:p>
            <a:pPr indent="-165100" lvl="0" marL="3429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1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25" name="Google Shape;325;p31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paralelos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multiprocessados são definidos como sistemas fortemente acoplados.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sistemas multiprocessados mais comuns utilizam tecnologias SMP (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ymmetric 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ulti-</a:t>
            </a:r>
            <a:r>
              <a:rPr b="1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rocessing)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multiprocessados assimétricos apresentam uma relação de mestre-escravo.</a:t>
            </a:r>
            <a:endParaRPr/>
          </a:p>
        </p:txBody>
      </p:sp>
      <p:grpSp>
        <p:nvGrpSpPr>
          <p:cNvPr id="326" name="Google Shape;326;p31"/>
          <p:cNvGrpSpPr/>
          <p:nvPr/>
        </p:nvGrpSpPr>
        <p:grpSpPr>
          <a:xfrm>
            <a:off x="1690687" y="4941887"/>
            <a:ext cx="5689600" cy="1344612"/>
            <a:chOff x="1065" y="3113"/>
            <a:chExt cx="3584" cy="847"/>
          </a:xfrm>
        </p:grpSpPr>
        <p:sp>
          <p:nvSpPr>
            <p:cNvPr id="327" name="Google Shape;327;p31"/>
            <p:cNvSpPr txBox="1"/>
            <p:nvPr/>
          </p:nvSpPr>
          <p:spPr>
            <a:xfrm>
              <a:off x="1065" y="3113"/>
              <a:ext cx="726" cy="2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328" name="Google Shape;328;p31"/>
            <p:cNvSpPr txBox="1"/>
            <p:nvPr/>
          </p:nvSpPr>
          <p:spPr>
            <a:xfrm>
              <a:off x="2290" y="3113"/>
              <a:ext cx="726" cy="2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329" name="Google Shape;329;p31"/>
            <p:cNvSpPr txBox="1"/>
            <p:nvPr/>
          </p:nvSpPr>
          <p:spPr>
            <a:xfrm>
              <a:off x="3152" y="3116"/>
              <a:ext cx="726" cy="23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...</a:t>
              </a:r>
              <a:endParaRPr/>
            </a:p>
          </p:txBody>
        </p:sp>
        <p:sp>
          <p:nvSpPr>
            <p:cNvPr id="330" name="Google Shape;330;p31"/>
            <p:cNvSpPr txBox="1"/>
            <p:nvPr/>
          </p:nvSpPr>
          <p:spPr>
            <a:xfrm>
              <a:off x="3923" y="3113"/>
              <a:ext cx="726" cy="2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CPU</a:t>
              </a:r>
              <a:endParaRPr/>
            </a:p>
          </p:txBody>
        </p:sp>
        <p:sp>
          <p:nvSpPr>
            <p:cNvPr id="331" name="Google Shape;331;p31"/>
            <p:cNvSpPr txBox="1"/>
            <p:nvPr/>
          </p:nvSpPr>
          <p:spPr>
            <a:xfrm>
              <a:off x="1945" y="3723"/>
              <a:ext cx="1406" cy="237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Arial"/>
                <a:buNone/>
              </a:pPr>
              <a:r>
                <a:rPr b="0" i="0" lang="en-US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MEMÓRIA</a:t>
              </a:r>
              <a:endParaRPr/>
            </a:p>
          </p:txBody>
        </p:sp>
        <p:sp>
          <p:nvSpPr>
            <p:cNvPr id="332" name="Google Shape;332;p31"/>
            <p:cNvSpPr/>
            <p:nvPr/>
          </p:nvSpPr>
          <p:spPr>
            <a:xfrm>
              <a:off x="1474" y="3346"/>
              <a:ext cx="2812" cy="227"/>
            </a:xfrm>
            <a:custGeom>
              <a:rect b="b" l="l" r="r" t="t"/>
              <a:pathLst>
                <a:path extrusionOk="0" h="227" w="2994">
                  <a:moveTo>
                    <a:pt x="0" y="0"/>
                  </a:moveTo>
                  <a:lnTo>
                    <a:pt x="0" y="227"/>
                  </a:lnTo>
                  <a:lnTo>
                    <a:pt x="2994" y="227"/>
                  </a:lnTo>
                  <a:lnTo>
                    <a:pt x="2994" y="0"/>
                  </a:lnTo>
                </a:path>
              </a:pathLst>
            </a:custGeom>
            <a:noFill/>
            <a:ln cap="flat" cmpd="sng" w="952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33" name="Google Shape;333;p31"/>
            <p:cNvCxnSpPr/>
            <p:nvPr/>
          </p:nvCxnSpPr>
          <p:spPr>
            <a:xfrm>
              <a:off x="2653" y="3353"/>
              <a:ext cx="0" cy="363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med" w="med" type="none"/>
              <a:tailEnd len="med" w="med" type="none"/>
            </a:ln>
          </p:spPr>
        </p:cxnSp>
      </p:grpSp>
      <p:sp>
        <p:nvSpPr>
          <p:cNvPr id="334" name="Google Shape;334;p31"/>
          <p:cNvSpPr txBox="1"/>
          <p:nvPr/>
        </p:nvSpPr>
        <p:spPr>
          <a:xfrm>
            <a:off x="1547812" y="6364287"/>
            <a:ext cx="4897437" cy="3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en-US" sz="1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Arquitetura de sistemas com multiprocessamento simétrico.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2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40" name="Google Shape;340;p32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tempo real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sistemas com o propósito de uso específico em algumas aplicações críticas.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que controlam experimentos científicos.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aparelhos médicos.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de injeção eletrônica em automóveis.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Estes sistemas possuem em comum a limitação do tempo para a execução das tarefas.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Sensor de ré de um carro.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Robôs utilizados em industrias automobilísticas.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3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46" name="Google Shape;346;p33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distribuídos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São sistemas que trabalham em conjunto utilizando redes de comunicação para a realização de tarefas.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Aumentam a disponibilidade do ambiente e oferecem atrativos econômicos.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Os sistemas distribuídos também são largamente utilizados para realizarem o processamento de grandes massas de dados.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@SETI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BOINC (Berkeley Open Infrastructure for Network Computing)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Projeções Climáticas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Projeto Genoma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352" name="Google Shape;352;p34"/>
          <p:cNvSpPr txBox="1"/>
          <p:nvPr>
            <p:ph idx="4294967295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BOINC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www.setibr.org</a:t>
            </a:r>
            <a:endParaRPr/>
          </a:p>
          <a:p>
            <a:pPr indent="-228600" lvl="0" marL="342900" marR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3" name="Google Shape;353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1812" y="1428750"/>
            <a:ext cx="5648325" cy="513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5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id="359" name="Google Shape;359;p35"/>
          <p:cNvPicPr preferRelativeResize="0"/>
          <p:nvPr/>
        </p:nvPicPr>
        <p:blipFill rotWithShape="1">
          <a:blip r:embed="rId3">
            <a:alphaModFix/>
          </a:blip>
          <a:srcRect b="0" l="0" r="0" t="24998"/>
          <a:stretch/>
        </p:blipFill>
        <p:spPr>
          <a:xfrm>
            <a:off x="179387" y="1844675"/>
            <a:ext cx="8802687" cy="446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3444700f9b0_0_0"/>
          <p:cNvSpPr txBox="1"/>
          <p:nvPr>
            <p:ph idx="4294967295"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 Operacional</a:t>
            </a:r>
            <a:endParaRPr/>
          </a:p>
        </p:txBody>
      </p:sp>
      <p:sp>
        <p:nvSpPr>
          <p:cNvPr id="365" name="Google Shape;365;g3444700f9b0_0_0"/>
          <p:cNvSpPr txBox="1"/>
          <p:nvPr/>
        </p:nvSpPr>
        <p:spPr>
          <a:xfrm>
            <a:off x="545275" y="3020050"/>
            <a:ext cx="80535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/>
              <a:t>Sugestão de filme, </a:t>
            </a:r>
            <a:r>
              <a:rPr b="1" lang="en-US" sz="2200">
                <a:solidFill>
                  <a:schemeClr val="dk1"/>
                </a:solidFill>
              </a:rPr>
              <a:t>História do Linux</a:t>
            </a:r>
            <a:r>
              <a:rPr b="1" lang="en-US" sz="2200"/>
              <a:t>: </a:t>
            </a:r>
            <a:r>
              <a:rPr lang="en-US" sz="2200"/>
              <a:t>Revolution OS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 u="sng">
                <a:solidFill>
                  <a:schemeClr val="hlink"/>
                </a:solidFill>
                <a:hlinkClick r:id="rId3"/>
              </a:rPr>
              <a:t>https://www.youtube.com/watch?v=vlUFqEKmIoY</a:t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ftp.arl.army.mil/ftp/historic-computers/jpeg/first_four.jpg"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7487" y="1639887"/>
            <a:ext cx="5772150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ftp.arl.army.mil/ftp/historic-computers/gif/eniac5.gif" id="114" name="Google Shape;11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58887" y="1230312"/>
            <a:ext cx="6769100" cy="54244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://upload.wikimedia.org/wikipedia/commons/b/bd/UNIVAC-I-BRL61-0977.jpg" id="120" name="Google Shape;120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5650" y="1811337"/>
            <a:ext cx="7867650" cy="426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7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pic>
        <p:nvPicPr>
          <p:cNvPr descr="https://encrypted-tbn2.gstatic.com/images?q=tbn:ANd9GcQ_fWa-kjobPKmz6opzov51AVm8uqnA3EspWhDgG0_jpA3Nu9iInw" id="126" name="Google Shape;126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9250" y="1989137"/>
            <a:ext cx="5776912" cy="3600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32" name="Google Shape;132;p8"/>
          <p:cNvSpPr txBox="1"/>
          <p:nvPr>
            <p:ph idx="1" type="body"/>
          </p:nvPr>
        </p:nvSpPr>
        <p:spPr>
          <a:xfrm>
            <a:off x="457200" y="1600200"/>
            <a:ext cx="8229600" cy="4525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não interagia com o sistema de computação diretamente.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 usuário preparava os jobs (tarefas).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Job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Dados (cartões perfurados)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Informações de controle (cartões perfurados)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execução do Job era realizada pelo operador do computador. Ao término o resultado era impresso.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 txBox="1"/>
          <p:nvPr>
            <p:ph type="title"/>
          </p:nvPr>
        </p:nvSpPr>
        <p:spPr>
          <a:xfrm>
            <a:off x="457200" y="2746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i="0" lang="en-US" sz="4400" u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Tipos de Sistema Operacional</a:t>
            </a:r>
            <a:endParaRPr/>
          </a:p>
        </p:txBody>
      </p:sp>
      <p:sp>
        <p:nvSpPr>
          <p:cNvPr id="138" name="Google Shape;138;p9"/>
          <p:cNvSpPr txBox="1"/>
          <p:nvPr>
            <p:ph idx="1" type="body"/>
          </p:nvPr>
        </p:nvSpPr>
        <p:spPr>
          <a:xfrm>
            <a:off x="457200" y="1600200"/>
            <a:ext cx="8229600" cy="4972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Sistemas em lote (batch) </a:t>
            </a:r>
            <a:endParaRPr/>
          </a:p>
        </p:txBody>
      </p:sp>
      <p:pic>
        <p:nvPicPr>
          <p:cNvPr descr="http://www.travou.com.br/site/imagens/historia2.png" id="139" name="Google Shape;139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3850" y="2852737"/>
            <a:ext cx="8504237" cy="273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2009-02-06T21:50:42Z</dcterms:created>
  <dc:creator>rogeriofr</dc:creator>
</cp:coreProperties>
</file>