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3" r:id="rId12"/>
    <p:sldId id="272" r:id="rId13"/>
    <p:sldId id="276" r:id="rId14"/>
    <p:sldId id="268" r:id="rId15"/>
    <p:sldId id="269" r:id="rId16"/>
    <p:sldId id="270" r:id="rId17"/>
    <p:sldId id="271" r:id="rId18"/>
    <p:sldId id="275" r:id="rId19"/>
    <p:sldId id="266" r:id="rId20"/>
    <p:sldId id="267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852F4B4A-E307-47E1-839B-29F1B8175CE0}" type="datetimeFigureOut">
              <a:rPr lang="pt-BR" smtClean="0"/>
              <a:pPr/>
              <a:t>20/11/2013</a:t>
            </a:fld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D282FD4B-2110-4CA1-A54C-09B9C2E10B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FD6FDD18-DE22-4C8A-AD4A-80E4D221ED62}" type="datetimeFigureOut">
              <a:rPr/>
              <a:pPr/>
              <a:t>14/9/2006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DBA6C2E0-B7F0-4AB2-8A87-0FCC1A736427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lang="pt-BR"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lvl6pPr>
              <a:defRPr lang="pt-BR" sz="1800"/>
            </a:lvl6pPr>
            <a:lvl7pPr>
              <a:defRPr lang="pt-BR" sz="1800"/>
            </a:lvl7pPr>
            <a:lvl8pPr>
              <a:defRPr lang="pt-BR" sz="1800"/>
            </a:lvl8pPr>
            <a:lvl9pPr>
              <a:defRPr lang="pt-BR"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lvl6pPr>
              <a:defRPr lang="pt-BR" sz="1800"/>
            </a:lvl6pPr>
            <a:lvl7pPr>
              <a:defRPr lang="pt-BR" sz="1800"/>
            </a:lvl7pPr>
            <a:lvl8pPr>
              <a:defRPr lang="pt-BR" sz="1800"/>
            </a:lvl8pPr>
            <a:lvl9pPr>
              <a:defRPr lang="pt-BR"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pt-BR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lvl6pPr>
              <a:defRPr lang="pt-BR" sz="1600"/>
            </a:lvl6pPr>
            <a:lvl7pPr>
              <a:defRPr lang="pt-BR" sz="1600"/>
            </a:lvl7pPr>
            <a:lvl8pPr>
              <a:defRPr lang="pt-BR" sz="1600"/>
            </a:lvl8pPr>
            <a:lvl9pPr>
              <a:defRPr lang="pt-BR"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lvl6pPr>
              <a:defRPr lang="pt-BR" sz="1600"/>
            </a:lvl6pPr>
            <a:lvl7pPr>
              <a:defRPr lang="pt-BR" sz="1600"/>
            </a:lvl7pPr>
            <a:lvl8pPr>
              <a:defRPr lang="pt-BR" sz="1600"/>
            </a:lvl8pPr>
            <a:lvl9pPr>
              <a:defRPr lang="pt-BR"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"/>
          <p:cNvSpPr>
            <a:spLocks noGrp="1"/>
          </p:cNvSpPr>
          <p:nvPr>
            <p:ph type="body" sz="quarter" idx="16"/>
          </p:nvPr>
        </p:nvSpPr>
        <p:spPr>
          <a:xfrm>
            <a:off x="533400" y="3619500"/>
            <a:ext cx="7848600" cy="838200"/>
          </a:xfrm>
        </p:spPr>
        <p:txBody>
          <a:bodyPr anchor="b" anchorCtr="0">
            <a:noAutofit/>
          </a:bodyPr>
          <a:lstStyle>
            <a:lvl1pPr marL="0" indent="0" algn="l" latinLnBrk="0">
              <a:spcBef>
                <a:spcPts val="0"/>
              </a:spcBef>
              <a:buFontTx/>
              <a:buNone/>
              <a:defRPr lang="pt-BR" sz="4800" kern="1200" cap="all" baseline="0">
                <a:solidFill>
                  <a:schemeClr val="tx1"/>
                </a:solidFill>
                <a:effectLst>
                  <a:outerShdw blurRad="94454" dist="50800" dir="2700000" algn="tl" rotWithShape="0">
                    <a:srgbClr val="000000">
                      <a:alpha val="3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buFontTx/>
              <a:buNone/>
              <a:defRPr lang="pt-BR"/>
            </a:lvl2pPr>
            <a:lvl3pPr>
              <a:buFontTx/>
              <a:buNone/>
              <a:defRPr lang="pt-BR"/>
            </a:lvl3pPr>
            <a:lvl4pPr>
              <a:buFontTx/>
              <a:buNone/>
              <a:defRPr lang="pt-BR"/>
            </a:lvl4pPr>
            <a:lvl5pPr>
              <a:buFontTx/>
              <a:buNone/>
              <a:defRPr lang="pt-BR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Shape 6"/>
          <p:cNvSpPr>
            <a:spLocks noGrp="1"/>
          </p:cNvSpPr>
          <p:nvPr>
            <p:ph type="body" sz="quarter" idx="13"/>
          </p:nvPr>
        </p:nvSpPr>
        <p:spPr>
          <a:xfrm>
            <a:off x="990600" y="4343400"/>
            <a:ext cx="7391400" cy="914400"/>
          </a:xfrm>
        </p:spPr>
        <p:txBody>
          <a:bodyPr>
            <a:noAutofit/>
          </a:bodyPr>
          <a:lstStyle>
            <a:lvl1pPr latinLnBrk="0">
              <a:buFontTx/>
              <a:buNone/>
              <a:defRPr lang="pt-BR" sz="1600"/>
            </a:lvl1pPr>
            <a:lvl2pPr>
              <a:buFontTx/>
              <a:buNone/>
              <a:defRPr lang="pt-BR"/>
            </a:lvl2pPr>
            <a:lvl3pPr>
              <a:buFontTx/>
              <a:buNone/>
              <a:defRPr lang="pt-BR"/>
            </a:lvl3pPr>
            <a:lvl4pPr>
              <a:buFontTx/>
              <a:buNone/>
              <a:defRPr lang="pt-BR"/>
            </a:lvl4pPr>
            <a:lvl5pPr>
              <a:buFontTx/>
              <a:buNone/>
              <a:defRPr lang="pt-BR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Shape 7"/>
          <p:cNvSpPr>
            <a:spLocks noGrp="1"/>
          </p:cNvSpPr>
          <p:nvPr>
            <p:ph type="body" sz="quarter" idx="14"/>
          </p:nvPr>
        </p:nvSpPr>
        <p:spPr>
          <a:xfrm>
            <a:off x="990600" y="1476375"/>
            <a:ext cx="5410200" cy="352425"/>
          </a:xfrm>
        </p:spPr>
        <p:txBody>
          <a:bodyPr anchor="b" anchorCtr="0"/>
          <a:lstStyle>
            <a:lvl1pPr latinLnBrk="0">
              <a:buFontTx/>
              <a:buNone/>
              <a:defRPr lang="pt-BR" sz="1600"/>
            </a:lvl1pPr>
            <a:lvl2pPr>
              <a:buFontTx/>
              <a:buNone/>
              <a:defRPr lang="pt-BR"/>
            </a:lvl2pPr>
            <a:lvl3pPr>
              <a:buFontTx/>
              <a:buNone/>
              <a:defRPr lang="pt-BR"/>
            </a:lvl3pPr>
            <a:lvl4pPr>
              <a:buFontTx/>
              <a:buNone/>
              <a:defRPr lang="pt-BR"/>
            </a:lvl4pPr>
            <a:lvl5pPr>
              <a:buFontTx/>
              <a:buNone/>
              <a:defRPr lang="pt-BR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body" sz="quarter" idx="15"/>
          </p:nvPr>
        </p:nvSpPr>
        <p:spPr>
          <a:xfrm>
            <a:off x="990600" y="5819777"/>
            <a:ext cx="7391400" cy="304799"/>
          </a:xfrm>
        </p:spPr>
        <p:txBody>
          <a:bodyPr>
            <a:noAutofit/>
          </a:bodyPr>
          <a:lstStyle>
            <a:lvl1pPr latinLnBrk="0">
              <a:buFontTx/>
              <a:buNone/>
              <a:defRPr lang="pt-BR" sz="1200"/>
            </a:lvl1pPr>
            <a:lvl2pPr>
              <a:buFontTx/>
              <a:buNone/>
              <a:defRPr lang="pt-BR"/>
            </a:lvl2pPr>
            <a:lvl3pPr>
              <a:buFontTx/>
              <a:buNone/>
              <a:defRPr lang="pt-BR"/>
            </a:lvl3pPr>
            <a:lvl4pPr>
              <a:buFontTx/>
              <a:buNone/>
              <a:defRPr lang="pt-BR"/>
            </a:lvl4pPr>
            <a:lvl5pPr>
              <a:buFontTx/>
              <a:buNone/>
              <a:defRPr lang="pt-BR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2" name="Rectangle 1"/>
          <p:cNvSpPr>
            <a:spLocks noGrp="1"/>
          </p:cNvSpPr>
          <p:nvPr>
            <p:ph type="title"/>
          </p:nvPr>
        </p:nvSpPr>
        <p:spPr>
          <a:xfrm>
            <a:off x="990600" y="609599"/>
            <a:ext cx="8153400" cy="989013"/>
          </a:xfrm>
        </p:spPr>
        <p:txBody>
          <a:bodyPr anchor="ctr" anchorCtr="0">
            <a:normAutofit/>
          </a:bodyPr>
          <a:lstStyle>
            <a:lvl1pPr algn="l" latinLnBrk="0">
              <a:defRPr lang="pt-BR" sz="4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47750" y="5808662"/>
            <a:ext cx="5334000" cy="1588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lang="pt-BR"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lang="pt-BR" sz="900"/>
            </a:lvl6pPr>
            <a:lvl7pPr marL="2743200" indent="0">
              <a:buNone/>
              <a:defRPr lang="pt-BR" sz="900"/>
            </a:lvl7pPr>
            <a:lvl8pPr marL="3200400" indent="0">
              <a:buNone/>
              <a:defRPr lang="pt-BR" sz="900"/>
            </a:lvl8pPr>
            <a:lvl9pPr marL="3657600" indent="0">
              <a:buNone/>
              <a:defRPr lang="pt-BR"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pt-BR"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lang="pt-BR" sz="900"/>
            </a:lvl6pPr>
            <a:lvl7pPr marL="2743200" indent="0">
              <a:buNone/>
              <a:defRPr lang="pt-BR" sz="900"/>
            </a:lvl7pPr>
            <a:lvl8pPr marL="3200400" indent="0">
              <a:buNone/>
              <a:defRPr lang="pt-BR" sz="900"/>
            </a:lvl8pPr>
            <a:lvl9pPr marL="3657600" indent="0">
              <a:buNone/>
              <a:defRPr lang="pt-BR"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35000">
              <a:schemeClr val="bg1"/>
            </a:gs>
            <a:gs pos="100000">
              <a:schemeClr val="accent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2" name="clouds.png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5"/>
                <a:srgbClr val="FFFFFF"/>
              </a:duotone>
            </a:blip>
            <a:srcRect b="6067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12700" cap="rnd" cmpd="sng" algn="ctr">
              <a:gradFill>
                <a:gsLst>
                  <a:gs pos="0">
                    <a:schemeClr val="accent5"/>
                  </a:gs>
                  <a:gs pos="67000">
                    <a:schemeClr val="bg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28650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DA51-C2E5-408A-8504-0C83EDDEDAF4}" type="datetimeFigureOut">
              <a:rPr/>
              <a:pPr/>
              <a:t>14/9/2006</a:t>
            </a:fld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28650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28650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8CE7-68F5-41DF-B820-82E57A425462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eaLnBrk="1" latinLnBrk="0" hangingPunct="1">
        <a:spcBef>
          <a:spcPct val="0"/>
        </a:spcBef>
        <a:buNone/>
        <a:defRPr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lang="pt-B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1454231_454522487987732_98941018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-171400"/>
            <a:ext cx="9143999" cy="7050996"/>
          </a:xfrm>
        </p:spPr>
      </p:pic>
      <p:sp>
        <p:nvSpPr>
          <p:cNvPr id="5" name="CaixaDeTexto 4"/>
          <p:cNvSpPr txBox="1"/>
          <p:nvPr/>
        </p:nvSpPr>
        <p:spPr>
          <a:xfrm>
            <a:off x="179512" y="54452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512" y="4581129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Seminário : Web site de passagens aéreas</a:t>
            </a:r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Andressa </a:t>
            </a: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Paião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 Bárbara </a:t>
            </a: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Cherubini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Beatriz Rossi – Mayara </a:t>
            </a: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Drigo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Michelle </a:t>
            </a: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Naville</a:t>
            </a:r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>Montagem do site</a:t>
            </a:r>
            <a:b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>-  HTML E CSS</a:t>
            </a:r>
            <a:endParaRPr lang="pt-BR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Tópicos a serem explicados: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Ferramentas </a:t>
            </a:r>
            <a:r>
              <a:rPr lang="pt-BR" dirty="0" smtClean="0"/>
              <a:t>utilizadas :</a:t>
            </a:r>
          </a:p>
          <a:p>
            <a:pPr lvl="1">
              <a:buFontTx/>
              <a:buChar char="-"/>
            </a:pPr>
            <a:r>
              <a:rPr lang="pt-BR" dirty="0" smtClean="0"/>
              <a:t>Sublime</a:t>
            </a:r>
          </a:p>
          <a:p>
            <a:pPr lvl="1">
              <a:buFontTx/>
              <a:buChar char="-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lvl="1">
              <a:buFontTx/>
              <a:buChar char="-"/>
            </a:pPr>
            <a:r>
              <a:rPr lang="pt-BR" dirty="0" err="1" smtClean="0"/>
              <a:t>Photoshop</a:t>
            </a: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Dificuldades </a:t>
            </a:r>
            <a:r>
              <a:rPr lang="pt-BR" dirty="0" smtClean="0"/>
              <a:t>encontradas</a:t>
            </a:r>
          </a:p>
          <a:p>
            <a:pPr>
              <a:buNone/>
            </a:pPr>
            <a:r>
              <a:rPr lang="pt-BR" dirty="0" smtClean="0"/>
              <a:t>- Em que o trabalho contribuiu para o seu conhecimento 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6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6600" dirty="0" err="1" smtClean="0">
                <a:solidFill>
                  <a:schemeClr val="accent1">
                    <a:lumMod val="75000"/>
                  </a:schemeClr>
                </a:solidFill>
              </a:rPr>
              <a:t>Gestalt</a:t>
            </a:r>
            <a:endParaRPr lang="pt-BR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Gestalt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(Simplicidade)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00200"/>
            <a:ext cx="8280920" cy="45259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Gestalt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Empresa  (Lei do Fechamento – Simplicidade)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00200"/>
            <a:ext cx="8064896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Gestalt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Passagens aéreas (Regra dos terços – Lei do Fechamento)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0200"/>
            <a:ext cx="7848872" cy="492514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Gestalt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Promoções (regra dos terços – Lei do fechamento)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0200"/>
            <a:ext cx="7920880" cy="463711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Gestalt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Fale Conosco (Lei do fechamento - Simplicidade)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0200"/>
            <a:ext cx="7920880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Princípios da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Gestalt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utilizados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Semelhança</a:t>
            </a:r>
          </a:p>
          <a:p>
            <a:pPr>
              <a:buFontTx/>
              <a:buChar char="-"/>
            </a:pPr>
            <a:r>
              <a:rPr lang="pt-BR" dirty="0" smtClean="0"/>
              <a:t>Proximidade</a:t>
            </a:r>
          </a:p>
          <a:p>
            <a:pPr>
              <a:buFontTx/>
              <a:buChar char="-"/>
            </a:pPr>
            <a:r>
              <a:rPr lang="pt-BR" dirty="0" smtClean="0"/>
              <a:t>Alinhamento</a:t>
            </a:r>
          </a:p>
          <a:p>
            <a:pPr>
              <a:buFontTx/>
              <a:buChar char="-"/>
            </a:pPr>
            <a:r>
              <a:rPr lang="pt-BR" dirty="0" smtClean="0"/>
              <a:t>Simplicidade</a:t>
            </a:r>
          </a:p>
          <a:p>
            <a:pPr>
              <a:buFontTx/>
              <a:buChar char="-"/>
            </a:pPr>
            <a:r>
              <a:rPr lang="pt-BR" dirty="0" smtClean="0"/>
              <a:t>Lei do Fechamento</a:t>
            </a:r>
          </a:p>
          <a:p>
            <a:pPr>
              <a:buFontTx/>
              <a:buChar char="-"/>
            </a:pPr>
            <a:r>
              <a:rPr lang="pt-BR" dirty="0" smtClean="0"/>
              <a:t>Principio da experiência passada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Outros pontos a serem explicados: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- Nome da Página</a:t>
            </a:r>
          </a:p>
          <a:p>
            <a:pPr algn="just">
              <a:buNone/>
            </a:pPr>
            <a:r>
              <a:rPr lang="pt-BR" dirty="0" smtClean="0"/>
              <a:t>- Teoria de </a:t>
            </a:r>
            <a:r>
              <a:rPr lang="pt-BR" dirty="0" err="1" smtClean="0"/>
              <a:t>Grids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- </a:t>
            </a:r>
            <a:r>
              <a:rPr lang="pt-BR" dirty="0" err="1" smtClean="0"/>
              <a:t>Harmônia</a:t>
            </a:r>
            <a:r>
              <a:rPr lang="pt-BR" dirty="0" smtClean="0"/>
              <a:t> Cromática</a:t>
            </a:r>
          </a:p>
          <a:p>
            <a:pPr algn="just">
              <a:buNone/>
            </a:pPr>
            <a:r>
              <a:rPr lang="pt-BR" dirty="0" smtClean="0"/>
              <a:t>- Metáforas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4234482"/>
          </a:xfrm>
        </p:spPr>
        <p:txBody>
          <a:bodyPr>
            <a:normAutofit/>
          </a:bodyPr>
          <a:lstStyle/>
          <a:p>
            <a:r>
              <a:rPr lang="pt-BR" sz="8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8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8800" dirty="0" err="1" smtClean="0">
                <a:solidFill>
                  <a:schemeClr val="accent1">
                    <a:lumMod val="75000"/>
                  </a:schemeClr>
                </a:solidFill>
              </a:rPr>
              <a:t>Briefing</a:t>
            </a:r>
            <a:endParaRPr lang="pt-BR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1 Convite-Recove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Tópicos a serem explicados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- O que é?</a:t>
            </a:r>
          </a:p>
          <a:p>
            <a:pPr algn="just">
              <a:buNone/>
            </a:pPr>
            <a:r>
              <a:rPr lang="pt-BR" dirty="0" smtClean="0"/>
              <a:t>- Como foi respondido</a:t>
            </a:r>
          </a:p>
          <a:p>
            <a:pPr algn="just">
              <a:buNone/>
            </a:pPr>
            <a:r>
              <a:rPr lang="pt-BR" dirty="0" smtClean="0"/>
              <a:t>-  Dificuldades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Itens que compõem o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briefing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-   Histórico</a:t>
            </a:r>
          </a:p>
          <a:p>
            <a:pPr>
              <a:buFontTx/>
              <a:buChar char="-"/>
            </a:pPr>
            <a:r>
              <a:rPr lang="pt-BR" dirty="0" smtClean="0"/>
              <a:t>Problema de marketing</a:t>
            </a:r>
          </a:p>
          <a:p>
            <a:pPr>
              <a:buFontTx/>
              <a:buChar char="-"/>
            </a:pPr>
            <a:r>
              <a:rPr lang="pt-BR" dirty="0" smtClean="0"/>
              <a:t>Objetivos da pesquisa</a:t>
            </a:r>
          </a:p>
          <a:p>
            <a:pPr>
              <a:buFontTx/>
              <a:buChar char="-"/>
            </a:pPr>
            <a:r>
              <a:rPr lang="pt-BR" dirty="0" smtClean="0"/>
              <a:t>Padrão de ação</a:t>
            </a:r>
          </a:p>
          <a:p>
            <a:pPr>
              <a:buFontTx/>
              <a:buChar char="-"/>
            </a:pPr>
            <a:r>
              <a:rPr lang="pt-BR" dirty="0" smtClean="0"/>
              <a:t>Questões específicas</a:t>
            </a:r>
          </a:p>
          <a:p>
            <a:pPr>
              <a:buFontTx/>
              <a:buChar char="-"/>
            </a:pPr>
            <a:r>
              <a:rPr lang="pt-BR" dirty="0" smtClean="0"/>
              <a:t>Público - alvo</a:t>
            </a:r>
          </a:p>
          <a:p>
            <a:pPr>
              <a:buFontTx/>
              <a:buChar char="-"/>
            </a:pPr>
            <a:r>
              <a:rPr lang="pt-BR" dirty="0" smtClean="0"/>
              <a:t>Áreas geográficas</a:t>
            </a:r>
          </a:p>
          <a:p>
            <a:pPr>
              <a:buFontTx/>
              <a:buChar char="-"/>
            </a:pPr>
            <a:r>
              <a:rPr lang="pt-BR" dirty="0" smtClean="0"/>
              <a:t>Materiais anexos</a:t>
            </a:r>
          </a:p>
          <a:p>
            <a:pPr>
              <a:buFontTx/>
              <a:buChar char="-"/>
            </a:pPr>
            <a:r>
              <a:rPr lang="pt-BR" dirty="0" smtClean="0"/>
              <a:t>Limitações de prazo e custo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6700" dirty="0" smtClean="0">
                <a:solidFill>
                  <a:schemeClr val="accent1">
                    <a:lumMod val="75000"/>
                  </a:schemeClr>
                </a:solidFill>
              </a:rPr>
              <a:t>Protótipo:</a:t>
            </a:r>
            <a:r>
              <a:rPr lang="pt-BR" sz="6700" dirty="0" err="1" smtClean="0">
                <a:solidFill>
                  <a:schemeClr val="accent1">
                    <a:lumMod val="75000"/>
                  </a:schemeClr>
                </a:solidFill>
              </a:rPr>
              <a:t>Wireframe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pt-BR" sz="67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Wireframe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5" descr="Pag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00200"/>
            <a:ext cx="7848872" cy="48012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Wireframe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- Formulário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Pag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01728"/>
            <a:ext cx="7560840" cy="516976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Wireframe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Busca de Passagens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PRONTO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600200"/>
            <a:ext cx="7488832" cy="478112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Usabilidade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Facilidade de navegação</a:t>
            </a:r>
          </a:p>
          <a:p>
            <a:pPr>
              <a:buFontTx/>
              <a:buChar char="-"/>
            </a:pPr>
            <a:r>
              <a:rPr lang="pt-BR" dirty="0" smtClean="0"/>
              <a:t>Simplicidade</a:t>
            </a:r>
          </a:p>
          <a:p>
            <a:pPr>
              <a:buFontTx/>
              <a:buChar char="-"/>
            </a:pPr>
            <a:r>
              <a:rPr lang="pt-BR" dirty="0" smtClean="0"/>
              <a:t>Relevância de conteúdo </a:t>
            </a:r>
          </a:p>
          <a:p>
            <a:pPr>
              <a:buFontTx/>
              <a:buChar char="-"/>
            </a:pPr>
            <a:r>
              <a:rPr lang="pt-BR" dirty="0" smtClean="0"/>
              <a:t>Manter a consistência</a:t>
            </a:r>
          </a:p>
          <a:p>
            <a:pPr>
              <a:buFontTx/>
              <a:buChar char="-"/>
            </a:pPr>
            <a:r>
              <a:rPr lang="pt-BR" dirty="0" smtClean="0"/>
              <a:t>Tempo suportável</a:t>
            </a:r>
          </a:p>
          <a:p>
            <a:pPr>
              <a:buFontTx/>
              <a:buChar char="-"/>
            </a:pPr>
            <a:r>
              <a:rPr lang="pt-BR" dirty="0" smtClean="0"/>
              <a:t>Foco no usuário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1016418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E5FCC3-7DD6-4310-9A18-F83D778659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TS010164189</Template>
  <TotalTime>0</TotalTime>
  <Words>205</Words>
  <Application>Microsoft Office PowerPoint</Application>
  <PresentationFormat>Apresentação na tela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TS010164189</vt:lpstr>
      <vt:lpstr>Slide 1</vt:lpstr>
      <vt:lpstr> Briefing</vt:lpstr>
      <vt:lpstr>Tópicos a serem explicados:</vt:lpstr>
      <vt:lpstr>Itens que compõem o briefing:</vt:lpstr>
      <vt:lpstr>      Protótipo:Wireframe     </vt:lpstr>
      <vt:lpstr>Wireframe - Index</vt:lpstr>
      <vt:lpstr>Wireframe - Formulário</vt:lpstr>
      <vt:lpstr>Wireframe – Busca de Passagens</vt:lpstr>
      <vt:lpstr>Usabilidade</vt:lpstr>
      <vt:lpstr>     Montagem do site -  HTML E CSS</vt:lpstr>
      <vt:lpstr>Tópicos a serem explicados:</vt:lpstr>
      <vt:lpstr>      Gestalt</vt:lpstr>
      <vt:lpstr>Gestalt – Index (Simplicidade)</vt:lpstr>
      <vt:lpstr>Gestalt – Empresa  (Lei do Fechamento – Simplicidade)</vt:lpstr>
      <vt:lpstr>Gestalt – Passagens aéreas (Regra dos terços – Lei do Fechamento)</vt:lpstr>
      <vt:lpstr>Gestalt – Promoções (regra dos terços – Lei do fechamento)</vt:lpstr>
      <vt:lpstr>Gestalt – Fale Conosco (Lei do fechamento - Simplicidade)</vt:lpstr>
      <vt:lpstr>Princípios da Gestalt utilizados</vt:lpstr>
      <vt:lpstr>Outros pontos a serem explicados: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2013-11-19T00:42:29Z</dcterms:created>
  <dcterms:modified xsi:type="dcterms:W3CDTF">2013-11-21T00:05:44Z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TC101641899990</vt:lpwstr>
  </property>
</Properties>
</file>