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034A8-8391-38DE-A19B-C2519AB15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E7959C-C60F-33D8-6723-C392445A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25184-13AA-C185-83B8-C1BAF294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66D5-B60D-43D6-8A4B-23BBE58F11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9D7CB3-5871-B215-9E80-BCDD3E7F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6957A8-32D9-ECE0-4F25-76C598C3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2416-D82F-4F6E-AF6E-F8572722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53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60D5E-9556-0976-4F6C-482B42BC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708755-96B8-B920-09DA-DB0AC21B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2AC49-9000-2EFF-421E-CB7851A1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66D5-B60D-43D6-8A4B-23BBE58F11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2550ED-8B35-F170-DADD-0620A0D4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7ACD4-B77D-F34A-3DBB-6B139026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2416-D82F-4F6E-AF6E-F8572722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77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67D4B0-3DC6-6EE3-63D6-8A8D6BB40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46167A-92C6-1B62-2972-EACB0A527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4F3D5-07A6-6D58-23C1-6C898827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66D5-B60D-43D6-8A4B-23BBE58F11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CC993-A510-372A-F1FE-FBD0AF4E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229528-57F8-E3D4-96AA-F5258ACE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2416-D82F-4F6E-AF6E-F8572722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61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59CFE-14DE-26F2-144E-D20D39B4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21FA51-73F4-C3F5-A553-992DBB41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DD52A5-E445-AC87-8629-8F367F4E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66D5-B60D-43D6-8A4B-23BBE58F11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226D9D-9CC6-5F1B-6C3D-0DD936D5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77F529-7DBD-88E3-7B53-52205FD8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2416-D82F-4F6E-AF6E-F8572722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7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E651D-252E-0B27-60CF-7ED4F87B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6B80A-1BA8-A86B-EDEC-CEC4B2ECA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563596-4D96-FD00-4F4E-44135004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66D5-B60D-43D6-8A4B-23BBE58F11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F0EBA9-A1EC-9EB3-19F9-BDB0E6BC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42FB05-8D9D-D442-58B4-C8CEC305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2416-D82F-4F6E-AF6E-F8572722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4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478DB-AA94-51FA-1566-EE5D04E3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B8803-8572-CF42-4C28-CD9437838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4AFD1E-8812-3E3C-4E3D-680883B75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D9194A-9A47-CD26-A706-A6BEEDBF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66D5-B60D-43D6-8A4B-23BBE58F11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42DE6E-82A0-F0F2-EDF1-630A9AF4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6244D4-BF7D-80BE-FA35-3567D32B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2416-D82F-4F6E-AF6E-F8572722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0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09511-9CE5-C43E-F806-CCA2A431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AE33D3-515E-A717-98B3-4A951606C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268ABD-1071-C569-09AC-73BB37477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BC496E-0110-D907-1D3B-570000222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6D4C86-4995-74F1-4F9E-AE3AB6439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3CEC3A-F422-0D7F-7A73-664C097B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66D5-B60D-43D6-8A4B-23BBE58F11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D84118-1653-D399-F0B7-DB185307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3764CA-DFC8-B824-B99D-543D09EB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2416-D82F-4F6E-AF6E-F8572722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5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02DDB-83AF-B2AB-781F-1DE07A1A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A1D93B-1232-F283-5578-5F0B3481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66D5-B60D-43D6-8A4B-23BBE58F11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ACFC37-93B5-8569-1C6C-808C403B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169AB0-4993-6C7A-D59C-C5E803C7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2416-D82F-4F6E-AF6E-F8572722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2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DF5AAF-593F-4EA9-994F-802CF78D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66D5-B60D-43D6-8A4B-23BBE58F11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73F927A-1C3E-C3C9-0123-C3E9CA47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1F07FF-7374-25B0-13BA-DA4A96CE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2416-D82F-4F6E-AF6E-F8572722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99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FDBAA-21D3-338E-7BAF-463A0763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ACFD7-E257-A4BA-3527-5ECCF1DD3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39BF96-6EDE-0C71-1DDE-4A501310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3F7B5A-2C75-6A7D-553D-574E822A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66D5-B60D-43D6-8A4B-23BBE58F11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7B5288-5CD1-4A9A-6B55-9CC4E5D0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90B49E-8395-BA7D-09D1-9301F29D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2416-D82F-4F6E-AF6E-F8572722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68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85E1-E9AD-E4F8-CFD0-388C1F53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980F42-9530-C06E-2101-D052880B9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79FC18-4E1F-C915-3BE0-AFB1E70C1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837874-F4EC-7ADE-AC31-2BA09100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66D5-B60D-43D6-8A4B-23BBE58F11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82325E-5F18-5802-F575-4D2C5AE4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2A15DC-F2C5-B002-1EC4-AE127E8A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2416-D82F-4F6E-AF6E-F8572722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96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AA97A4-DAC7-1014-13DB-38D73161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4BD9D2-60E9-60D4-B33C-389A06CA4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8BB63A-3C12-21CA-BC0C-C3045C2C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766D5-B60D-43D6-8A4B-23BBE58F11D8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8948F1-86C2-F130-2063-5179506D6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50B522-099C-3979-1835-A612B128D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22416-D82F-4F6E-AF6E-F8572722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06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5AD194-84E0-3D78-CB2E-BB0F775568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37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2" name="Picture 8" descr="Canal Aliança J&amp;A">
            <a:extLst>
              <a:ext uri="{FF2B5EF4-FFF2-40B4-BE49-F238E27FC236}">
                <a16:creationId xmlns:a16="http://schemas.microsoft.com/office/drawing/2014/main" id="{C17073F5-A04A-FCDC-0231-AE02D705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77" y="2352675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0F02A-9697-C8DF-22D6-B0DD703ABA6F}"/>
              </a:ext>
            </a:extLst>
          </p:cNvPr>
          <p:cNvSpPr txBox="1"/>
          <p:nvPr/>
        </p:nvSpPr>
        <p:spPr>
          <a:xfrm>
            <a:off x="3244970" y="576173"/>
            <a:ext cx="5702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Resolução Case </a:t>
            </a:r>
            <a:r>
              <a:rPr lang="pt-BR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Cogna</a:t>
            </a:r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Análise sobre pesquisa de NPS e satisfação do cliente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CEC671-3B90-ABCF-1459-B0543316F297}"/>
              </a:ext>
            </a:extLst>
          </p:cNvPr>
          <p:cNvSpPr txBox="1"/>
          <p:nvPr/>
        </p:nvSpPr>
        <p:spPr>
          <a:xfrm>
            <a:off x="3244970" y="5081498"/>
            <a:ext cx="570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Autor: Vitor Gabriel Vilar Silva</a:t>
            </a:r>
          </a:p>
        </p:txBody>
      </p:sp>
    </p:spTree>
    <p:extLst>
      <p:ext uri="{BB962C8B-B14F-4D97-AF65-F5344CB8AC3E}">
        <p14:creationId xmlns:p14="http://schemas.microsoft.com/office/powerpoint/2010/main" val="176402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5AD194-84E0-3D78-CB2E-BB0F775568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37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2" name="Picture 8" descr="Canal Aliança J&amp;A">
            <a:extLst>
              <a:ext uri="{FF2B5EF4-FFF2-40B4-BE49-F238E27FC236}">
                <a16:creationId xmlns:a16="http://schemas.microsoft.com/office/drawing/2014/main" id="{C17073F5-A04A-FCDC-0231-AE02D705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666"/>
            <a:ext cx="724619" cy="7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0F02A-9697-C8DF-22D6-B0DD703ABA6F}"/>
              </a:ext>
            </a:extLst>
          </p:cNvPr>
          <p:cNvSpPr txBox="1"/>
          <p:nvPr/>
        </p:nvSpPr>
        <p:spPr>
          <a:xfrm>
            <a:off x="3244970" y="112143"/>
            <a:ext cx="57020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Técnicas utilizadas no modelo estatístico para prever classe NPS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C2BE7F-3079-B16A-1339-3EBA9E4E2431}"/>
              </a:ext>
            </a:extLst>
          </p:cNvPr>
          <p:cNvSpPr txBox="1"/>
          <p:nvPr/>
        </p:nvSpPr>
        <p:spPr>
          <a:xfrm>
            <a:off x="1826644" y="1374027"/>
            <a:ext cx="85387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Utilização de técnicas de </a:t>
            </a:r>
            <a:r>
              <a:rPr lang="pt-BR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AutoML</a:t>
            </a:r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 otimizar </a:t>
            </a:r>
            <a:r>
              <a:rPr lang="pt-BR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hiperparâmetros</a:t>
            </a:r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 combinar 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Uso da técnica </a:t>
            </a:r>
            <a:r>
              <a:rPr lang="pt-BR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smote</a:t>
            </a:r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para balancear os dados (Classe “NEUTRA” com pouca amostra)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Engenharia de features</a:t>
            </a:r>
          </a:p>
        </p:txBody>
      </p:sp>
    </p:spTree>
    <p:extLst>
      <p:ext uri="{BB962C8B-B14F-4D97-AF65-F5344CB8AC3E}">
        <p14:creationId xmlns:p14="http://schemas.microsoft.com/office/powerpoint/2010/main" val="264425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5AD194-84E0-3D78-CB2E-BB0F775568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37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2" name="Picture 8" descr="Canal Aliança J&amp;A">
            <a:extLst>
              <a:ext uri="{FF2B5EF4-FFF2-40B4-BE49-F238E27FC236}">
                <a16:creationId xmlns:a16="http://schemas.microsoft.com/office/drawing/2014/main" id="{C17073F5-A04A-FCDC-0231-AE02D705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666"/>
            <a:ext cx="724619" cy="7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0F02A-9697-C8DF-22D6-B0DD703ABA6F}"/>
              </a:ext>
            </a:extLst>
          </p:cNvPr>
          <p:cNvSpPr txBox="1"/>
          <p:nvPr/>
        </p:nvSpPr>
        <p:spPr>
          <a:xfrm>
            <a:off x="3244970" y="112143"/>
            <a:ext cx="5702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Resultado do modelo estatístico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070FF0-E8C3-BD30-E009-80530C854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918" y="1324291"/>
            <a:ext cx="4582164" cy="191479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522901-C7DD-DFB4-6A23-BFA55F86ED8C}"/>
              </a:ext>
            </a:extLst>
          </p:cNvPr>
          <p:cNvSpPr txBox="1"/>
          <p:nvPr/>
        </p:nvSpPr>
        <p:spPr>
          <a:xfrm>
            <a:off x="3244970" y="3480475"/>
            <a:ext cx="5702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Modelo identificou muito bem a classe de promotores, acertando 85 % das previsões, assim como a classe de Detratores, acertando 69 %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0906B36-9C2A-1B9F-BDBC-091C1254C754}"/>
              </a:ext>
            </a:extLst>
          </p:cNvPr>
          <p:cNvSpPr txBox="1"/>
          <p:nvPr/>
        </p:nvSpPr>
        <p:spPr>
          <a:xfrm>
            <a:off x="3244970" y="4675974"/>
            <a:ext cx="5702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Principais desafios:</a:t>
            </a:r>
          </a:p>
          <a:p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Por a classe neutros conter pouca amostra no </a:t>
            </a:r>
            <a:r>
              <a:rPr lang="pt-BR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dataset</a:t>
            </a:r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ela acabou sendo a maior prejudicada, porém com o processo de feature </a:t>
            </a:r>
            <a:r>
              <a:rPr lang="pt-BR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engineering</a:t>
            </a:r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 outras bases de dados que não estão no case para a composição de novas features, ela pode melhorar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4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5AD194-84E0-3D78-CB2E-BB0F775568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37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2" name="Picture 8" descr="Canal Aliança J&amp;A">
            <a:extLst>
              <a:ext uri="{FF2B5EF4-FFF2-40B4-BE49-F238E27FC236}">
                <a16:creationId xmlns:a16="http://schemas.microsoft.com/office/drawing/2014/main" id="{C17073F5-A04A-FCDC-0231-AE02D705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666"/>
            <a:ext cx="724619" cy="7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0F02A-9697-C8DF-22D6-B0DD703ABA6F}"/>
              </a:ext>
            </a:extLst>
          </p:cNvPr>
          <p:cNvSpPr txBox="1"/>
          <p:nvPr/>
        </p:nvSpPr>
        <p:spPr>
          <a:xfrm>
            <a:off x="3244970" y="112143"/>
            <a:ext cx="5702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Resultado do modelo estatístico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101AAD-631A-0FEF-6ECC-33A6EDD67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01" y="1004695"/>
            <a:ext cx="3458058" cy="234347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1F5D71A-176F-E4B6-511A-7D06FD5BF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457" y="842747"/>
            <a:ext cx="4248743" cy="25054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09DD12-61A3-849C-B4E2-23C07EE780A9}"/>
              </a:ext>
            </a:extLst>
          </p:cNvPr>
          <p:cNvSpPr txBox="1"/>
          <p:nvPr/>
        </p:nvSpPr>
        <p:spPr>
          <a:xfrm>
            <a:off x="3554083" y="4347713"/>
            <a:ext cx="5262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As features que mais obtiveram relevância nos modelos são o CSAT da marca, tempo de duração da entrevista, inadimplência e o sexo do cliente</a:t>
            </a:r>
          </a:p>
        </p:txBody>
      </p:sp>
    </p:spTree>
    <p:extLst>
      <p:ext uri="{BB962C8B-B14F-4D97-AF65-F5344CB8AC3E}">
        <p14:creationId xmlns:p14="http://schemas.microsoft.com/office/powerpoint/2010/main" val="31764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5AD194-84E0-3D78-CB2E-BB0F775568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37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32" name="Picture 8" descr="Canal Aliança J&amp;A">
            <a:extLst>
              <a:ext uri="{FF2B5EF4-FFF2-40B4-BE49-F238E27FC236}">
                <a16:creationId xmlns:a16="http://schemas.microsoft.com/office/drawing/2014/main" id="{C17073F5-A04A-FCDC-0231-AE02D705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666"/>
            <a:ext cx="724619" cy="7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0F02A-9697-C8DF-22D6-B0DD703ABA6F}"/>
              </a:ext>
            </a:extLst>
          </p:cNvPr>
          <p:cNvSpPr txBox="1"/>
          <p:nvPr/>
        </p:nvSpPr>
        <p:spPr>
          <a:xfrm>
            <a:off x="3545457" y="931653"/>
            <a:ext cx="57020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Pauta da reunião:</a:t>
            </a:r>
          </a:p>
          <a:p>
            <a:endParaRPr lang="pt-BR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do NPS no canal de vídeo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do NPS no canal de Voz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do CSAT e outras categorias da base de  pesquisa e como elas influencia no Modelo</a:t>
            </a:r>
          </a:p>
          <a:p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4.  Técnicas utilizadas no modelo estatístico para prever classe NPS</a:t>
            </a:r>
          </a:p>
          <a:p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5.   Resultado do modelo estatístico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3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5AD194-84E0-3D78-CB2E-BB0F775568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37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aa</a:t>
            </a:r>
          </a:p>
        </p:txBody>
      </p:sp>
      <p:pic>
        <p:nvPicPr>
          <p:cNvPr id="1032" name="Picture 8" descr="Canal Aliança J&amp;A">
            <a:extLst>
              <a:ext uri="{FF2B5EF4-FFF2-40B4-BE49-F238E27FC236}">
                <a16:creationId xmlns:a16="http://schemas.microsoft.com/office/drawing/2014/main" id="{C17073F5-A04A-FCDC-0231-AE02D705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666"/>
            <a:ext cx="724619" cy="7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0F02A-9697-C8DF-22D6-B0DD703ABA6F}"/>
              </a:ext>
            </a:extLst>
          </p:cNvPr>
          <p:cNvSpPr txBox="1"/>
          <p:nvPr/>
        </p:nvSpPr>
        <p:spPr>
          <a:xfrm>
            <a:off x="3562710" y="112143"/>
            <a:ext cx="5702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NPS no canal de vídeo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94BE25-E5A7-B2EE-2DE8-35136996C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710" y="1004695"/>
            <a:ext cx="5506618" cy="328504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62F4761-A666-AC2F-9FE0-0DB597E203D0}"/>
              </a:ext>
            </a:extLst>
          </p:cNvPr>
          <p:cNvSpPr/>
          <p:nvPr/>
        </p:nvSpPr>
        <p:spPr>
          <a:xfrm>
            <a:off x="6642340" y="3674853"/>
            <a:ext cx="1000664" cy="25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6709DCE-388C-BC7A-2954-68EA0610DC1D}"/>
              </a:ext>
            </a:extLst>
          </p:cNvPr>
          <p:cNvSpPr/>
          <p:nvPr/>
        </p:nvSpPr>
        <p:spPr>
          <a:xfrm>
            <a:off x="8087025" y="4527512"/>
            <a:ext cx="2355489" cy="10463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Detratores possuem um tempo de atendimento mais curto em relação aos demais grupos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F0438F33-29A4-A2DE-8146-D95D7A178F96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7056326" y="4019990"/>
            <a:ext cx="1117045" cy="94435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5AD194-84E0-3D78-CB2E-BB0F775568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37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2" name="Picture 8" descr="Canal Aliança J&amp;A">
            <a:extLst>
              <a:ext uri="{FF2B5EF4-FFF2-40B4-BE49-F238E27FC236}">
                <a16:creationId xmlns:a16="http://schemas.microsoft.com/office/drawing/2014/main" id="{C17073F5-A04A-FCDC-0231-AE02D705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666"/>
            <a:ext cx="724619" cy="7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0F02A-9697-C8DF-22D6-B0DD703ABA6F}"/>
              </a:ext>
            </a:extLst>
          </p:cNvPr>
          <p:cNvSpPr txBox="1"/>
          <p:nvPr/>
        </p:nvSpPr>
        <p:spPr>
          <a:xfrm>
            <a:off x="3562710" y="112143"/>
            <a:ext cx="5702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NPS no canal de vídeo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017B78-3C62-707B-BE04-5A4443975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0136"/>
            <a:ext cx="12192000" cy="46378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07DDA15-E37C-C49A-47ED-AA900E54C3BC}"/>
              </a:ext>
            </a:extLst>
          </p:cNvPr>
          <p:cNvSpPr/>
          <p:nvPr/>
        </p:nvSpPr>
        <p:spPr>
          <a:xfrm>
            <a:off x="7211684" y="888520"/>
            <a:ext cx="2113472" cy="9747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4862E163-B7FA-FB46-6A86-82D2E1CB25FB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>
            <a:off x="4724714" y="3563908"/>
            <a:ext cx="4577134" cy="396826"/>
          </a:xfrm>
          <a:prstGeom prst="bentConnector4">
            <a:avLst>
              <a:gd name="adj1" fmla="val 44116"/>
              <a:gd name="adj2" fmla="val 1576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E6410DD-E062-48A7-E6BE-75E4836083AE}"/>
              </a:ext>
            </a:extLst>
          </p:cNvPr>
          <p:cNvSpPr txBox="1"/>
          <p:nvPr/>
        </p:nvSpPr>
        <p:spPr>
          <a:xfrm>
            <a:off x="6814868" y="5512279"/>
            <a:ext cx="3364302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67,9 % dos detratores estão concentrados abaixo da mediana de tempo médio por aluno (96 </a:t>
            </a:r>
            <a:r>
              <a:rPr lang="pt-BR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segs</a:t>
            </a:r>
            <a:r>
              <a:rPr lang="pt-BR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33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5AD194-84E0-3D78-CB2E-BB0F775568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37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2" name="Picture 8" descr="Canal Aliança J&amp;A">
            <a:extLst>
              <a:ext uri="{FF2B5EF4-FFF2-40B4-BE49-F238E27FC236}">
                <a16:creationId xmlns:a16="http://schemas.microsoft.com/office/drawing/2014/main" id="{C17073F5-A04A-FCDC-0231-AE02D705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666"/>
            <a:ext cx="724619" cy="7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0F02A-9697-C8DF-22D6-B0DD703ABA6F}"/>
              </a:ext>
            </a:extLst>
          </p:cNvPr>
          <p:cNvSpPr txBox="1"/>
          <p:nvPr/>
        </p:nvSpPr>
        <p:spPr>
          <a:xfrm>
            <a:off x="3562710" y="112143"/>
            <a:ext cx="5702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NPS no canal de voz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06369FF-A7B0-9D77-155B-6E86026A2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706" y="1004695"/>
            <a:ext cx="7482068" cy="44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9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5AD194-84E0-3D78-CB2E-BB0F775568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37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2" name="Picture 8" descr="Canal Aliança J&amp;A">
            <a:extLst>
              <a:ext uri="{FF2B5EF4-FFF2-40B4-BE49-F238E27FC236}">
                <a16:creationId xmlns:a16="http://schemas.microsoft.com/office/drawing/2014/main" id="{C17073F5-A04A-FCDC-0231-AE02D705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666"/>
            <a:ext cx="724619" cy="7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0F02A-9697-C8DF-22D6-B0DD703ABA6F}"/>
              </a:ext>
            </a:extLst>
          </p:cNvPr>
          <p:cNvSpPr txBox="1"/>
          <p:nvPr/>
        </p:nvSpPr>
        <p:spPr>
          <a:xfrm>
            <a:off x="3562710" y="112143"/>
            <a:ext cx="57020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NPS no canal de voz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2AD608-C8DC-4F92-E8A5-880A86E5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002"/>
            <a:ext cx="12192000" cy="46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0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5AD194-84E0-3D78-CB2E-BB0F775568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37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2" name="Picture 8" descr="Canal Aliança J&amp;A">
            <a:extLst>
              <a:ext uri="{FF2B5EF4-FFF2-40B4-BE49-F238E27FC236}">
                <a16:creationId xmlns:a16="http://schemas.microsoft.com/office/drawing/2014/main" id="{C17073F5-A04A-FCDC-0231-AE02D705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666"/>
            <a:ext cx="724619" cy="7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0F02A-9697-C8DF-22D6-B0DD703ABA6F}"/>
              </a:ext>
            </a:extLst>
          </p:cNvPr>
          <p:cNvSpPr txBox="1"/>
          <p:nvPr/>
        </p:nvSpPr>
        <p:spPr>
          <a:xfrm>
            <a:off x="3562710" y="112143"/>
            <a:ext cx="57020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do CSAT da Marca e outras categorias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14056D-2D5D-1958-56A3-9F5211ACD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949"/>
            <a:ext cx="12192000" cy="4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5AD194-84E0-3D78-CB2E-BB0F775568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37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2" name="Picture 8" descr="Canal Aliança J&amp;A">
            <a:extLst>
              <a:ext uri="{FF2B5EF4-FFF2-40B4-BE49-F238E27FC236}">
                <a16:creationId xmlns:a16="http://schemas.microsoft.com/office/drawing/2014/main" id="{C17073F5-A04A-FCDC-0231-AE02D705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666"/>
            <a:ext cx="724619" cy="7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0F02A-9697-C8DF-22D6-B0DD703ABA6F}"/>
              </a:ext>
            </a:extLst>
          </p:cNvPr>
          <p:cNvSpPr txBox="1"/>
          <p:nvPr/>
        </p:nvSpPr>
        <p:spPr>
          <a:xfrm>
            <a:off x="3562710" y="112143"/>
            <a:ext cx="57020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do CSAT da Marca e outras categorias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3D2AFC-A0FF-9A93-02BE-312D5639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0884"/>
            <a:ext cx="12192000" cy="488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5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5AD194-84E0-3D78-CB2E-BB0F775568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37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32" name="Picture 8" descr="Canal Aliança J&amp;A">
            <a:extLst>
              <a:ext uri="{FF2B5EF4-FFF2-40B4-BE49-F238E27FC236}">
                <a16:creationId xmlns:a16="http://schemas.microsoft.com/office/drawing/2014/main" id="{C17073F5-A04A-FCDC-0231-AE02D705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666"/>
            <a:ext cx="724619" cy="7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B0F02A-9697-C8DF-22D6-B0DD703ABA6F}"/>
              </a:ext>
            </a:extLst>
          </p:cNvPr>
          <p:cNvSpPr txBox="1"/>
          <p:nvPr/>
        </p:nvSpPr>
        <p:spPr>
          <a:xfrm>
            <a:off x="3562710" y="112143"/>
            <a:ext cx="57020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do CSAT da Marca e outras categorias</a:t>
            </a: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pt-BR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E74616-1020-F29F-E646-8E3313BB8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047"/>
            <a:ext cx="12192000" cy="51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29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296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Poppins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Gabriel</dc:creator>
  <cp:lastModifiedBy>Vitor Gabriel</cp:lastModifiedBy>
  <cp:revision>3</cp:revision>
  <dcterms:created xsi:type="dcterms:W3CDTF">2025-06-02T15:32:52Z</dcterms:created>
  <dcterms:modified xsi:type="dcterms:W3CDTF">2025-06-02T19:49:50Z</dcterms:modified>
</cp:coreProperties>
</file>