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4ezanLP8Gt6gGqcVqSwSVIjaI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8094693c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258094693c1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5576ac203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25576ac203a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83051ec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2583051ec9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83051ec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2583051ec9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834421b5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25834421b53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834421b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25834421b5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834421b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25834421b5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834421b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25834421b5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834421b5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25834421b53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834421b5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25834421b53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834421b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25834421b5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576ac20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25576ac203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576ac20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25576ac203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576ac203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25576ac203a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8094693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258094693c1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8094693c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258094693c1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27" name="Google Shape;27;p2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30" name="Google Shape;30;p2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31" name="Google Shape;31;p2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2" name="Google Shape;32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3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o Cartão de Nome">
  <p:cSld name="Citar o Cartão de Nom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3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p3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2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2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2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0" name="Google Shape;10;p2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13" name="Google Shape;13;p2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idx="1" type="subTitle"/>
          </p:nvPr>
        </p:nvSpPr>
        <p:spPr>
          <a:xfrm>
            <a:off x="787425" y="1479377"/>
            <a:ext cx="8791200" cy="3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pt-BR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XAMPU E CONDICIONADOR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pt-BR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LINHA “LONGO DOS SONHOS”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Pesquisa de mercado relacionada a xampu e condicionador para advento de uma nova linha no mercado.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888273" y="5996817"/>
            <a:ext cx="749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Vitor Hugo Fortes Vieira | graduando em </a:t>
            </a:r>
            <a:r>
              <a:rPr lang="pt-B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Ciências Econômicas </a:t>
            </a: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(UFAM)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8094693c1_0_33"/>
          <p:cNvSpPr txBox="1"/>
          <p:nvPr>
            <p:ph idx="1" type="body"/>
          </p:nvPr>
        </p:nvSpPr>
        <p:spPr>
          <a:xfrm>
            <a:off x="-204262" y="187125"/>
            <a:ext cx="9312900" cy="4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pt-BR" sz="2100">
                <a:latin typeface="Times New Roman"/>
                <a:ea typeface="Times New Roman"/>
                <a:cs typeface="Times New Roman"/>
                <a:sym typeface="Times New Roman"/>
              </a:rPr>
              <a:t>3) QUAL O SEU CANAL DE COMPRAS PREDILETO EM RELAÇÃO A PRODUTOS CAPILARES?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g258094693c1_0_33"/>
          <p:cNvSpPr txBox="1"/>
          <p:nvPr/>
        </p:nvSpPr>
        <p:spPr>
          <a:xfrm>
            <a:off x="336875" y="5988400"/>
            <a:ext cx="634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/>
              <a:t>Fonte: elaboração própria com o software R.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000"/>
          </a:p>
        </p:txBody>
      </p:sp>
      <p:pic>
        <p:nvPicPr>
          <p:cNvPr id="216" name="Google Shape;216;g258094693c1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63" y="1012075"/>
            <a:ext cx="8230676" cy="50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576ac203a_0_67"/>
          <p:cNvSpPr txBox="1"/>
          <p:nvPr>
            <p:ph type="title"/>
          </p:nvPr>
        </p:nvSpPr>
        <p:spPr>
          <a:xfrm>
            <a:off x="677334" y="496390"/>
            <a:ext cx="85968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CONCLUSÕES</a:t>
            </a:r>
            <a:endParaRPr/>
          </a:p>
        </p:txBody>
      </p:sp>
      <p:sp>
        <p:nvSpPr>
          <p:cNvPr id="222" name="Google Shape;222;g25576ac203a_0_67"/>
          <p:cNvSpPr txBox="1"/>
          <p:nvPr>
            <p:ph idx="1" type="body"/>
          </p:nvPr>
        </p:nvSpPr>
        <p:spPr>
          <a:xfrm>
            <a:off x="677325" y="1177850"/>
            <a:ext cx="8833200" cy="5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Quanto menor a renda mais relevante é o preço em relação a compra de produtos capilares, independentemente da região.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A sustentabilidade, última colocada dentre as opções gerais (gráfico 1), é gradativamente mais citada conforme se aumenta a renda, independentemente da região. 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O tema também é relevante para jovens adultos (24 a 35 anos de idade), tendo sido o segundo fator mais citado para este estrato, independentemente da região.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83051ec97_0_0"/>
          <p:cNvSpPr txBox="1"/>
          <p:nvPr>
            <p:ph type="title"/>
          </p:nvPr>
        </p:nvSpPr>
        <p:spPr>
          <a:xfrm>
            <a:off x="677334" y="496390"/>
            <a:ext cx="85968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CONCLUSÕES</a:t>
            </a:r>
            <a:endParaRPr/>
          </a:p>
        </p:txBody>
      </p:sp>
      <p:sp>
        <p:nvSpPr>
          <p:cNvPr id="228" name="Google Shape;228;g2583051ec97_0_0"/>
          <p:cNvSpPr txBox="1"/>
          <p:nvPr>
            <p:ph idx="1" type="body"/>
          </p:nvPr>
        </p:nvSpPr>
        <p:spPr>
          <a:xfrm>
            <a:off x="677325" y="1177850"/>
            <a:ext cx="8833200" cy="5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32% das mulheres entrevistadas que moram no Norte recomendariam a linha de produtos, a maior dentre todas as regiões, seguida pelo Nordeste.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Quanto maior o estrato de idade, maior a tendência de recomendação, independentemente da renda.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55% das mulheres entrevistadas oriundas do Sul não recomendariam o produto, a maior dentre todas as regiões observadas.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83051ec97_0_5"/>
          <p:cNvSpPr txBox="1"/>
          <p:nvPr>
            <p:ph type="title"/>
          </p:nvPr>
        </p:nvSpPr>
        <p:spPr>
          <a:xfrm>
            <a:off x="677334" y="496390"/>
            <a:ext cx="85968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CONCLUSÕES</a:t>
            </a:r>
            <a:endParaRPr/>
          </a:p>
        </p:txBody>
      </p:sp>
      <p:sp>
        <p:nvSpPr>
          <p:cNvPr id="234" name="Google Shape;234;g2583051ec97_0_5"/>
          <p:cNvSpPr txBox="1"/>
          <p:nvPr>
            <p:ph idx="1" type="body"/>
          </p:nvPr>
        </p:nvSpPr>
        <p:spPr>
          <a:xfrm>
            <a:off x="677325" y="1177850"/>
            <a:ext cx="8833200" cy="5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O meio de compras mais citado para a compra de produtos capilares é o supermercado (46%), seguido por lojas especializadas (22%) e sites especializados (22%) e aplicativos (10%).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Quanto menor a idade, maior a tendência em compras on-line, seja por aplicativos ou site especializados.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Lojas especializadas, físicas ou on-line, são o meio de compras mais relevantes para a faixa de renda alta (54%).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834421b53_0_23"/>
          <p:cNvSpPr txBox="1"/>
          <p:nvPr>
            <p:ph type="title"/>
          </p:nvPr>
        </p:nvSpPr>
        <p:spPr>
          <a:xfrm>
            <a:off x="677334" y="385440"/>
            <a:ext cx="85968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A EMPRESA DEVE BUSCAR PARA A LINHA DE PRODUTOS?</a:t>
            </a:r>
            <a:endParaRPr/>
          </a:p>
        </p:txBody>
      </p:sp>
      <p:sp>
        <p:nvSpPr>
          <p:cNvPr id="240" name="Google Shape;240;g25834421b53_0_23"/>
          <p:cNvSpPr txBox="1"/>
          <p:nvPr>
            <p:ph idx="1" type="body"/>
          </p:nvPr>
        </p:nvSpPr>
        <p:spPr>
          <a:xfrm>
            <a:off x="677325" y="1391350"/>
            <a:ext cx="8833200" cy="5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Preços populares, de modo a atender boa aceitação da linha de produto nas regiões Norte e Nordeste, cuja renda média é menor do que Sul e Sudeste, onde o produto não foi aceito;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Campanhas de marketing a explorar o conceito de sustentabilidade, visto a atratividade do tema a jovens adultos (lembre-se: fórmula conta com queratina vegetal);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Principal linha de vendas deve ser o de supermercados, sem deixar de lado as vendas on-line.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834421b53_1_0"/>
          <p:cNvSpPr txBox="1"/>
          <p:nvPr>
            <p:ph type="title"/>
          </p:nvPr>
        </p:nvSpPr>
        <p:spPr>
          <a:xfrm>
            <a:off x="677334" y="496390"/>
            <a:ext cx="85968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/>
          </a:p>
        </p:txBody>
      </p:sp>
      <p:sp>
        <p:nvSpPr>
          <p:cNvPr id="246" name="Google Shape;246;g25834421b53_1_0"/>
          <p:cNvSpPr txBox="1"/>
          <p:nvPr>
            <p:ph idx="1" type="body"/>
          </p:nvPr>
        </p:nvSpPr>
        <p:spPr>
          <a:xfrm>
            <a:off x="677325" y="1177850"/>
            <a:ext cx="8833200" cy="5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When it comes to purchasing hair products, people with lower incomes prioritize price more than those with higher incomes, regardless of the region, our study says.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The importance of sustainability for purchasing it gradually increases as income rises, even though it ranks lowest among the general options.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Sustainability is also a relevant factor for young adults (aged 24 to 35), ranking as the second most cited consideration in this age group, regardless of the region.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834421b53_0_7"/>
          <p:cNvSpPr txBox="1"/>
          <p:nvPr>
            <p:ph type="title"/>
          </p:nvPr>
        </p:nvSpPr>
        <p:spPr>
          <a:xfrm>
            <a:off x="677334" y="496390"/>
            <a:ext cx="85968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/>
          </a:p>
        </p:txBody>
      </p:sp>
      <p:sp>
        <p:nvSpPr>
          <p:cNvPr id="252" name="Google Shape;252;g25834421b53_0_7"/>
          <p:cNvSpPr txBox="1"/>
          <p:nvPr>
            <p:ph idx="1" type="body"/>
          </p:nvPr>
        </p:nvSpPr>
        <p:spPr>
          <a:xfrm>
            <a:off x="677325" y="1177850"/>
            <a:ext cx="8833200" cy="5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32% of the interviewed women residing in Brazil’s north would recommend the products, which is the highest among all regions, followed by the Northeast.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The likelihood of recommendation increases with higher age groups, regardless of income.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55% of the interviewed women from the Brazil’s south region would not recommend the product, which is the highest among all observed regions.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834421b53_0_12"/>
          <p:cNvSpPr txBox="1"/>
          <p:nvPr>
            <p:ph type="title"/>
          </p:nvPr>
        </p:nvSpPr>
        <p:spPr>
          <a:xfrm>
            <a:off x="677334" y="496390"/>
            <a:ext cx="85968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/>
          </a:p>
        </p:txBody>
      </p:sp>
      <p:sp>
        <p:nvSpPr>
          <p:cNvPr id="258" name="Google Shape;258;g25834421b53_0_12"/>
          <p:cNvSpPr txBox="1"/>
          <p:nvPr>
            <p:ph idx="1" type="body"/>
          </p:nvPr>
        </p:nvSpPr>
        <p:spPr>
          <a:xfrm>
            <a:off x="677325" y="1177850"/>
            <a:ext cx="8833200" cy="5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The most commonly mentioned way of purchasing hair products is supermarkets (46%), followed by specialized stores (22%) and specialized websites (22%), with cellphone apps accounting for 10%.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The younger the age group, the higher the tendency for online shopping.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►"/>
            </a:pPr>
            <a:r>
              <a:rPr lang="pt-BR" sz="2700">
                <a:latin typeface="Times New Roman"/>
                <a:ea typeface="Times New Roman"/>
                <a:cs typeface="Times New Roman"/>
                <a:sym typeface="Times New Roman"/>
              </a:rPr>
              <a:t>Specialized stores, both physical and online, are the most relevant shopping channel for the high-income people (54%).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834421b53_0_18"/>
          <p:cNvSpPr txBox="1"/>
          <p:nvPr>
            <p:ph type="title"/>
          </p:nvPr>
        </p:nvSpPr>
        <p:spPr>
          <a:xfrm>
            <a:off x="677334" y="254340"/>
            <a:ext cx="85968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ADVICES TO THE SELLER COMPANY</a:t>
            </a:r>
            <a:endParaRPr/>
          </a:p>
        </p:txBody>
      </p:sp>
      <p:sp>
        <p:nvSpPr>
          <p:cNvPr id="264" name="Google Shape;264;g25834421b53_0_18"/>
          <p:cNvSpPr txBox="1"/>
          <p:nvPr>
            <p:ph idx="1" type="body"/>
          </p:nvPr>
        </p:nvSpPr>
        <p:spPr>
          <a:xfrm>
            <a:off x="677325" y="826000"/>
            <a:ext cx="8833200" cy="5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►"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Com</a:t>
            </a: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petitive pricing to ensure the positive reception of the products in the Brazil’s North and Northeast regions. These areas have a lower average income compared to the less receptive South and Southeast regions.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►"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Implement sustainability-focused marketing campaigns targeting young adults, leveraging the product's use of plant-based keratin.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►"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The company should prioritize supermarket as the main way of distribution while ensuring its presence online.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834421b53_1_10"/>
          <p:cNvSpPr txBox="1"/>
          <p:nvPr>
            <p:ph type="title"/>
          </p:nvPr>
        </p:nvSpPr>
        <p:spPr>
          <a:xfrm>
            <a:off x="677334" y="254340"/>
            <a:ext cx="85968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REFERÊNCIAS</a:t>
            </a:r>
            <a:endParaRPr/>
          </a:p>
        </p:txBody>
      </p:sp>
      <p:sp>
        <p:nvSpPr>
          <p:cNvPr id="270" name="Google Shape;270;g25834421b53_1_10"/>
          <p:cNvSpPr txBox="1"/>
          <p:nvPr>
            <p:ph idx="1" type="body"/>
          </p:nvPr>
        </p:nvSpPr>
        <p:spPr>
          <a:xfrm>
            <a:off x="677325" y="1310075"/>
            <a:ext cx="8833200" cy="5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A Indústria de Higiene Pessoal, Perfumaria e Cosméticos. 2021. ABIHPEC. São Paulo.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The Rise of Ingredient Led Beauty. </a:t>
            </a: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Euromonitor International. 2021.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77334" y="496390"/>
            <a:ext cx="8596668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CONTEXTO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677325" y="1737350"/>
            <a:ext cx="8863500" cy="46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20"/>
              <a:buChar char="►"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Setor de cosméticos é marcado pela alta concorrência, tendo como foco de produção o sudeste do Brasil (ABIHPEC, 2021);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►"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O Brasil é o 4º maior mercado consumidor do mundo em cosmésticos (US$ 23.738 bilhões), segundo Euromonitor (2021), capitaneado por produtos como fragrâncias, desodorantes, protetor solar, além de </a:t>
            </a:r>
            <a:r>
              <a:rPr b="1" lang="pt-BR" sz="2600">
                <a:latin typeface="Times New Roman"/>
                <a:ea typeface="Times New Roman"/>
                <a:cs typeface="Times New Roman"/>
                <a:sym typeface="Times New Roman"/>
              </a:rPr>
              <a:t>xampu </a:t>
            </a: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b="1" lang="pt-BR" sz="2600">
                <a:latin typeface="Times New Roman"/>
                <a:ea typeface="Times New Roman"/>
                <a:cs typeface="Times New Roman"/>
                <a:sym typeface="Times New Roman"/>
              </a:rPr>
              <a:t>condicionadores</a:t>
            </a: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title"/>
          </p:nvPr>
        </p:nvSpPr>
        <p:spPr>
          <a:xfrm>
            <a:off x="677334" y="496390"/>
            <a:ext cx="85968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</a:t>
            </a:r>
            <a:endParaRPr/>
          </a:p>
        </p:txBody>
      </p:sp>
      <p:sp>
        <p:nvSpPr>
          <p:cNvPr id="160" name="Google Shape;160;p4"/>
          <p:cNvSpPr txBox="1"/>
          <p:nvPr>
            <p:ph idx="1" type="body"/>
          </p:nvPr>
        </p:nvSpPr>
        <p:spPr>
          <a:xfrm>
            <a:off x="677325" y="1159800"/>
            <a:ext cx="8760300" cy="51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28"/>
              <a:buChar char="►"/>
            </a:pPr>
            <a:r>
              <a:rPr lang="pt-BR" sz="2608">
                <a:latin typeface="Times New Roman"/>
                <a:ea typeface="Times New Roman"/>
                <a:cs typeface="Times New Roman"/>
                <a:sym typeface="Times New Roman"/>
              </a:rPr>
              <a:t>A empresa pretende levar ao mercado uma nova linha de produtos capilares </a:t>
            </a:r>
            <a:r>
              <a:rPr b="1" lang="pt-BR" sz="2608">
                <a:latin typeface="Times New Roman"/>
                <a:ea typeface="Times New Roman"/>
                <a:cs typeface="Times New Roman"/>
                <a:sym typeface="Times New Roman"/>
              </a:rPr>
              <a:t>“LONGO DOS SONHOS”</a:t>
            </a:r>
            <a:r>
              <a:rPr lang="pt-BR" sz="2608">
                <a:latin typeface="Times New Roman"/>
                <a:ea typeface="Times New Roman"/>
                <a:cs typeface="Times New Roman"/>
                <a:sym typeface="Times New Roman"/>
              </a:rPr>
              <a:t> (xampu e condicionador);</a:t>
            </a:r>
            <a:endParaRPr sz="26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8"/>
              <a:buFont typeface="Times New Roman"/>
              <a:buChar char="►"/>
            </a:pPr>
            <a:r>
              <a:rPr lang="pt-BR" sz="2608">
                <a:latin typeface="Times New Roman"/>
                <a:ea typeface="Times New Roman"/>
                <a:cs typeface="Times New Roman"/>
                <a:sym typeface="Times New Roman"/>
              </a:rPr>
              <a:t>A linha de produtos é dedicada ao público feminino cujo cabelo é longo, de modo a reduzir a ida a cabeleireiros que visam o corte por conta de “pontas duplas”;</a:t>
            </a:r>
            <a:endParaRPr sz="26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8"/>
              <a:buFont typeface="Times New Roman"/>
              <a:buChar char="►"/>
            </a:pPr>
            <a:r>
              <a:rPr lang="pt-BR" sz="2608">
                <a:latin typeface="Times New Roman"/>
                <a:ea typeface="Times New Roman"/>
                <a:cs typeface="Times New Roman"/>
                <a:sym typeface="Times New Roman"/>
              </a:rPr>
              <a:t>A linha tem como objetivo que consumidores aumentem a hidratação de seus cabelos, oferecendo uma opção prática para cuidar deles em casa.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834421b53_0_0"/>
          <p:cNvSpPr txBox="1"/>
          <p:nvPr>
            <p:ph type="title"/>
          </p:nvPr>
        </p:nvSpPr>
        <p:spPr>
          <a:xfrm>
            <a:off x="677334" y="496390"/>
            <a:ext cx="85968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LINHA DE PRODUTOS</a:t>
            </a:r>
            <a:endParaRPr/>
          </a:p>
        </p:txBody>
      </p:sp>
      <p:sp>
        <p:nvSpPr>
          <p:cNvPr id="166" name="Google Shape;166;g25834421b53_0_0"/>
          <p:cNvSpPr txBox="1"/>
          <p:nvPr>
            <p:ph idx="1" type="body"/>
          </p:nvPr>
        </p:nvSpPr>
        <p:spPr>
          <a:xfrm>
            <a:off x="677325" y="1159800"/>
            <a:ext cx="4637700" cy="51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28"/>
              <a:buChar char="►"/>
            </a:pPr>
            <a:r>
              <a:rPr lang="pt-BR" sz="2608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pt-BR" sz="2608">
                <a:latin typeface="Times New Roman"/>
                <a:ea typeface="Times New Roman"/>
                <a:cs typeface="Times New Roman"/>
                <a:sym typeface="Times New Roman"/>
              </a:rPr>
              <a:t>ampu e condicionador a serem vendidos em conjunto;</a:t>
            </a:r>
            <a:endParaRPr sz="26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28"/>
              <a:buChar char="►"/>
            </a:pPr>
            <a:r>
              <a:rPr lang="pt-BR" sz="2608">
                <a:latin typeface="Times New Roman"/>
                <a:ea typeface="Times New Roman"/>
                <a:cs typeface="Times New Roman"/>
                <a:sym typeface="Times New Roman"/>
              </a:rPr>
              <a:t>Fórmula conta com queratina vegetal, uma vantagem sustentável, além de vitaminas A e E e óleo de </a:t>
            </a:r>
            <a:r>
              <a:rPr lang="pt-BR" sz="2608">
                <a:latin typeface="Times New Roman"/>
                <a:ea typeface="Times New Roman"/>
                <a:cs typeface="Times New Roman"/>
                <a:sym typeface="Times New Roman"/>
              </a:rPr>
              <a:t>rícino</a:t>
            </a:r>
            <a:r>
              <a:rPr lang="pt-BR" sz="2608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0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g25834421b5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800" y="1300975"/>
            <a:ext cx="3635325" cy="431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576ac203a_0_5"/>
          <p:cNvSpPr txBox="1"/>
          <p:nvPr>
            <p:ph type="title"/>
          </p:nvPr>
        </p:nvSpPr>
        <p:spPr>
          <a:xfrm>
            <a:off x="677334" y="496390"/>
            <a:ext cx="85968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PÚBLICO ALVO</a:t>
            </a:r>
            <a:endParaRPr/>
          </a:p>
        </p:txBody>
      </p:sp>
      <p:sp>
        <p:nvSpPr>
          <p:cNvPr id="173" name="Google Shape;173;g25576ac203a_0_5"/>
          <p:cNvSpPr txBox="1"/>
          <p:nvPr>
            <p:ph idx="1" type="body"/>
          </p:nvPr>
        </p:nvSpPr>
        <p:spPr>
          <a:xfrm>
            <a:off x="677325" y="1686925"/>
            <a:ext cx="7864800" cy="4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►"/>
            </a:pPr>
            <a:r>
              <a:rPr b="1" lang="pt-BR" sz="2600">
                <a:latin typeface="Times New Roman"/>
                <a:ea typeface="Times New Roman"/>
                <a:cs typeface="Times New Roman"/>
                <a:sym typeface="Times New Roman"/>
              </a:rPr>
              <a:t>Gênero: </a:t>
            </a: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Mulheres;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►"/>
            </a:pPr>
            <a:r>
              <a:rPr b="1" lang="pt-BR" sz="2600">
                <a:latin typeface="Times New Roman"/>
                <a:ea typeface="Times New Roman"/>
                <a:cs typeface="Times New Roman"/>
                <a:sym typeface="Times New Roman"/>
              </a:rPr>
              <a:t>Abrangência Geográfica: </a:t>
            </a: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Brasil;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►"/>
            </a:pPr>
            <a:r>
              <a:rPr b="1" lang="pt-BR" sz="2600">
                <a:latin typeface="Times New Roman"/>
                <a:ea typeface="Times New Roman"/>
                <a:cs typeface="Times New Roman"/>
                <a:sym typeface="Times New Roman"/>
              </a:rPr>
              <a:t>Motivações a priori: </a:t>
            </a: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necessidade de economizar tempo e dinheiro em visitas frequentes a salões de cabeleireiros e busca por produtos que levem à saúde dos cabelos longos.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576ac203a_0_16"/>
          <p:cNvSpPr txBox="1"/>
          <p:nvPr>
            <p:ph type="title"/>
          </p:nvPr>
        </p:nvSpPr>
        <p:spPr>
          <a:xfrm>
            <a:off x="677334" y="496390"/>
            <a:ext cx="85968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PESQUISA DE MERCADO</a:t>
            </a:r>
            <a:endParaRPr/>
          </a:p>
        </p:txBody>
      </p:sp>
      <p:sp>
        <p:nvSpPr>
          <p:cNvPr id="179" name="Google Shape;179;g25576ac203a_0_16"/>
          <p:cNvSpPr txBox="1"/>
          <p:nvPr>
            <p:ph idx="1" type="body"/>
          </p:nvPr>
        </p:nvSpPr>
        <p:spPr>
          <a:xfrm>
            <a:off x="677325" y="1737350"/>
            <a:ext cx="8760300" cy="4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30517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►"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Foi feita uma pesquisa com 100 pessoas do sexo feminino, a morar no Brasil, em relação às suas preferências de compras quanto a produtos capilares, de modo a se ter dados primários;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517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►"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Foi dada uma unidade de amostra da linha de produto para cada participante da pesquisa;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517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►"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Como xampu e condicionador são considerados bens complementares, as perguntas são direcionadas a ambos os produtos, de modo a vendê-los conjuntamente.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576ac203a_0_82"/>
          <p:cNvSpPr txBox="1"/>
          <p:nvPr>
            <p:ph type="title"/>
          </p:nvPr>
        </p:nvSpPr>
        <p:spPr>
          <a:xfrm>
            <a:off x="677334" y="496390"/>
            <a:ext cx="85968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SEGMENTAÇÃO DA PESQUISA</a:t>
            </a:r>
            <a:endParaRPr/>
          </a:p>
        </p:txBody>
      </p:sp>
      <p:sp>
        <p:nvSpPr>
          <p:cNvPr id="185" name="Google Shape;185;g25576ac203a_0_82"/>
          <p:cNvSpPr txBox="1"/>
          <p:nvPr>
            <p:ph idx="1" type="body"/>
          </p:nvPr>
        </p:nvSpPr>
        <p:spPr>
          <a:xfrm>
            <a:off x="677325" y="1177850"/>
            <a:ext cx="8596800" cy="5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Idade</a:t>
            </a: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: Pode-se analisar a distribuição das idades dos consumidores para identificar a faixa etária predominante e segmentar o público-alvo a partir de tal critério.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Renda</a:t>
            </a: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: Por meio da segmentação por classes de renda (baixa, média, alta), pode-se vincular estratégias de marketing a serem realizadas.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b="1" lang="pt-BR" sz="2400">
                <a:latin typeface="Times New Roman"/>
                <a:ea typeface="Times New Roman"/>
                <a:cs typeface="Times New Roman"/>
                <a:sym typeface="Times New Roman"/>
              </a:rPr>
              <a:t>Região</a:t>
            </a:r>
            <a:r>
              <a:rPr lang="pt-BR" sz="2400">
                <a:latin typeface="Times New Roman"/>
                <a:ea typeface="Times New Roman"/>
                <a:cs typeface="Times New Roman"/>
                <a:sym typeface="Times New Roman"/>
              </a:rPr>
              <a:t>: Com base nas regiões geográficas (Norte, Sul, Centro-Oeste, Nordeste e Sudeste), pode-se observar o hábito em relação às compras para cada região, de modo a influenciar a estratégia de vendas.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8094693c1_0_20"/>
          <p:cNvSpPr txBox="1"/>
          <p:nvPr>
            <p:ph idx="1" type="body"/>
          </p:nvPr>
        </p:nvSpPr>
        <p:spPr>
          <a:xfrm>
            <a:off x="-204262" y="187125"/>
            <a:ext cx="9312900" cy="4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pt-BR" sz="21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pt-BR" sz="2100">
                <a:latin typeface="Times New Roman"/>
                <a:ea typeface="Times New Roman"/>
                <a:cs typeface="Times New Roman"/>
                <a:sym typeface="Times New Roman"/>
              </a:rPr>
              <a:t>) QUAL FATOR É O MAIS IMPORTANTE EM RELAÇÃO A COMPRA DE PRODUTOS CAPILARES (XAMPU E CONDICIONADOR)?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258094693c1_0_20"/>
          <p:cNvSpPr txBox="1"/>
          <p:nvPr/>
        </p:nvSpPr>
        <p:spPr>
          <a:xfrm>
            <a:off x="965525" y="6303800"/>
            <a:ext cx="634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pt-BR" sz="1000" u="none" cap="none" strike="noStrike">
                <a:solidFill>
                  <a:srgbClr val="000000"/>
                </a:solidFill>
              </a:rPr>
              <a:t>Fonte: elaboração própria</a:t>
            </a:r>
            <a:r>
              <a:rPr lang="pt-BR" sz="1000"/>
              <a:t> com o software R.</a:t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pic>
        <p:nvPicPr>
          <p:cNvPr id="192" name="Google Shape;192;g258094693c1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0325" y="2784650"/>
            <a:ext cx="1390475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58094693c1_0_20"/>
          <p:cNvPicPr preferRelativeResize="0"/>
          <p:nvPr/>
        </p:nvPicPr>
        <p:blipFill rotWithShape="1">
          <a:blip r:embed="rId4">
            <a:alphaModFix/>
          </a:blip>
          <a:srcRect b="2959" l="9804" r="0" t="0"/>
          <a:stretch/>
        </p:blipFill>
        <p:spPr>
          <a:xfrm>
            <a:off x="1041725" y="1150850"/>
            <a:ext cx="5983250" cy="48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58094693c1_0_20"/>
          <p:cNvSpPr txBox="1"/>
          <p:nvPr/>
        </p:nvSpPr>
        <p:spPr>
          <a:xfrm>
            <a:off x="776575" y="1734675"/>
            <a:ext cx="58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1º</a:t>
            </a:r>
            <a:endParaRPr sz="1000"/>
          </a:p>
        </p:txBody>
      </p:sp>
      <p:sp>
        <p:nvSpPr>
          <p:cNvPr id="195" name="Google Shape;195;g258094693c1_0_20"/>
          <p:cNvSpPr txBox="1"/>
          <p:nvPr/>
        </p:nvSpPr>
        <p:spPr>
          <a:xfrm>
            <a:off x="776575" y="2835100"/>
            <a:ext cx="58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r>
              <a:rPr lang="pt-BR" sz="1000"/>
              <a:t>º</a:t>
            </a:r>
            <a:endParaRPr sz="1000"/>
          </a:p>
        </p:txBody>
      </p:sp>
      <p:sp>
        <p:nvSpPr>
          <p:cNvPr id="196" name="Google Shape;196;g258094693c1_0_20"/>
          <p:cNvSpPr txBox="1"/>
          <p:nvPr/>
        </p:nvSpPr>
        <p:spPr>
          <a:xfrm>
            <a:off x="718300" y="3935513"/>
            <a:ext cx="58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r>
              <a:rPr lang="pt-BR" sz="1000"/>
              <a:t>º</a:t>
            </a:r>
            <a:endParaRPr sz="1000"/>
          </a:p>
        </p:txBody>
      </p:sp>
      <p:sp>
        <p:nvSpPr>
          <p:cNvPr id="197" name="Google Shape;197;g258094693c1_0_20"/>
          <p:cNvSpPr txBox="1"/>
          <p:nvPr/>
        </p:nvSpPr>
        <p:spPr>
          <a:xfrm>
            <a:off x="776575" y="5119650"/>
            <a:ext cx="58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4</a:t>
            </a:r>
            <a:r>
              <a:rPr lang="pt-BR" sz="1000"/>
              <a:t>º</a:t>
            </a:r>
            <a:endParaRPr sz="1000"/>
          </a:p>
        </p:txBody>
      </p:sp>
      <p:sp>
        <p:nvSpPr>
          <p:cNvPr id="198" name="Google Shape;198;g258094693c1_0_20"/>
          <p:cNvSpPr txBox="1"/>
          <p:nvPr/>
        </p:nvSpPr>
        <p:spPr>
          <a:xfrm>
            <a:off x="1212125" y="5990675"/>
            <a:ext cx="58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0%</a:t>
            </a:r>
            <a:endParaRPr sz="1000"/>
          </a:p>
        </p:txBody>
      </p:sp>
      <p:sp>
        <p:nvSpPr>
          <p:cNvPr id="199" name="Google Shape;199;g258094693c1_0_20"/>
          <p:cNvSpPr txBox="1"/>
          <p:nvPr/>
        </p:nvSpPr>
        <p:spPr>
          <a:xfrm>
            <a:off x="2813150" y="5990663"/>
            <a:ext cx="58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1</a:t>
            </a:r>
            <a:r>
              <a:rPr lang="pt-BR" sz="1000"/>
              <a:t>0%</a:t>
            </a:r>
            <a:endParaRPr sz="1000"/>
          </a:p>
        </p:txBody>
      </p:sp>
      <p:sp>
        <p:nvSpPr>
          <p:cNvPr id="200" name="Google Shape;200;g258094693c1_0_20"/>
          <p:cNvSpPr txBox="1"/>
          <p:nvPr/>
        </p:nvSpPr>
        <p:spPr>
          <a:xfrm>
            <a:off x="4431925" y="5990675"/>
            <a:ext cx="58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2</a:t>
            </a:r>
            <a:r>
              <a:rPr lang="pt-BR" sz="1000"/>
              <a:t>0%</a:t>
            </a:r>
            <a:endParaRPr sz="1000"/>
          </a:p>
        </p:txBody>
      </p:sp>
      <p:sp>
        <p:nvSpPr>
          <p:cNvPr id="201" name="Google Shape;201;g258094693c1_0_20"/>
          <p:cNvSpPr txBox="1"/>
          <p:nvPr/>
        </p:nvSpPr>
        <p:spPr>
          <a:xfrm>
            <a:off x="6016450" y="5990675"/>
            <a:ext cx="58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3</a:t>
            </a:r>
            <a:r>
              <a:rPr lang="pt-BR" sz="1000"/>
              <a:t>0%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8094693c1_0_13"/>
          <p:cNvSpPr txBox="1"/>
          <p:nvPr>
            <p:ph idx="1" type="body"/>
          </p:nvPr>
        </p:nvSpPr>
        <p:spPr>
          <a:xfrm>
            <a:off x="319250" y="218475"/>
            <a:ext cx="9041400" cy="4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pt-BR" sz="21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pt-BR" sz="2100">
                <a:latin typeface="Times New Roman"/>
                <a:ea typeface="Times New Roman"/>
                <a:cs typeface="Times New Roman"/>
                <a:sym typeface="Times New Roman"/>
              </a:rPr>
              <a:t>) VOCÊ RECOMENDARIA A NOVA LINHA DE PRODUTOS?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g258094693c1_0_13"/>
          <p:cNvPicPr preferRelativeResize="0"/>
          <p:nvPr/>
        </p:nvPicPr>
        <p:blipFill rotWithShape="1">
          <a:blip r:embed="rId3">
            <a:alphaModFix/>
          </a:blip>
          <a:srcRect b="6568" l="0" r="0" t="0"/>
          <a:stretch/>
        </p:blipFill>
        <p:spPr>
          <a:xfrm>
            <a:off x="411950" y="706075"/>
            <a:ext cx="9041398" cy="52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258094693c1_0_13"/>
          <p:cNvSpPr txBox="1"/>
          <p:nvPr/>
        </p:nvSpPr>
        <p:spPr>
          <a:xfrm>
            <a:off x="736225" y="6384625"/>
            <a:ext cx="58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Trebuchet MS"/>
                <a:ea typeface="Trebuchet MS"/>
                <a:cs typeface="Trebuchet MS"/>
                <a:sym typeface="Trebuchet MS"/>
              </a:rPr>
              <a:t>Fonte: Fonte: elaboração própria com o software R.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" name="Google Shape;209;g258094693c1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950" y="5960400"/>
            <a:ext cx="7797475" cy="4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do">
  <a:themeElements>
    <a:clrScheme name="Facetado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