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teste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9465fe11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49465fe11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9465fe11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49465fe11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9465fe11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49465fe11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9465fe11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49465fe11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9465fe11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49465fe11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9465fe11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49465fe11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96acc017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496acc01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96acc017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496acc017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9465fe1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49465fe1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9465fe1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49465fe1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9465fe11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49465fe11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9465fe11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49465fe11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9465fe11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49465fe11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9465fe11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49465fe11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9465fe11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49465fe11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98600" y="2323075"/>
            <a:ext cx="34293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ECONOMETRIA I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SzPts val="990"/>
              <a:buNone/>
            </a:pP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O IMPACTO DE VARIÁVEIS MACROECONÔMICAS SOBRE A ATIVIDADE ECONÔMICA NO AMAZONAS E PARÁ</a:t>
            </a:r>
            <a:endParaRPr b="1" sz="448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502900" y="350693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/>
              <a:t>Vitor Hugo Fortes Vieira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/>
              <a:t>Guilherme Sanche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99275" y="970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801150"/>
            <a:ext cx="6799200" cy="3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SzPts val="1600"/>
              <a:buFont typeface="Arial"/>
              <a:buAutoNum type="arabicParenR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modelo dos mínimos quadrados generalizados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311700" y="4743300"/>
            <a:ext cx="73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Fonte: Gretl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526650" y="2046600"/>
            <a:ext cx="734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500" y="928350"/>
            <a:ext cx="7115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500" y="1118850"/>
            <a:ext cx="17049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6850" y="1197050"/>
            <a:ext cx="5269826" cy="36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99275" y="970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801150"/>
            <a:ext cx="6799200" cy="3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SzPts val="1800"/>
              <a:buFont typeface="Arial"/>
              <a:buAutoNum type="arabicParenR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odelo dos mínimos quadrados generalizados: tem a heterocedasticidade corrigida e assim o modelo passa a ser homocedástico.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2860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SzPts val="1800"/>
              <a:buFont typeface="Arial"/>
              <a:buAutoNum type="arabicParenR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Multicolinearidade - não há: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311700" y="4743300"/>
            <a:ext cx="73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Fonte: Gretl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526650" y="2046600"/>
            <a:ext cx="734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000" y="2477700"/>
            <a:ext cx="5744750" cy="19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99275" y="970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801150"/>
            <a:ext cx="6799200" cy="3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3)   Teste de autocorrelação - não há. Resíduos ao longo do tempo não apresentam tendência: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526650" y="2046600"/>
            <a:ext cx="734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298425" y="4774850"/>
            <a:ext cx="73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Fonte: Gretl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450" y="1565400"/>
            <a:ext cx="5795800" cy="32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99275" y="970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801150"/>
            <a:ext cx="6799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SzPts val="1600"/>
              <a:buFont typeface="Arial"/>
              <a:buAutoNum type="arabicParenR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modelo dos mínimos quadrados generalizados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311700" y="4743300"/>
            <a:ext cx="73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Fonte: Gretl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526650" y="2046600"/>
            <a:ext cx="7344900" cy="2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Intercepto: D0, valor médio para atividade econômica do PA, 179 pontos.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</a:rPr>
              <a:t>D_AM: O índice de atividade econômica do AM é 27 unidades menor, em média, do que o índice para o Pará em relação ao período pesquisado. Essa diferença é de 17,8%.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</a:rPr>
              <a:t>Em média, se a taxa de inflação aumenta em um ponto percentual, a atividade econômica sobe em 2,4 pontos.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025" y="928350"/>
            <a:ext cx="6201049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99275" y="970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801150"/>
            <a:ext cx="6799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2)  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modelo dos mínimos quadrados generalizados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311700" y="4743300"/>
            <a:ext cx="73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Fonte: Gretl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526650" y="2046600"/>
            <a:ext cx="73449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Em média, caso a taxa básica de juros aumente em um ponto percentual, a atividade econômica irá retrair em 0,85 pontos.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Em média, o aumento da taxa de câmbio em um real diminui a atividade econômica em cerca de 1,9 pontos.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Por fim, o aumento no nível de importações em 1 bilhão de reais ocasiona aumento na atividade econômica em 1,7 pontos.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25" y="801150"/>
            <a:ext cx="7180426" cy="11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99275" y="970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801150"/>
            <a:ext cx="6799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SzPts val="1900"/>
              <a:buFont typeface="Arial"/>
              <a:buAutoNum type="arabicParenR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A atividade econômica do Pará foi superior a do Amazonas entre julho de 2014 e julho de 2021;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SzPts val="1900"/>
              <a:buFont typeface="Arial"/>
              <a:buAutoNum type="arabicParenR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A diferença começou a se acentuar a partir de 2015: a crise econômica nacional 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afetou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 mais o Amazonas.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SzPts val="1900"/>
              <a:buFont typeface="Arial"/>
              <a:buAutoNum type="arabicParenR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A atividade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 econômica do Amazonas foi bem mais afetada que a do Pará pela pandemia ocasionada pelo novo coronavírus.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311700" y="4743300"/>
            <a:ext cx="73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99275" y="970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171275" y="853800"/>
            <a:ext cx="6799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Gráfico - atividade econômica para AM e PA.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311700" y="4743300"/>
            <a:ext cx="73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050" y="1202275"/>
            <a:ext cx="5650175" cy="35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/>
        </p:nvSpPr>
        <p:spPr>
          <a:xfrm>
            <a:off x="687125" y="4743300"/>
            <a:ext cx="73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Fonte: BC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99275" y="970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171275" y="853800"/>
            <a:ext cx="6799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SGS - Sistema Gerenciador de Séries Temporais. [</a:t>
            </a:r>
            <a:r>
              <a:rPr i="1" lang="pt-BR" sz="1600">
                <a:latin typeface="Roboto"/>
                <a:ea typeface="Roboto"/>
                <a:cs typeface="Roboto"/>
                <a:sym typeface="Roboto"/>
              </a:rPr>
              <a:t>S. l.</a:t>
            </a: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], 2022. Disponível em: https://www3.bcb.gov.br/sgspub/localizarseries/localizarSeries.do?method=prepararTelaLocalizarSeries. Acesso em: 12 ago. 2022.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311700" y="4743300"/>
            <a:ext cx="73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687125" y="4743300"/>
            <a:ext cx="73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Fonte: BC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99275" y="970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OBJETIVOS 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888925"/>
            <a:ext cx="6799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Analisar o impacto de variáveis macroeconômicas sobre a atividade econômica de Amazonas e Pará;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Busca-se perceber se há diferença no nível de atividade econômica entre AM e PA;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35831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Por que há essa diferença?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99275" y="970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JUSTIFICATIVA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888925"/>
            <a:ext cx="6799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Busca-se comparar a atividade econômica do AM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com um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estado geograficamente próximo, o PA.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8288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A análise parte de um período pertinente (2014 a 2021), em que: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8288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SzPts val="2000"/>
              <a:buFont typeface="Arial"/>
              <a:buAutoNum type="arabicParenR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Houve Copa do Mundo e Olimpíadas no AM;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35830" rtl="0" algn="l">
              <a:lnSpc>
                <a:spcPct val="100502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arenR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Crise econômica de âmbito nacional (2015);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35830" rtl="0" algn="l">
              <a:lnSpc>
                <a:spcPct val="100502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arenR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Pandemia do novo coronavírus.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0" y="4832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METODOLOGIA</a:t>
            </a:r>
            <a:r>
              <a:rPr lang="pt-BR"/>
              <a:t> - VARIÁVEL DEPENDENTE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314550"/>
            <a:ext cx="6799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SzPts val="2000"/>
              <a:buFont typeface="Arial"/>
              <a:buAutoNum type="arabicParenR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ibcr_estadual = índice de atividade econômica (variável dependente);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22860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SzPts val="2000"/>
              <a:buFont typeface="Arial"/>
              <a:buAutoNum type="arabicParenR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O índice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incorpora informações sobre o nível de atividade dos três setores da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economia: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indústria, comércio, serviços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e agropecuária.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22860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99275" y="970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METODOLOGIA - REGRESSORES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888925"/>
            <a:ext cx="79740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SzPts val="2000"/>
              <a:buFont typeface="Arial"/>
              <a:buAutoNum type="arabicParenR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D_AM = Dummy para o estado do Amazonas (D1), em que AM=1 e PA=0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35830" rtl="0" algn="l">
              <a:lnSpc>
                <a:spcPct val="100502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arenR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ipca_nacional = taxa de inflação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35830" rtl="0" algn="l">
              <a:lnSpc>
                <a:spcPct val="100502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arenR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selic_nacional = taxa de juros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35830" rtl="0" algn="l">
              <a:lnSpc>
                <a:spcPct val="100502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arenR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Import_real_R = importação estadual, em milhões de reais.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35830" rtl="0" algn="l">
              <a:lnSpc>
                <a:spcPct val="100502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arenR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Dolar_med = taxa de câmbio (em R$)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6)   n = 170 (amostra mensal em relação aos dois estados)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7)   período = julho de 2014 a julho de 2021.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6)   Fonte dos dados: Banco Central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99275" y="970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METODOLOGIA - REGRESSORES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888925"/>
            <a:ext cx="6799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SzPts val="2000"/>
              <a:buFont typeface="Arial"/>
              <a:buAutoNum type="arabicParenR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Originalmente, o regressor relativo às importações estava em dólares americanos.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22860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SzPts val="2000"/>
              <a:buFont typeface="Arial"/>
              <a:buAutoNum type="arabicParenR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Buscou-se o valor médio do câmbio para cada mês original.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22860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SzPts val="2000"/>
              <a:buFont typeface="Arial"/>
              <a:buAutoNum type="arabicParenR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Em seguida,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houve o deflacionamento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dos dados, em reais brasileiros, para o valor presente.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22860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SzPts val="2000"/>
              <a:buFont typeface="Arial"/>
              <a:buAutoNum type="arabicParenR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Por fim, os dados foram divididos por 1000, de modo que estão em milhões de R$.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99275" y="970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METODOLOGIA - REGRESSORES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888925"/>
            <a:ext cx="6799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SzPts val="2000"/>
              <a:buFont typeface="Arial"/>
              <a:buAutoNum type="arabicParenR"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50" y="928350"/>
            <a:ext cx="4914900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899550" y="4476425"/>
            <a:ext cx="73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Fonte: BC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99275" y="970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METODOLOGIA - REGRESSORES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888925"/>
            <a:ext cx="6799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2)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875" y="935363"/>
            <a:ext cx="2956975" cy="327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687125" y="4215150"/>
            <a:ext cx="73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Fonte: BC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3791775" y="935375"/>
            <a:ext cx="5038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Open Sans"/>
                <a:ea typeface="Open Sans"/>
                <a:cs typeface="Open Sans"/>
                <a:sym typeface="Open Sans"/>
              </a:rPr>
              <a:t>Valores, agora reais,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Open Sans"/>
                <a:ea typeface="Open Sans"/>
                <a:cs typeface="Open Sans"/>
                <a:sym typeface="Open Sans"/>
              </a:rPr>
              <a:t>já deflacionados,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Open Sans"/>
                <a:ea typeface="Open Sans"/>
                <a:cs typeface="Open Sans"/>
                <a:sym typeface="Open Sans"/>
              </a:rPr>
              <a:t>em milhões de reais.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99275" y="970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801150"/>
            <a:ext cx="6799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35830" rtl="0" algn="l">
              <a:lnSpc>
                <a:spcPct val="100502"/>
              </a:lnSpc>
              <a:spcBef>
                <a:spcPts val="420"/>
              </a:spcBef>
              <a:spcAft>
                <a:spcPts val="0"/>
              </a:spcAft>
              <a:buSzPts val="1600"/>
              <a:buFont typeface="Arial"/>
              <a:buAutoNum type="arabicParenR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modelo de heterocedasticidade corrigida: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11700" y="4743300"/>
            <a:ext cx="73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Fonte: Gretl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63" y="1127650"/>
            <a:ext cx="549592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