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7"/>
  </p:notesMasterIdLst>
  <p:sldIdLst>
    <p:sldId id="256" r:id="rId2"/>
    <p:sldId id="307" r:id="rId3"/>
    <p:sldId id="274" r:id="rId4"/>
    <p:sldId id="264" r:id="rId5"/>
    <p:sldId id="311" r:id="rId6"/>
    <p:sldId id="314" r:id="rId7"/>
    <p:sldId id="328" r:id="rId8"/>
    <p:sldId id="331" r:id="rId9"/>
    <p:sldId id="332" r:id="rId10"/>
    <p:sldId id="330" r:id="rId11"/>
    <p:sldId id="335" r:id="rId12"/>
    <p:sldId id="334" r:id="rId13"/>
    <p:sldId id="339" r:id="rId14"/>
    <p:sldId id="340" r:id="rId15"/>
    <p:sldId id="343" r:id="rId16"/>
    <p:sldId id="345" r:id="rId17"/>
    <p:sldId id="351" r:id="rId18"/>
    <p:sldId id="350" r:id="rId19"/>
    <p:sldId id="352" r:id="rId20"/>
    <p:sldId id="353" r:id="rId21"/>
    <p:sldId id="354" r:id="rId22"/>
    <p:sldId id="355" r:id="rId23"/>
    <p:sldId id="357" r:id="rId24"/>
    <p:sldId id="356" r:id="rId25"/>
    <p:sldId id="30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10-06-2018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Visual Studio que, juntamente com os serviços da Microsoft Azure permitem a disponibilização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pt-PT" sz="4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  <a:endParaRPr lang="pt-PT" sz="4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</a:rPr>
              <a:t>Vitor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Especificação do Use Case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19977" y="2160588"/>
            <a:ext cx="2498833" cy="388143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15" b="841"/>
          <a:stretch/>
        </p:blipFill>
        <p:spPr>
          <a:xfrm>
            <a:off x="5913772" y="1824684"/>
            <a:ext cx="5469575" cy="34191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6"/>
          <a:stretch/>
        </p:blipFill>
        <p:spPr>
          <a:xfrm>
            <a:off x="5913772" y="5240609"/>
            <a:ext cx="5469575" cy="9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7" y="1314580"/>
            <a:ext cx="11382061" cy="5076890"/>
          </a:xfrm>
        </p:spPr>
      </p:pic>
    </p:spTree>
    <p:extLst>
      <p:ext uri="{BB962C8B-B14F-4D97-AF65-F5344CB8AC3E}">
        <p14:creationId xmlns:p14="http://schemas.microsoft.com/office/powerpoint/2010/main" val="323873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347562"/>
            <a:ext cx="4183062" cy="1507489"/>
          </a:xfrm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>
          <a:xfrm>
            <a:off x="1751905" y="1044587"/>
            <a:ext cx="6447526" cy="5813413"/>
          </a:xfrm>
        </p:spPr>
      </p:pic>
    </p:spTree>
    <p:extLst>
      <p:ext uri="{BB962C8B-B14F-4D97-AF65-F5344CB8AC3E}">
        <p14:creationId xmlns:p14="http://schemas.microsoft.com/office/powerpoint/2010/main" val="1538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1" y="1103402"/>
            <a:ext cx="8428453" cy="5754598"/>
          </a:xfrm>
        </p:spPr>
      </p:pic>
    </p:spTree>
    <p:extLst>
      <p:ext uri="{BB962C8B-B14F-4D97-AF65-F5344CB8AC3E}">
        <p14:creationId xmlns:p14="http://schemas.microsoft.com/office/powerpoint/2010/main" val="6401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34098"/>
            <a:ext cx="4727242" cy="580271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0" y="905177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31930"/>
            <a:ext cx="3969311" cy="56338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594498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Mockups “Agendar Trabalho”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1" y="934098"/>
            <a:ext cx="6432593" cy="5828947"/>
          </a:xfrm>
        </p:spPr>
      </p:pic>
    </p:spTree>
    <p:extLst>
      <p:ext uri="{BB962C8B-B14F-4D97-AF65-F5344CB8AC3E}">
        <p14:creationId xmlns:p14="http://schemas.microsoft.com/office/powerpoint/2010/main" val="11035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</a:t>
            </a:r>
            <a:r>
              <a:rPr lang="pt-PT" sz="5400" dirty="0" smtClean="0"/>
              <a:t>III</a:t>
            </a:r>
            <a:endParaRPr lang="pt-PT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Implementação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Parte </a:t>
            </a:r>
            <a:r>
              <a:rPr lang="pt-PT" dirty="0" smtClean="0"/>
              <a:t>III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77452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1027" name="Imagem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73905"/>
            <a:ext cx="3815644" cy="50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258784">
            <a:off x="3898060" y="2548291"/>
            <a:ext cx="1783289" cy="416413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ight Arrow 11"/>
          <p:cNvSpPr/>
          <p:nvPr/>
        </p:nvSpPr>
        <p:spPr>
          <a:xfrm rot="3188788">
            <a:off x="3527595" y="3491075"/>
            <a:ext cx="2524217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Imagens ilustrativas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Contextualização, Motivação e Objetivos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</a:t>
            </a:r>
            <a:r>
              <a:rPr lang="pt-PT" sz="2400" dirty="0" smtClean="0"/>
              <a:t>é </a:t>
            </a:r>
            <a:r>
              <a:rPr lang="pt-PT" sz="2400" dirty="0"/>
              <a:t>uma cadeia de </a:t>
            </a:r>
            <a:r>
              <a:rPr lang="pt-PT" sz="2400" dirty="0" smtClean="0"/>
              <a:t>infantários;</a:t>
            </a: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</a:t>
            </a:r>
            <a:r>
              <a:rPr lang="pt-PT" sz="2400" dirty="0"/>
              <a:t>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 smtClean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</a:t>
            </a:r>
            <a:r>
              <a:rPr lang="pt-PT" sz="2400" dirty="0" smtClean="0"/>
              <a:t>cuidar dos filhos</a:t>
            </a:r>
            <a:r>
              <a:rPr lang="pt-PT" sz="24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Possibilidade </a:t>
            </a:r>
            <a:r>
              <a:rPr lang="pt-PT" sz="2400" dirty="0"/>
              <a:t>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</a:t>
            </a:r>
            <a:r>
              <a:rPr lang="pt-PT" sz="2400" dirty="0" smtClean="0"/>
              <a:t>babysitter.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Nome: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GuguDadah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Slogan: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 Pais, Para pais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Categoria: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Babysitting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Implementação de descontos em serviços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Avaliação dos profissionais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Faixa Etária: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20-50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Logótipo: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305462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294936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Medidas </a:t>
            </a:r>
            <a:r>
              <a:rPr lang="pt-PT" dirty="0"/>
              <a:t>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891822" y="1237963"/>
            <a:ext cx="762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>
                <a:solidFill>
                  <a:schemeClr val="accent2"/>
                </a:solidFill>
              </a:rPr>
              <a:t>F</a:t>
            </a:r>
            <a:r>
              <a:rPr lang="pt-PT" sz="2000" b="1" dirty="0" smtClean="0">
                <a:solidFill>
                  <a:schemeClr val="accent2"/>
                </a:solidFill>
              </a:rPr>
              <a:t>ácil </a:t>
            </a:r>
            <a:r>
              <a:rPr lang="pt-PT" sz="2000" b="1" dirty="0">
                <a:solidFill>
                  <a:schemeClr val="accent2"/>
                </a:solidFill>
              </a:rPr>
              <a:t>utilização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1000 </a:t>
            </a:r>
            <a:r>
              <a:rPr lang="pt-PT" sz="2000" b="1" dirty="0">
                <a:solidFill>
                  <a:schemeClr val="accent2"/>
                </a:solidFill>
              </a:rPr>
              <a:t>usos </a:t>
            </a:r>
            <a:r>
              <a:rPr lang="pt-PT" sz="2000" dirty="0" smtClean="0"/>
              <a:t>em </a:t>
            </a:r>
            <a:r>
              <a:rPr lang="pt-PT" sz="2000" b="1" dirty="0" smtClean="0">
                <a:solidFill>
                  <a:schemeClr val="accent2"/>
                </a:solidFill>
              </a:rPr>
              <a:t>365 </a:t>
            </a:r>
            <a:r>
              <a:rPr lang="pt-PT" sz="2000" b="1" dirty="0">
                <a:solidFill>
                  <a:schemeClr val="accent2"/>
                </a:solidFill>
              </a:rPr>
              <a:t>dias</a:t>
            </a:r>
            <a:r>
              <a:rPr lang="pt-PT" sz="2000" dirty="0"/>
              <a:t>;</a:t>
            </a:r>
          </a:p>
          <a:p>
            <a:pPr lvl="0" algn="just"/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Utilização frequente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 smtClean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Crescimento consecutivo</a:t>
            </a:r>
            <a:r>
              <a:rPr lang="pt-PT" sz="2000" b="1" dirty="0" smtClean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nível de satisfação </a:t>
            </a:r>
            <a:r>
              <a:rPr lang="pt-PT" sz="2000" dirty="0"/>
              <a:t>dos utilizadores do </a:t>
            </a:r>
            <a:r>
              <a:rPr lang="pt-PT" sz="2000" dirty="0" smtClean="0"/>
              <a:t>infantário deve </a:t>
            </a:r>
            <a:r>
              <a:rPr lang="pt-PT" sz="2000" dirty="0"/>
              <a:t>subir, pelo menos, </a:t>
            </a:r>
            <a:r>
              <a:rPr lang="pt-PT" sz="2000" b="1" dirty="0">
                <a:solidFill>
                  <a:schemeClr val="accent2"/>
                </a:solidFill>
              </a:rPr>
              <a:t>3 pontos percentuais</a:t>
            </a:r>
            <a:r>
              <a:rPr lang="pt-PT" sz="2000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b="1" dirty="0">
                <a:solidFill>
                  <a:schemeClr val="accent2"/>
                </a:solidFill>
              </a:rPr>
              <a:t>número de utilizadores </a:t>
            </a:r>
            <a:r>
              <a:rPr lang="pt-PT" sz="2000" dirty="0"/>
              <a:t>do infantário deve </a:t>
            </a:r>
            <a:r>
              <a:rPr lang="pt-PT" sz="2000" b="1" dirty="0">
                <a:solidFill>
                  <a:schemeClr val="accent2"/>
                </a:solidFill>
              </a:rPr>
              <a:t>subir 5 pontos percentuais</a:t>
            </a:r>
            <a:r>
              <a:rPr lang="pt-PT" sz="2000" dirty="0"/>
              <a:t>, um ano após a </a:t>
            </a:r>
            <a:r>
              <a:rPr lang="pt-PT" sz="2000" dirty="0" smtClean="0"/>
              <a:t>implementação;</a:t>
            </a:r>
            <a:endParaRPr lang="pt-PT" sz="20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2000" b="1" dirty="0">
              <a:solidFill>
                <a:schemeClr val="accent2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2000" b="1" dirty="0" smtClean="0">
                <a:solidFill>
                  <a:schemeClr val="accent2"/>
                </a:solidFill>
              </a:rPr>
              <a:t>99% de disponibilidade</a:t>
            </a:r>
            <a:r>
              <a:rPr lang="pt-PT" sz="2000" b="1" dirty="0" smtClean="0"/>
              <a:t>.</a:t>
            </a:r>
            <a:endParaRPr lang="pt-PT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0494"/>
            <a:ext cx="7560225" cy="49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2178"/>
          </a:xfrm>
        </p:spPr>
        <p:txBody>
          <a:bodyPr>
            <a:normAutofit fontScale="92500"/>
          </a:bodyPr>
          <a:lstStyle/>
          <a:p>
            <a:pPr algn="just"/>
            <a:r>
              <a:rPr lang="pt-PT" sz="2800" dirty="0"/>
              <a:t>Produto</a:t>
            </a:r>
          </a:p>
          <a:p>
            <a:pPr lvl="1" algn="just"/>
            <a:r>
              <a:rPr lang="pt-PT" sz="2400" dirty="0"/>
              <a:t>O sistema deve estar disponível 24h por dia. No pior dos casos, espera-se uma disponibilidade média superior a 99%;</a:t>
            </a:r>
          </a:p>
          <a:p>
            <a:pPr lvl="1" algn="just"/>
            <a:r>
              <a:rPr lang="pt-PT" sz="2400" dirty="0"/>
              <a:t>O sistema deve ser de fácil uso;</a:t>
            </a:r>
          </a:p>
          <a:p>
            <a:pPr lvl="1" algn="just"/>
            <a:r>
              <a:rPr lang="pt-PT" sz="2400" dirty="0"/>
              <a:t>O sistema deve ser produzido de modo a ser executado em todos os browsers;</a:t>
            </a:r>
          </a:p>
          <a:p>
            <a:pPr lvl="1" algn="just"/>
            <a:r>
              <a:rPr lang="pt-PT" sz="2400" dirty="0"/>
              <a:t>O sistema deve suportar o registo de 1000 utilizadores, no espaço de 1 ano;</a:t>
            </a:r>
          </a:p>
          <a:p>
            <a:pPr lvl="1" algn="just"/>
            <a:r>
              <a:rPr lang="pt-PT" sz="2400" dirty="0"/>
              <a:t>O nível de satisfação dos utilizadores com a aplicação deverá ser elevado.</a:t>
            </a:r>
          </a:p>
        </p:txBody>
      </p:sp>
    </p:spTree>
    <p:extLst>
      <p:ext uri="{BB962C8B-B14F-4D97-AF65-F5344CB8AC3E}">
        <p14:creationId xmlns:p14="http://schemas.microsoft.com/office/powerpoint/2010/main" val="206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1383</TotalTime>
  <Words>538</Words>
  <Application>Microsoft Office PowerPoint</Application>
  <PresentationFormat>Widescreen</PresentationFormat>
  <Paragraphs>106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Wingdings 3</vt:lpstr>
      <vt:lpstr>Facet</vt:lpstr>
      <vt:lpstr>LI4</vt:lpstr>
      <vt:lpstr>Parte III</vt:lpstr>
      <vt:lpstr>PowerPoint Presentation</vt:lpstr>
      <vt:lpstr>PowerPoint Presentation</vt:lpstr>
      <vt:lpstr>PowerPoint Presentation</vt:lpstr>
      <vt:lpstr>Requisitos do utilizador e de sistema funcionais - Cliente</vt:lpstr>
      <vt:lpstr>Requisitos de sistema não-funcionais</vt:lpstr>
      <vt:lpstr>Requisitos de sistema não-funcionais</vt:lpstr>
      <vt:lpstr>Requisitos de sistema não-funcionais</vt:lpstr>
      <vt:lpstr>Diagrama de Use Cases</vt:lpstr>
      <vt:lpstr>Especificação do Use Case “Agendar trabalho”</vt:lpstr>
      <vt:lpstr>Diagrama de Sequência de Sistema “Agendar trabalho”</vt:lpstr>
      <vt:lpstr>Diagrama de Máquinas de Estado</vt:lpstr>
      <vt:lpstr>Diagrama de Máquinas de Estado “Agendar Trabalho”</vt:lpstr>
      <vt:lpstr>Diagrama de Atividade</vt:lpstr>
      <vt:lpstr>Modelo Conceptual</vt:lpstr>
      <vt:lpstr>Mockups “Agendar Trabalho”</vt:lpstr>
      <vt:lpstr>Mockups “Agendar Trabalho”</vt:lpstr>
      <vt:lpstr>Mockups “Agendar Trabalho”</vt:lpstr>
      <vt:lpstr>Parte III</vt:lpstr>
      <vt:lpstr>Tecnologias escolhidas</vt:lpstr>
      <vt:lpstr>Base de Dados e Povoamento</vt:lpstr>
      <vt:lpstr>Base de Dados e Povoamento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102</cp:revision>
  <dcterms:created xsi:type="dcterms:W3CDTF">2018-01-17T15:08:20Z</dcterms:created>
  <dcterms:modified xsi:type="dcterms:W3CDTF">2018-06-10T19:43:06Z</dcterms:modified>
</cp:coreProperties>
</file>