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306" r:id="rId3"/>
    <p:sldId id="307" r:id="rId4"/>
    <p:sldId id="304" r:id="rId5"/>
    <p:sldId id="274" r:id="rId6"/>
    <p:sldId id="297" r:id="rId7"/>
    <p:sldId id="298" r:id="rId8"/>
    <p:sldId id="299" r:id="rId9"/>
    <p:sldId id="264" r:id="rId10"/>
    <p:sldId id="309" r:id="rId11"/>
    <p:sldId id="259" r:id="rId12"/>
    <p:sldId id="275" r:id="rId13"/>
    <p:sldId id="260" r:id="rId14"/>
    <p:sldId id="311" r:id="rId15"/>
    <p:sldId id="276" r:id="rId16"/>
    <p:sldId id="301" r:id="rId17"/>
    <p:sldId id="312" r:id="rId18"/>
    <p:sldId id="302" r:id="rId19"/>
    <p:sldId id="305" r:id="rId20"/>
    <p:sldId id="308" r:id="rId21"/>
    <p:sldId id="314" r:id="rId22"/>
    <p:sldId id="315" r:id="rId23"/>
    <p:sldId id="319" r:id="rId24"/>
    <p:sldId id="320" r:id="rId25"/>
    <p:sldId id="321" r:id="rId26"/>
    <p:sldId id="322" r:id="rId27"/>
    <p:sldId id="324" r:id="rId28"/>
    <p:sldId id="325" r:id="rId29"/>
    <p:sldId id="326" r:id="rId30"/>
    <p:sldId id="328" r:id="rId31"/>
    <p:sldId id="331" r:id="rId32"/>
    <p:sldId id="332" r:id="rId33"/>
    <p:sldId id="330" r:id="rId34"/>
    <p:sldId id="335" r:id="rId35"/>
    <p:sldId id="333" r:id="rId36"/>
    <p:sldId id="336" r:id="rId37"/>
    <p:sldId id="334" r:id="rId38"/>
    <p:sldId id="337" r:id="rId39"/>
    <p:sldId id="338" r:id="rId40"/>
    <p:sldId id="30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52" d="100"/>
          <a:sy n="52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23-04-2018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484"/>
            <a:ext cx="5327226" cy="1278466"/>
          </a:xfrm>
        </p:spPr>
        <p:txBody>
          <a:bodyPr>
            <a:noAutofit/>
          </a:bodyPr>
          <a:lstStyle/>
          <a:p>
            <a:r>
              <a:rPr lang="pt-PT" sz="4000" dirty="0" smtClean="0"/>
              <a:t>Logótipo melhorado</a:t>
            </a:r>
            <a:endParaRPr lang="pt-PT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2182154"/>
            <a:ext cx="6759786" cy="20244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Transmite mais profissionalismo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 smtClean="0"/>
              <a:t>É feito para os pais, não para os bebés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i="1" dirty="0" smtClean="0"/>
              <a:t>Look</a:t>
            </a:r>
            <a:r>
              <a:rPr lang="pt-PT" sz="2800" dirty="0" smtClean="0"/>
              <a:t> moderno e </a:t>
            </a:r>
            <a:r>
              <a:rPr lang="pt-PT" sz="2800" i="1" dirty="0" smtClean="0"/>
              <a:t>clean</a:t>
            </a:r>
            <a:endParaRPr lang="pt-PT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4452644"/>
            <a:ext cx="7397329" cy="11904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52981"/>
            <a:ext cx="7397329" cy="1190437"/>
          </a:xfrm>
        </p:spPr>
      </p:pic>
    </p:spTree>
    <p:extLst>
      <p:ext uri="{BB962C8B-B14F-4D97-AF65-F5344CB8AC3E}">
        <p14:creationId xmlns:p14="http://schemas.microsoft.com/office/powerpoint/2010/main" val="11543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house;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  <p:sp>
        <p:nvSpPr>
          <p:cNvPr id="2" name="Multiply 1"/>
          <p:cNvSpPr/>
          <p:nvPr/>
        </p:nvSpPr>
        <p:spPr>
          <a:xfrm>
            <a:off x="2251004" y="1555708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Melhoramento das Medidas </a:t>
            </a:r>
            <a:r>
              <a:rPr lang="pt-PT" dirty="0"/>
              <a:t>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A aplicação deve ser classificada pelos utilizadores como de </a:t>
            </a:r>
            <a:r>
              <a:rPr lang="pt-PT" b="1" dirty="0">
                <a:solidFill>
                  <a:schemeClr val="accent2"/>
                </a:solidFill>
              </a:rPr>
              <a:t>fácil utilização</a:t>
            </a:r>
            <a:r>
              <a:rPr lang="pt-PT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Devem ser atingidos </a:t>
            </a:r>
            <a:r>
              <a:rPr lang="pt-PT" b="1" dirty="0">
                <a:solidFill>
                  <a:schemeClr val="accent2"/>
                </a:solidFill>
              </a:rPr>
              <a:t>1000 usos </a:t>
            </a:r>
            <a:r>
              <a:rPr lang="pt-PT" dirty="0"/>
              <a:t>da aplicação no </a:t>
            </a:r>
            <a:r>
              <a:rPr lang="pt-PT" b="1" dirty="0">
                <a:solidFill>
                  <a:schemeClr val="accent2"/>
                </a:solidFill>
              </a:rPr>
              <a:t>período de 365 dias</a:t>
            </a:r>
            <a:r>
              <a:rPr lang="pt-PT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Verificar </a:t>
            </a:r>
            <a:r>
              <a:rPr lang="pt-PT" b="1" dirty="0">
                <a:solidFill>
                  <a:schemeClr val="accent2"/>
                </a:solidFill>
              </a:rPr>
              <a:t>escalabilidade</a:t>
            </a:r>
            <a:r>
              <a:rPr lang="pt-PT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Utilização fácil e frequente </a:t>
            </a:r>
            <a:r>
              <a:rPr lang="pt-PT" dirty="0"/>
              <a:t>da aplicação pelos utilizadores alvo, com um </a:t>
            </a:r>
            <a:r>
              <a:rPr lang="pt-PT" b="1" dirty="0">
                <a:solidFill>
                  <a:schemeClr val="accent2"/>
                </a:solidFill>
              </a:rPr>
              <a:t>crescimento consecutivo</a:t>
            </a:r>
            <a:r>
              <a:rPr lang="pt-PT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nível de satisfação </a:t>
            </a:r>
            <a:r>
              <a:rPr lang="pt-PT" dirty="0"/>
              <a:t>dos utilizadores do infantário, avaliado através dos inquéritos anuais, deve subir, pelo menos, </a:t>
            </a:r>
            <a:r>
              <a:rPr lang="pt-PT" b="1" dirty="0">
                <a:solidFill>
                  <a:schemeClr val="accent2"/>
                </a:solidFill>
              </a:rPr>
              <a:t>3 pontos percentuais</a:t>
            </a:r>
            <a:r>
              <a:rPr lang="pt-PT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número de utilizadores </a:t>
            </a:r>
            <a:r>
              <a:rPr lang="pt-PT" dirty="0"/>
              <a:t>do infantário deve </a:t>
            </a:r>
            <a:r>
              <a:rPr lang="pt-PT" b="1" dirty="0">
                <a:solidFill>
                  <a:schemeClr val="accent2"/>
                </a:solidFill>
              </a:rPr>
              <a:t>subir 5 pontos percentuais</a:t>
            </a:r>
            <a:r>
              <a:rPr lang="pt-PT" dirty="0"/>
              <a:t>, um ano após a implementação.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b="1" dirty="0" smtClean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chemeClr val="accent2"/>
                </a:solidFill>
              </a:rPr>
              <a:t>Funcionar </a:t>
            </a:r>
            <a:r>
              <a:rPr lang="pt-PT" b="1" dirty="0">
                <a:solidFill>
                  <a:schemeClr val="accent2"/>
                </a:solidFill>
              </a:rPr>
              <a:t>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>
            <a:off x="2170919" y="970162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555708"/>
            <a:ext cx="11258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 </a:t>
            </a:r>
            <a:r>
              <a:rPr lang="pt-PT" sz="1600" dirty="0"/>
              <a:t>- elaborar um modelo geral da ideia a desenvolver </a:t>
            </a:r>
          </a:p>
          <a:p>
            <a:pPr lvl="0" algn="just"/>
            <a:r>
              <a:rPr lang="pt-PT" sz="1600" dirty="0"/>
              <a:t>			  - esclarecer alguns pontos</a:t>
            </a:r>
          </a:p>
          <a:p>
            <a:pPr lvl="0" algn="just"/>
            <a:r>
              <a:rPr lang="pt-PT" sz="1600" dirty="0"/>
              <a:t>			  - medidas de sucesso e viabilidade</a:t>
            </a:r>
          </a:p>
          <a:p>
            <a:pPr lvl="0" algn="just"/>
            <a:r>
              <a:rPr lang="pt-PT" sz="1600" dirty="0"/>
              <a:t>			  - 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   - definir os requisitos do sistema </a:t>
            </a:r>
          </a:p>
          <a:p>
            <a:pPr lvl="1" algn="just"/>
            <a:r>
              <a:rPr lang="pt-PT" sz="1600" dirty="0"/>
              <a:t>			   - avançar com a arquitetura UML </a:t>
            </a:r>
          </a:p>
          <a:p>
            <a:pPr lvl="1" algn="just"/>
            <a:r>
              <a:rPr lang="pt-PT" sz="1600" dirty="0"/>
              <a:t>		          - 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Parte II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Especificação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1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- Cliente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/>
              <a:t>funcionais - Cliente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0744"/>
            <a:ext cx="8429049" cy="32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- Profissional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209"/>
          <a:stretch/>
        </p:blipFill>
        <p:spPr>
          <a:xfrm>
            <a:off x="677334" y="2369976"/>
            <a:ext cx="8256124" cy="33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– Cliente e Profissional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670"/>
          <a:stretch/>
        </p:blipFill>
        <p:spPr>
          <a:xfrm>
            <a:off x="677334" y="2239346"/>
            <a:ext cx="8275273" cy="28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/>
              <a:t>funcionais – Cliente e Profissional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7245"/>
            <a:ext cx="8440275" cy="28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/>
              <a:t>funcionais – Cliente e Profissional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843886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- Administrador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861"/>
          <a:stretch/>
        </p:blipFill>
        <p:spPr>
          <a:xfrm>
            <a:off x="677334" y="2481942"/>
            <a:ext cx="8153160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/>
              <a:t>funcionais </a:t>
            </a:r>
            <a:r>
              <a:rPr lang="pt-PT" dirty="0" smtClean="0"/>
              <a:t>– Administrador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402417" cy="47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do utilizador e de sistema </a:t>
            </a:r>
            <a:r>
              <a:rPr lang="pt-PT" dirty="0" smtClean="0"/>
              <a:t>funcionais - Administrador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0300"/>
            <a:ext cx="8271403" cy="29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Parte I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Fundamentação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sistem não-funcionais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 smtClean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SGBD a usar deve ser o SQL Server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sistem não-funcionais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 smtClean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sistem não-funcionais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 smtClean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</a:t>
            </a:r>
            <a:r>
              <a:rPr lang="pt-PT" sz="2400" dirty="0" smtClean="0"/>
              <a:t>%;</a:t>
            </a:r>
          </a:p>
          <a:p>
            <a:pPr lvl="1" algn="just"/>
            <a:r>
              <a:rPr lang="pt-PT" sz="2400" dirty="0"/>
              <a:t>O sistema deve ser de fácil uso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sistema deve ser produzido de modo a ser executado em todos os browsers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sistema deve suportar o registo de 1000 utilizadores, no espaço de 1 ano</a:t>
            </a:r>
            <a:r>
              <a:rPr lang="pt-PT" sz="2400" dirty="0" smtClean="0"/>
              <a:t>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t-PT" dirty="0" smtClean="0"/>
              <a:t>Diagrama de Use Cases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29091"/>
          <a:stretch/>
        </p:blipFill>
        <p:spPr>
          <a:xfrm>
            <a:off x="0" y="695866"/>
            <a:ext cx="5956503" cy="6162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 r="15453"/>
          <a:stretch/>
        </p:blipFill>
        <p:spPr>
          <a:xfrm>
            <a:off x="6032192" y="1107644"/>
            <a:ext cx="6159808" cy="5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Especificação do Use Case</a:t>
            </a:r>
            <a:br>
              <a:rPr lang="pt-PT" dirty="0" smtClean="0"/>
            </a:br>
            <a:r>
              <a:rPr lang="pt-PT" dirty="0" smtClean="0"/>
              <a:t>“Agendar trabalho”</a:t>
            </a:r>
            <a:endParaRPr lang="pt-P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3"/>
          <a:stretch/>
        </p:blipFill>
        <p:spPr>
          <a:xfrm>
            <a:off x="677334" y="1750041"/>
            <a:ext cx="4806178" cy="47067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>
          <a:xfrm>
            <a:off x="5913772" y="5240609"/>
            <a:ext cx="5469575" cy="9612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5" b="841"/>
          <a:stretch/>
        </p:blipFill>
        <p:spPr>
          <a:xfrm>
            <a:off x="5913772" y="1824684"/>
            <a:ext cx="5469575" cy="3419118"/>
          </a:xfrm>
        </p:spPr>
      </p:pic>
    </p:spTree>
    <p:extLst>
      <p:ext uri="{BB962C8B-B14F-4D97-AF65-F5344CB8AC3E}">
        <p14:creationId xmlns:p14="http://schemas.microsoft.com/office/powerpoint/2010/main" val="3916033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Especificação do Use Case</a:t>
            </a:r>
            <a:br>
              <a:rPr lang="pt-PT" dirty="0" smtClean="0"/>
            </a:br>
            <a:r>
              <a:rPr lang="pt-PT" dirty="0" smtClean="0"/>
              <a:t>“Aceitar proposta de trabalho”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7020919" cy="4936931"/>
          </a:xfrm>
        </p:spPr>
      </p:pic>
    </p:spTree>
    <p:extLst>
      <p:ext uri="{BB962C8B-B14F-4D97-AF65-F5344CB8AC3E}">
        <p14:creationId xmlns:p14="http://schemas.microsoft.com/office/powerpoint/2010/main" val="1737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Especificação do Use Case</a:t>
            </a:r>
            <a:br>
              <a:rPr lang="pt-PT" dirty="0" smtClean="0"/>
            </a:br>
            <a:r>
              <a:rPr lang="pt-PT" dirty="0" smtClean="0"/>
              <a:t>“Avaliar trabalho”</a:t>
            </a:r>
            <a:endParaRPr lang="pt-P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8564288" cy="4843624"/>
          </a:xfrm>
        </p:spPr>
      </p:pic>
    </p:spTree>
    <p:extLst>
      <p:ext uri="{BB962C8B-B14F-4D97-AF65-F5344CB8AC3E}">
        <p14:creationId xmlns:p14="http://schemas.microsoft.com/office/powerpoint/2010/main" val="3346765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Sequência de Sistema</a:t>
            </a:r>
            <a:br>
              <a:rPr lang="pt-PT" dirty="0" smtClean="0"/>
            </a:br>
            <a:r>
              <a:rPr lang="pt-PT" dirty="0" smtClean="0"/>
              <a:t>“Agendar trabalho”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Sequência de Sistema</a:t>
            </a:r>
            <a:br>
              <a:rPr lang="pt-PT" dirty="0" smtClean="0"/>
            </a:br>
            <a:r>
              <a:rPr lang="pt-PT" dirty="0" smtClean="0"/>
              <a:t>“Aceitar proposta de trabalho”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40" y="1608283"/>
            <a:ext cx="6356855" cy="51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 smtClean="0"/>
              <a:t>Diagrama de Sequência de Sistema</a:t>
            </a:r>
            <a:br>
              <a:rPr lang="pt-PT" dirty="0" smtClean="0"/>
            </a:br>
            <a:r>
              <a:rPr lang="pt-PT" dirty="0" smtClean="0"/>
              <a:t>“Avaliar trabalho”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23" y="1594498"/>
            <a:ext cx="5028689" cy="52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domicílio de babysitting;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Burger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babysitter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4730929" y="3316588"/>
            <a:ext cx="2730141" cy="2517422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1113</TotalTime>
  <Words>1167</Words>
  <Application>Microsoft Office PowerPoint</Application>
  <PresentationFormat>Widescreen</PresentationFormat>
  <Paragraphs>210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PowerPoint Presentation</vt:lpstr>
      <vt:lpstr>Parte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Logótipo melhorado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 II</vt:lpstr>
      <vt:lpstr>Requisitos do utilizador e de sistema funcionais - Cliente</vt:lpstr>
      <vt:lpstr>Requisitos do utilizador e de sistema funcionais - Cliente</vt:lpstr>
      <vt:lpstr>Requisitos do utilizador e de sistema funcionais -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- Administrador</vt:lpstr>
      <vt:lpstr>Requisitos do utilizador e de sistema funcionais – Administrador</vt:lpstr>
      <vt:lpstr>Requisitos do utilizador e de sistema funcionais - Administrador</vt:lpstr>
      <vt:lpstr>Requisitos de sistem não-funcionais</vt:lpstr>
      <vt:lpstr>Requisitos de sistem não-funcionais</vt:lpstr>
      <vt:lpstr>Requisitos de sistem não-funcionais</vt:lpstr>
      <vt:lpstr>Diagrama de Use Cases</vt:lpstr>
      <vt:lpstr>Especificação do Use Case “Agendar trabalho”</vt:lpstr>
      <vt:lpstr>Especificação do Use Case “Aceitar proposta de trabalho”</vt:lpstr>
      <vt:lpstr>Especificação do Use Case “Avaliar trabalho”</vt:lpstr>
      <vt:lpstr>Diagrama de Sequência de Sistema “Agendar trabalho”</vt:lpstr>
      <vt:lpstr>Diagrama de Sequência de Sistema “Aceitar proposta de trabalho”</vt:lpstr>
      <vt:lpstr>Diagrama de Sequência de Sistema “Avaliar trabalho”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85</cp:revision>
  <dcterms:created xsi:type="dcterms:W3CDTF">2018-01-17T15:08:20Z</dcterms:created>
  <dcterms:modified xsi:type="dcterms:W3CDTF">2018-04-23T17:45:05Z</dcterms:modified>
</cp:coreProperties>
</file>