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97" r:id="rId4"/>
    <p:sldId id="298" r:id="rId5"/>
    <p:sldId id="299" r:id="rId6"/>
    <p:sldId id="264" r:id="rId7"/>
    <p:sldId id="259" r:id="rId8"/>
    <p:sldId id="275" r:id="rId9"/>
    <p:sldId id="260" r:id="rId10"/>
    <p:sldId id="276" r:id="rId11"/>
    <p:sldId id="301" r:id="rId12"/>
    <p:sldId id="302" r:id="rId13"/>
    <p:sldId id="30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93981" autoAdjust="0"/>
  </p:normalViewPr>
  <p:slideViewPr>
    <p:cSldViewPr snapToGrid="0">
      <p:cViewPr varScale="1">
        <p:scale>
          <a:sx n="107" d="100"/>
          <a:sy n="107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7EE40-E473-4F3B-ABB7-4026700F0D66}" type="datetimeFigureOut">
              <a:rPr lang="pt-PT" smtClean="0"/>
              <a:t>12/03/2018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13AFA-C489-4F08-BBC3-E69A09335FB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45937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13AFA-C489-4F08-BBC3-E69A09335FB4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158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916316" y="2589957"/>
            <a:ext cx="626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			        </a:t>
            </a:r>
            <a:r>
              <a:rPr lang="pt-PT" sz="4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  <a:r>
              <a:rPr lang="pt-PT" sz="4800" b="1" dirty="0" err="1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GuguDadah</a:t>
            </a:r>
            <a:r>
              <a:rPr lang="pt-PT" sz="4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4310116" y="3322223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</p:spTree>
    <p:extLst>
      <p:ext uri="{BB962C8B-B14F-4D97-AF65-F5344CB8AC3E}">
        <p14:creationId xmlns:p14="http://schemas.microsoft.com/office/powerpoint/2010/main" val="90321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fundamentação</a:t>
            </a:r>
            <a:endParaRPr lang="pt-PT" dirty="0"/>
          </a:p>
        </p:txBody>
      </p:sp>
      <p:pic>
        <p:nvPicPr>
          <p:cNvPr id="1026" name="Picture 2" descr="GANTTfundamentacao">
            <a:extLst>
              <a:ext uri="{FF2B5EF4-FFF2-40B4-BE49-F238E27FC236}">
                <a16:creationId xmlns:a16="http://schemas.microsoft.com/office/drawing/2014/main" id="{831ADF82-97B5-4994-9A65-B3AB2B1FA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512"/>
          <a:stretch>
            <a:fillRect/>
          </a:stretch>
        </p:blipFill>
        <p:spPr bwMode="auto">
          <a:xfrm>
            <a:off x="1412221" y="1555707"/>
            <a:ext cx="6627669" cy="3383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26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BE2B00B-37FC-4561-9D76-9D44D2DF8A52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especificação</a:t>
            </a:r>
            <a:endParaRPr lang="pt-PT" dirty="0"/>
          </a:p>
        </p:txBody>
      </p:sp>
      <p:pic>
        <p:nvPicPr>
          <p:cNvPr id="2050" name="Picture 2" descr="GANTTespecificacao">
            <a:extLst>
              <a:ext uri="{FF2B5EF4-FFF2-40B4-BE49-F238E27FC236}">
                <a16:creationId xmlns:a16="http://schemas.microsoft.com/office/drawing/2014/main" id="{5E742F97-6BE4-42D3-A8BA-70A937F0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377"/>
          <a:stretch>
            <a:fillRect/>
          </a:stretch>
        </p:blipFill>
        <p:spPr bwMode="auto">
          <a:xfrm>
            <a:off x="957263" y="1871662"/>
            <a:ext cx="8152172" cy="171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58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E728113-7368-4B09-B890-E3D514368119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Plano de Desenvolvimento</a:t>
            </a:r>
          </a:p>
          <a:p>
            <a:r>
              <a:rPr lang="pt-PT" dirty="0"/>
              <a:t>	</a:t>
            </a:r>
            <a:r>
              <a:rPr lang="pt-PT" sz="2000" dirty="0"/>
              <a:t>- implementação</a:t>
            </a:r>
            <a:endParaRPr lang="pt-PT" dirty="0"/>
          </a:p>
        </p:txBody>
      </p:sp>
      <p:pic>
        <p:nvPicPr>
          <p:cNvPr id="3074" name="Picture 2" descr="GANTTimplementacao">
            <a:extLst>
              <a:ext uri="{FF2B5EF4-FFF2-40B4-BE49-F238E27FC236}">
                <a16:creationId xmlns:a16="http://schemas.microsoft.com/office/drawing/2014/main" id="{6124E7D5-6570-4EB7-83C9-CAE3E16F1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005013"/>
            <a:ext cx="8613202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039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920F52-D5F0-4D90-B870-046FA8910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76" y="5118456"/>
            <a:ext cx="7766936" cy="1646302"/>
          </a:xfrm>
        </p:spPr>
        <p:txBody>
          <a:bodyPr/>
          <a:lstStyle/>
          <a:p>
            <a:r>
              <a:rPr lang="pt-PT" sz="115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AD30AC-F0BB-4CD3-8540-B992366E9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7703" y="939614"/>
            <a:ext cx="1462413" cy="567411"/>
          </a:xfrm>
        </p:spPr>
        <p:txBody>
          <a:bodyPr/>
          <a:lstStyle/>
          <a:p>
            <a:r>
              <a:rPr lang="pt-PT" dirty="0"/>
              <a:t>2017/2018</a:t>
            </a:r>
          </a:p>
        </p:txBody>
      </p:sp>
      <p:pic>
        <p:nvPicPr>
          <p:cNvPr id="4" name="Imagem 3" descr="EENG">
            <a:extLst>
              <a:ext uri="{FF2B5EF4-FFF2-40B4-BE49-F238E27FC236}">
                <a16:creationId xmlns:a16="http://schemas.microsoft.com/office/drawing/2014/main" id="{72D761BC-CDFF-4B0C-95EE-4487DD6D8E5B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3404" y="154440"/>
            <a:ext cx="2097179" cy="158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1903F6C-4A8E-4E4D-B84F-3A77F77E614B}"/>
              </a:ext>
            </a:extLst>
          </p:cNvPr>
          <p:cNvSpPr txBox="1"/>
          <p:nvPr/>
        </p:nvSpPr>
        <p:spPr>
          <a:xfrm>
            <a:off x="3030583" y="93242"/>
            <a:ext cx="5094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Escola de Engenharia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Departamento de Informática</a:t>
            </a:r>
          </a:p>
          <a:p>
            <a:pPr hangingPunct="0"/>
            <a:r>
              <a:rPr lang="pt-PT" dirty="0">
                <a:solidFill>
                  <a:schemeClr val="bg1">
                    <a:lumMod val="50000"/>
                  </a:schemeClr>
                </a:solidFill>
              </a:rPr>
              <a:t>Mestrado integrado em Engenharia Informática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58C6D-DECC-46FF-96AD-F1A9DF27C397}"/>
              </a:ext>
            </a:extLst>
          </p:cNvPr>
          <p:cNvSpPr txBox="1"/>
          <p:nvPr/>
        </p:nvSpPr>
        <p:spPr>
          <a:xfrm>
            <a:off x="2916316" y="2589957"/>
            <a:ext cx="6260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			        </a:t>
            </a:r>
            <a:r>
              <a:rPr lang="pt-PT" sz="4800" b="1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”GuguDadah”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04913E-6C1F-47E6-A7D7-E7479290979B}"/>
              </a:ext>
            </a:extLst>
          </p:cNvPr>
          <p:cNvSpPr txBox="1"/>
          <p:nvPr/>
        </p:nvSpPr>
        <p:spPr>
          <a:xfrm>
            <a:off x="5604592" y="6395426"/>
            <a:ext cx="3931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Braga, Março de 2018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D19C4AD-282A-43D5-BC1E-8CCE29EC1CF9}"/>
              </a:ext>
            </a:extLst>
          </p:cNvPr>
          <p:cNvSpPr txBox="1"/>
          <p:nvPr/>
        </p:nvSpPr>
        <p:spPr>
          <a:xfrm>
            <a:off x="4310116" y="3322223"/>
            <a:ext cx="4266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Carlos Campos A74745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Diana Costa A78985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Marcos Pereira A79116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Sérgio Oliveira A77730</a:t>
            </a:r>
          </a:p>
          <a:p>
            <a:pPr algn="r"/>
            <a:r>
              <a:rPr lang="pt-PT" sz="1400" dirty="0">
                <a:solidFill>
                  <a:schemeClr val="bg1">
                    <a:lumMod val="50000"/>
                  </a:schemeClr>
                </a:solidFill>
              </a:rPr>
              <a:t>Vítor Castro A77870</a:t>
            </a:r>
          </a:p>
        </p:txBody>
      </p:sp>
    </p:spTree>
    <p:extLst>
      <p:ext uri="{BB962C8B-B14F-4D97-AF65-F5344CB8AC3E}">
        <p14:creationId xmlns:p14="http://schemas.microsoft.com/office/powerpoint/2010/main" val="264461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6E33AE5-F7BC-4721-8718-71AB3D730002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Contextualização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B5F4B-DA41-45A6-98B2-0FFDF0BF4409}"/>
              </a:ext>
            </a:extLst>
          </p:cNvPr>
          <p:cNvSpPr txBox="1"/>
          <p:nvPr/>
        </p:nvSpPr>
        <p:spPr>
          <a:xfrm>
            <a:off x="404948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Necessidade de produção contínua e rápida por parte das empresas, para singrar nos mercados económicos;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Aumenta a carga horária dos trabalhadores e isto gera um problema sério para quem tem filhos torna-se difícil arranjar alguém para tomar conta dos filho;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Surge a ideia de criar um serviço de babysitting ao domicílio;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É criada a plataforma “GuguDadah”.</a:t>
            </a:r>
          </a:p>
        </p:txBody>
      </p:sp>
    </p:spTree>
    <p:extLst>
      <p:ext uri="{BB962C8B-B14F-4D97-AF65-F5344CB8AC3E}">
        <p14:creationId xmlns:p14="http://schemas.microsoft.com/office/powerpoint/2010/main" val="137000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F7693A0-786B-4B06-A6F3-C9B34444D8BA}"/>
              </a:ext>
            </a:extLst>
          </p:cNvPr>
          <p:cNvSpPr txBox="1"/>
          <p:nvPr/>
        </p:nvSpPr>
        <p:spPr>
          <a:xfrm>
            <a:off x="382920" y="1555708"/>
            <a:ext cx="898724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Dificuldade de encontrar alguém que seja responsável para tomar conta dos nossos filhos;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A inexistência de um sistema que permita a requisição de serviços de babysitting online, em Portugal;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A maioria dos trabalhadores dos infantários Bebés &amp; Companhia possuem idade no intervalo dos vinte aos trinta. Têm mais facilidade e disponibilidade para trabalharem em horas não tão comuns;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A983806-5ACF-436A-BC02-C3E78778BFFE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Motivação</a:t>
            </a:r>
          </a:p>
        </p:txBody>
      </p:sp>
    </p:spTree>
    <p:extLst>
      <p:ext uri="{BB962C8B-B14F-4D97-AF65-F5344CB8AC3E}">
        <p14:creationId xmlns:p14="http://schemas.microsoft.com/office/powerpoint/2010/main" val="22922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D7B0C-8942-4CE3-AA50-CD602EEF81E3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Objetivos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574B50-E5E4-4456-97F2-7E2227DFA573}"/>
              </a:ext>
            </a:extLst>
          </p:cNvPr>
          <p:cNvSpPr txBox="1"/>
          <p:nvPr/>
        </p:nvSpPr>
        <p:spPr>
          <a:xfrm>
            <a:off x="391885" y="1555708"/>
            <a:ext cx="89872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Disponibilizar uma interface intuitiva que facilite a requisição de serviços de babysitting;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Localização geográfica;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Possibilidade do cliente avaliar determinado </a:t>
            </a:r>
            <a:r>
              <a:rPr lang="pt-PT" sz="2000" dirty="0" err="1"/>
              <a:t>babysitter</a:t>
            </a:r>
            <a:r>
              <a:rPr lang="pt-PT" sz="2000" dirty="0"/>
              <a:t>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sz="2000" dirty="0"/>
              <a:t>Simplificar a deslocação dos funcionários da empresa;</a:t>
            </a:r>
          </a:p>
          <a:p>
            <a:pPr algn="just"/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91211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1917E-131F-4D55-AF63-686A2E3F901C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Viabilidade do Sistema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C4A52A-7267-416A-BBD5-F6C606723737}"/>
              </a:ext>
            </a:extLst>
          </p:cNvPr>
          <p:cNvSpPr txBox="1"/>
          <p:nvPr/>
        </p:nvSpPr>
        <p:spPr>
          <a:xfrm>
            <a:off x="382920" y="1555708"/>
            <a:ext cx="89872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sistema ao domicílio 24/365 é um modelo de negócio cada vez mais comum;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Há cada vez mais abertura do cliente a novas formas de comércio;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Um serviço de babysitting ao domicílio posiciona-se como uma opção de entrada num mercado estável;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estudo de mercado revelou grande recetividade à possibilidade de agendar um(a) </a:t>
            </a:r>
            <a:r>
              <a:rPr lang="pt-PT" dirty="0" err="1"/>
              <a:t>babysitter</a:t>
            </a:r>
            <a:r>
              <a:rPr lang="pt-PT" dirty="0"/>
              <a:t> a qualquer altura do dia;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O serviço está associado a um lugar físico onde se podem conhecer os profissionais, o que aumenta a confiança por parte dos pais;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PT" dirty="0"/>
              <a:t>Alguma potencial falta de confiança é compensada pela presença de avaliações pessoais.</a:t>
            </a:r>
          </a:p>
        </p:txBody>
      </p:sp>
    </p:spTree>
    <p:extLst>
      <p:ext uri="{BB962C8B-B14F-4D97-AF65-F5344CB8AC3E}">
        <p14:creationId xmlns:p14="http://schemas.microsoft.com/office/powerpoint/2010/main" val="112614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147A739-A96D-4A79-8F72-398DA2081ACA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Estabelecimento da Entidade do Projeto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1AA55FD-6ED8-4E50-9CB7-CC4BFDF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793087"/>
              </p:ext>
            </p:extLst>
          </p:nvPr>
        </p:nvGraphicFramePr>
        <p:xfrm>
          <a:off x="1117490" y="1945259"/>
          <a:ext cx="7130040" cy="3385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75">
                  <a:extLst>
                    <a:ext uri="{9D8B030D-6E8A-4147-A177-3AD203B41FA5}">
                      <a16:colId xmlns:a16="http://schemas.microsoft.com/office/drawing/2014/main" val="1803879799"/>
                    </a:ext>
                  </a:extLst>
                </a:gridCol>
                <a:gridCol w="4580965">
                  <a:extLst>
                    <a:ext uri="{9D8B030D-6E8A-4147-A177-3AD203B41FA5}">
                      <a16:colId xmlns:a16="http://schemas.microsoft.com/office/drawing/2014/main" val="46737013"/>
                    </a:ext>
                  </a:extLst>
                </a:gridCol>
              </a:tblGrid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Nome: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GuguDadah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877655936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Slogan: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De Pais, Para pais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676248527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Categoria: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Babysitting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841324028"/>
                  </a:ext>
                </a:extLst>
              </a:tr>
              <a:tr h="217751">
                <a:tc rowSpan="4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Características: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Implementação de descontos em serviços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305418080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Reserva/Requerimento de profissionais para serviço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463954528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Avaliação dos profissionais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023427686"/>
                  </a:ext>
                </a:extLst>
              </a:tr>
              <a:tr h="217751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 dirty="0">
                          <a:effectLst/>
                        </a:rPr>
                        <a:t>Navegação GPS</a:t>
                      </a: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550498941"/>
                  </a:ext>
                </a:extLst>
              </a:tr>
              <a:tr h="2177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Faixa Etária: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20-50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801010959"/>
                  </a:ext>
                </a:extLst>
              </a:tr>
              <a:tr h="15563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t-PT" sz="1000">
                          <a:effectLst/>
                        </a:rPr>
                        <a:t>Logótipo:</a:t>
                      </a:r>
                      <a:endParaRPr lang="pt-PT" sz="1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pt-PT" sz="1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325" marR="65325" marT="0" marB="0"/>
                </a:tc>
                <a:extLst>
                  <a:ext uri="{0D108BD9-81ED-4DB2-BD59-A6C34878D82A}">
                    <a16:rowId xmlns:a16="http://schemas.microsoft.com/office/drawing/2014/main" val="2383090436"/>
                  </a:ext>
                </a:extLst>
              </a:tr>
            </a:tbl>
          </a:graphicData>
        </a:graphic>
      </p:graphicFrame>
      <p:pic>
        <p:nvPicPr>
          <p:cNvPr id="4098" name="Picture 2" descr="logo">
            <a:extLst>
              <a:ext uri="{FF2B5EF4-FFF2-40B4-BE49-F238E27FC236}">
                <a16:creationId xmlns:a16="http://schemas.microsoft.com/office/drawing/2014/main" id="{B16C096F-DB7F-4139-A49E-E315A5E4B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615" y="3896631"/>
            <a:ext cx="2118770" cy="1357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1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AFBBEC-92A0-4DAA-ACCF-8E81D927D918}"/>
              </a:ext>
            </a:extLst>
          </p:cNvPr>
          <p:cNvSpPr txBox="1">
            <a:spLocks/>
          </p:cNvSpPr>
          <p:nvPr/>
        </p:nvSpPr>
        <p:spPr>
          <a:xfrm>
            <a:off x="283968" y="234908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Identificação dos Recursos Necessários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2A8382-7563-445B-8608-2EDE06FE2956}"/>
              </a:ext>
            </a:extLst>
          </p:cNvPr>
          <p:cNvSpPr txBox="1"/>
          <p:nvPr/>
        </p:nvSpPr>
        <p:spPr>
          <a:xfrm>
            <a:off x="404948" y="1555708"/>
            <a:ext cx="89872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engenheiro de software e quatro programadores;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Uso dos computadores disponibilizados pela software </a:t>
            </a:r>
            <a:r>
              <a:rPr lang="pt-PT" sz="2000" dirty="0" err="1"/>
              <a:t>house</a:t>
            </a:r>
            <a:r>
              <a:rPr lang="pt-PT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Duas reuniões com o infantário Bebés &amp; Companhia: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levantamento de requisitos;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pt-PT" sz="2000" dirty="0"/>
              <a:t>Para confirmação do modelo elaborado;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Estudo de mercado para confirmar viabilização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Alocação de um servidor a funcionar 24/7;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Aquisição de tablets para desenvolvimento do sistema;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367200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36E74F4-497C-4839-BC34-672CDDFA7A97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Maquete do Sistema</a:t>
            </a:r>
          </a:p>
        </p:txBody>
      </p:sp>
      <p:pic>
        <p:nvPicPr>
          <p:cNvPr id="1026" name="Picture 2" descr="maquete">
            <a:extLst>
              <a:ext uri="{FF2B5EF4-FFF2-40B4-BE49-F238E27FC236}">
                <a16:creationId xmlns:a16="http://schemas.microsoft.com/office/drawing/2014/main" id="{F7D08C3F-B77C-4207-A5E8-510E6A8BE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998" y="1136665"/>
            <a:ext cx="6023485" cy="3006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B8FEB54-4D34-4B55-99E5-91338174C0FA}"/>
              </a:ext>
            </a:extLst>
          </p:cNvPr>
          <p:cNvSpPr txBox="1"/>
          <p:nvPr/>
        </p:nvSpPr>
        <p:spPr>
          <a:xfrm>
            <a:off x="500117" y="4323851"/>
            <a:ext cx="89872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Servidor ASP.NET ligado a uma base de dados SQL Server;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000" dirty="0"/>
              <a:t>Expõe API pública disponibilizada através do site e API privada utilizada pela aplicação móvel.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9862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312B0E3-8AB8-4FDB-ABB6-4C51F617C274}"/>
              </a:ext>
            </a:extLst>
          </p:cNvPr>
          <p:cNvSpPr txBox="1">
            <a:spLocks/>
          </p:cNvSpPr>
          <p:nvPr/>
        </p:nvSpPr>
        <p:spPr>
          <a:xfrm>
            <a:off x="283967" y="234908"/>
            <a:ext cx="9147416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PT" dirty="0"/>
              <a:t>Medidas de Sucesso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CEAC276-E573-427B-ADBC-CD1A66F0D157}"/>
              </a:ext>
            </a:extLst>
          </p:cNvPr>
          <p:cNvSpPr txBox="1"/>
          <p:nvPr/>
        </p:nvSpPr>
        <p:spPr>
          <a:xfrm>
            <a:off x="404948" y="1555708"/>
            <a:ext cx="89872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Todas as etapas do processo de desenvolvimento devem cumprir os prazos estabelecidos;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Todos os requisitos identificados devem estar presentes na aplicação final;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Verificar escalabilidade do sistema para outros infantários;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Utilização fácil e frequente da aplicação pelos utilizadores alvo, com um crescimento consecutivo no número de usos da plataforma durante o primeiro ano;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Permitir aos utilizadores o agendamento do serviço por um intervalo de tempo variável;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Este agendamento também é extensível, oferecendo a possibilidade da prestação da atividade em horários em que os serviços convencionais não estão ativos;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Liberar os usuários do transtorno da deslocação aos infantários, para trazer os filhos de volta a casa;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Oferecer um método de pagamento homogéneo;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pt-PT" sz="1600" dirty="0"/>
              <a:t>Garantir uma maior viabilidade do projeto através de um sistema de avaliação.</a:t>
            </a:r>
          </a:p>
        </p:txBody>
      </p:sp>
    </p:spTree>
    <p:extLst>
      <p:ext uri="{BB962C8B-B14F-4D97-AF65-F5344CB8AC3E}">
        <p14:creationId xmlns:p14="http://schemas.microsoft.com/office/powerpoint/2010/main" val="26936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951</TotalTime>
  <Words>620</Words>
  <Application>Microsoft Office PowerPoint</Application>
  <PresentationFormat>Ecrã Panorâmico</PresentationFormat>
  <Paragraphs>116</Paragraphs>
  <Slides>13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Trebuchet MS</vt:lpstr>
      <vt:lpstr>Wingdings 3</vt:lpstr>
      <vt:lpstr>Faceta</vt:lpstr>
      <vt:lpstr>LI4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BD</dc:title>
  <dc:creator>Diana Sofia Nogueira Costa</dc:creator>
  <cp:lastModifiedBy>Sérgio Tiago Oliveira Jorge</cp:lastModifiedBy>
  <cp:revision>57</cp:revision>
  <dcterms:created xsi:type="dcterms:W3CDTF">2018-01-17T15:08:20Z</dcterms:created>
  <dcterms:modified xsi:type="dcterms:W3CDTF">2018-03-12T17:20:00Z</dcterms:modified>
</cp:coreProperties>
</file>