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307" r:id="rId3"/>
    <p:sldId id="304" r:id="rId4"/>
    <p:sldId id="274" r:id="rId5"/>
    <p:sldId id="298" r:id="rId6"/>
    <p:sldId id="264" r:id="rId7"/>
    <p:sldId id="311" r:id="rId8"/>
    <p:sldId id="276" r:id="rId9"/>
    <p:sldId id="312" r:id="rId10"/>
    <p:sldId id="302" r:id="rId11"/>
    <p:sldId id="308" r:id="rId12"/>
    <p:sldId id="314" r:id="rId13"/>
    <p:sldId id="328" r:id="rId14"/>
    <p:sldId id="331" r:id="rId15"/>
    <p:sldId id="332" r:id="rId16"/>
    <p:sldId id="330" r:id="rId17"/>
    <p:sldId id="335" r:id="rId18"/>
    <p:sldId id="334" r:id="rId19"/>
    <p:sldId id="339" r:id="rId20"/>
    <p:sldId id="340" r:id="rId21"/>
    <p:sldId id="343" r:id="rId22"/>
    <p:sldId id="345" r:id="rId23"/>
    <p:sldId id="351" r:id="rId24"/>
    <p:sldId id="350" r:id="rId25"/>
    <p:sldId id="35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07-06-2018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18711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494"/>
            <a:ext cx="7560225" cy="49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17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dirty="0"/>
              <a:t>Produto</a:t>
            </a:r>
          </a:p>
          <a:p>
            <a:pPr lvl="1" algn="just"/>
            <a:r>
              <a:rPr lang="pt-PT" sz="2400" dirty="0"/>
              <a:t>O sistema deve estar disponível 24h por dia. No pior dos casos, espera-se uma disponibilidade média superior a 99%;</a:t>
            </a:r>
          </a:p>
          <a:p>
            <a:pPr lvl="1" algn="just"/>
            <a:r>
              <a:rPr lang="pt-PT" sz="2400" dirty="0"/>
              <a:t>O sistema deve ser de fácil uso;</a:t>
            </a:r>
          </a:p>
          <a:p>
            <a:pPr lvl="1" algn="just"/>
            <a:r>
              <a:rPr lang="pt-PT" sz="2400" dirty="0"/>
              <a:t>O sistema deve ser produzido de modo a ser executado em todos os browsers;</a:t>
            </a:r>
          </a:p>
          <a:p>
            <a:pPr lvl="1" algn="just"/>
            <a:r>
              <a:rPr lang="pt-PT" sz="2400" dirty="0"/>
              <a:t>O sistema deve suportar o registo de 1000 utilizadores, no espaço de 1 ano;</a:t>
            </a:r>
          </a:p>
          <a:p>
            <a:pPr lvl="1" algn="just"/>
            <a:r>
              <a:rPr lang="pt-PT" sz="2400" dirty="0"/>
              <a:t>O nível de satisfação dos utilizadores com a aplicação deverá ser elevado.</a:t>
            </a:r>
          </a:p>
        </p:txBody>
      </p:sp>
    </p:spTree>
    <p:extLst>
      <p:ext uri="{BB962C8B-B14F-4D97-AF65-F5344CB8AC3E}">
        <p14:creationId xmlns:p14="http://schemas.microsoft.com/office/powerpoint/2010/main" val="2062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8384"/>
          <a:stretch/>
        </p:blipFill>
        <p:spPr>
          <a:xfrm>
            <a:off x="564445" y="978088"/>
            <a:ext cx="8429403" cy="51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3"/>
          <a:stretch/>
        </p:blipFill>
        <p:spPr>
          <a:xfrm>
            <a:off x="677334" y="1750041"/>
            <a:ext cx="4806178" cy="47067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6"/>
          <a:stretch/>
        </p:blipFill>
        <p:spPr>
          <a:xfrm>
            <a:off x="5913772" y="5240609"/>
            <a:ext cx="5469575" cy="96125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5" b="841"/>
          <a:stretch/>
        </p:blipFill>
        <p:spPr>
          <a:xfrm>
            <a:off x="5913772" y="1824684"/>
            <a:ext cx="5469575" cy="3419118"/>
          </a:xfrm>
        </p:spPr>
      </p:pic>
    </p:spTree>
    <p:extLst>
      <p:ext uri="{BB962C8B-B14F-4D97-AF65-F5344CB8AC3E}">
        <p14:creationId xmlns:p14="http://schemas.microsoft.com/office/powerpoint/2010/main" val="39160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" y="1314580"/>
            <a:ext cx="11382061" cy="5076890"/>
          </a:xfrm>
        </p:spPr>
      </p:pic>
    </p:spTree>
    <p:extLst>
      <p:ext uri="{BB962C8B-B14F-4D97-AF65-F5344CB8AC3E}">
        <p14:creationId xmlns:p14="http://schemas.microsoft.com/office/powerpoint/2010/main" val="32387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20686"/>
            <a:ext cx="10831168" cy="3903329"/>
          </a:xfrm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Atividade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1751905" y="1044587"/>
            <a:ext cx="6447526" cy="5813413"/>
          </a:xfrm>
        </p:spPr>
      </p:pic>
    </p:spTree>
    <p:extLst>
      <p:ext uri="{BB962C8B-B14F-4D97-AF65-F5344CB8AC3E}">
        <p14:creationId xmlns:p14="http://schemas.microsoft.com/office/powerpoint/2010/main" val="1538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Conceptual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1" y="1103402"/>
            <a:ext cx="8428453" cy="5754598"/>
          </a:xfrm>
        </p:spPr>
      </p:pic>
    </p:spTree>
    <p:extLst>
      <p:ext uri="{BB962C8B-B14F-4D97-AF65-F5344CB8AC3E}">
        <p14:creationId xmlns:p14="http://schemas.microsoft.com/office/powerpoint/2010/main" val="6401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34098"/>
            <a:ext cx="4727242" cy="580271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10" y="905177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31930"/>
            <a:ext cx="3969311" cy="56338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94498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1" y="934098"/>
            <a:ext cx="6432593" cy="5828947"/>
          </a:xfrm>
        </p:spPr>
      </p:pic>
    </p:spTree>
    <p:extLst>
      <p:ext uri="{BB962C8B-B14F-4D97-AF65-F5344CB8AC3E}">
        <p14:creationId xmlns:p14="http://schemas.microsoft.com/office/powerpoint/2010/main" val="11035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Contextualização e Motivação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“Bebés &amp; Companhia” possui uma cadeia de infantários espalhados pela grande </a:t>
            </a:r>
            <a:r>
              <a:rPr lang="pt-PT" sz="2000" dirty="0" smtClean="0"/>
              <a:t>Lisboa;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Surge</a:t>
            </a:r>
            <a:r>
              <a:rPr lang="pt-PT" sz="2000" b="1" dirty="0">
                <a:solidFill>
                  <a:schemeClr val="accent2"/>
                </a:solidFill>
              </a:rPr>
              <a:t>, assim, a ideia de fazer um serviço ao domicílio de babysitting; </a:t>
            </a:r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É criada a plataforma “GuguDadah</a:t>
            </a:r>
            <a:r>
              <a:rPr lang="pt-PT" sz="2000" dirty="0" smtClean="0"/>
              <a:t>”;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Dificuldade de encontrar alguém que seja </a:t>
            </a:r>
            <a:r>
              <a:rPr lang="pt-PT" sz="2000" b="1" dirty="0">
                <a:solidFill>
                  <a:schemeClr val="accent2"/>
                </a:solidFill>
              </a:rPr>
              <a:t>responsável</a:t>
            </a:r>
            <a:r>
              <a:rPr lang="pt-PT" sz="2000" dirty="0"/>
              <a:t> para </a:t>
            </a:r>
            <a:r>
              <a:rPr lang="pt-PT" sz="2000" dirty="0" smtClean="0"/>
              <a:t>cuidar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 </a:t>
            </a:r>
            <a:r>
              <a:rPr lang="pt-PT" sz="2000" b="1" dirty="0">
                <a:solidFill>
                  <a:schemeClr val="accent2"/>
                </a:solidFill>
              </a:rPr>
              <a:t>inexistência</a:t>
            </a:r>
            <a:r>
              <a:rPr lang="pt-PT" sz="2000" dirty="0"/>
              <a:t> de um sistema que permita a requisição de serviços de babysitting online, em Portugal;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572507" y="1555708"/>
            <a:ext cx="78490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Disponibilizar uma interface </a:t>
            </a:r>
            <a:r>
              <a:rPr lang="pt-PT" sz="2400" b="1" dirty="0">
                <a:solidFill>
                  <a:schemeClr val="accent2"/>
                </a:solidFill>
              </a:rPr>
              <a:t>intuitiva</a:t>
            </a:r>
            <a:r>
              <a:rPr lang="pt-PT" sz="24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Localização</a:t>
            </a:r>
            <a:r>
              <a:rPr lang="pt-PT" sz="24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Possibilidade do cliente </a:t>
            </a:r>
            <a:r>
              <a:rPr lang="pt-PT" sz="2400" b="1" dirty="0">
                <a:solidFill>
                  <a:schemeClr val="accent2"/>
                </a:solidFill>
              </a:rPr>
              <a:t>avaliar</a:t>
            </a:r>
            <a:r>
              <a:rPr lang="pt-PT" sz="2400" dirty="0"/>
              <a:t> determinado babysitter;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Simplificar</a:t>
            </a:r>
            <a:r>
              <a:rPr lang="pt-PT" sz="2400" dirty="0"/>
              <a:t> a deslocação dos funcionários da empresa;</a:t>
            </a:r>
          </a:p>
          <a:p>
            <a:pPr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4858" y="4305462"/>
            <a:ext cx="4178963" cy="67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51" y="4294936"/>
            <a:ext cx="4244370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Medidas </a:t>
            </a:r>
            <a:r>
              <a:rPr lang="pt-PT" dirty="0"/>
              <a:t>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891822" y="1237963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F</a:t>
            </a:r>
            <a:r>
              <a:rPr lang="pt-PT" sz="2000" b="1" dirty="0" smtClean="0">
                <a:solidFill>
                  <a:schemeClr val="accent2"/>
                </a:solidFill>
              </a:rPr>
              <a:t>ácil </a:t>
            </a:r>
            <a:r>
              <a:rPr lang="pt-PT" sz="2000" b="1" dirty="0">
                <a:solidFill>
                  <a:schemeClr val="accent2"/>
                </a:solidFill>
              </a:rPr>
              <a:t>utilização</a:t>
            </a:r>
            <a:r>
              <a:rPr lang="pt-PT" sz="20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1000 </a:t>
            </a:r>
            <a:r>
              <a:rPr lang="pt-PT" sz="2000" b="1" dirty="0">
                <a:solidFill>
                  <a:schemeClr val="accent2"/>
                </a:solidFill>
              </a:rPr>
              <a:t>usos </a:t>
            </a:r>
            <a:r>
              <a:rPr lang="pt-PT" sz="2000" dirty="0" smtClean="0"/>
              <a:t>em </a:t>
            </a:r>
            <a:r>
              <a:rPr lang="pt-PT" sz="2000" b="1" dirty="0" smtClean="0">
                <a:solidFill>
                  <a:schemeClr val="accent2"/>
                </a:solidFill>
              </a:rPr>
              <a:t>365 </a:t>
            </a:r>
            <a:r>
              <a:rPr lang="pt-PT" sz="2000" b="1" dirty="0">
                <a:solidFill>
                  <a:schemeClr val="accent2"/>
                </a:solidFill>
              </a:rPr>
              <a:t>dias</a:t>
            </a:r>
            <a:r>
              <a:rPr lang="pt-PT" sz="2000" dirty="0"/>
              <a:t>;</a:t>
            </a:r>
          </a:p>
          <a:p>
            <a:pPr lvl="0" algn="just"/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Utilização frequente</a:t>
            </a:r>
            <a:r>
              <a:rPr lang="pt-PT" sz="2000" b="1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b="1" dirty="0" smtClean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Crescimento consecutivo</a:t>
            </a:r>
            <a:r>
              <a:rPr lang="pt-PT" sz="2000" b="1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b="1" dirty="0">
                <a:solidFill>
                  <a:schemeClr val="accent2"/>
                </a:solidFill>
              </a:rPr>
              <a:t>nível de satisfação </a:t>
            </a:r>
            <a:r>
              <a:rPr lang="pt-PT" sz="2000" dirty="0"/>
              <a:t>dos utilizadores do </a:t>
            </a:r>
            <a:r>
              <a:rPr lang="pt-PT" sz="2000" dirty="0" smtClean="0"/>
              <a:t>infantário deve </a:t>
            </a:r>
            <a:r>
              <a:rPr lang="pt-PT" sz="2000" dirty="0"/>
              <a:t>subir, pelo menos, </a:t>
            </a:r>
            <a:r>
              <a:rPr lang="pt-PT" sz="2000" b="1" dirty="0">
                <a:solidFill>
                  <a:schemeClr val="accent2"/>
                </a:solidFill>
              </a:rPr>
              <a:t>3 pontos percentuais</a:t>
            </a:r>
            <a:r>
              <a:rPr lang="pt-PT" sz="20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b="1" dirty="0">
                <a:solidFill>
                  <a:schemeClr val="accent2"/>
                </a:solidFill>
              </a:rPr>
              <a:t>número de utilizadores </a:t>
            </a:r>
            <a:r>
              <a:rPr lang="pt-PT" sz="2000" dirty="0"/>
              <a:t>do infantário deve </a:t>
            </a:r>
            <a:r>
              <a:rPr lang="pt-PT" sz="2000" b="1" dirty="0">
                <a:solidFill>
                  <a:schemeClr val="accent2"/>
                </a:solidFill>
              </a:rPr>
              <a:t>subir 5 pontos percentuais</a:t>
            </a:r>
            <a:r>
              <a:rPr lang="pt-PT" sz="2000" dirty="0"/>
              <a:t>, um ano após a </a:t>
            </a:r>
            <a:r>
              <a:rPr lang="pt-PT" sz="2000" dirty="0" smtClean="0"/>
              <a:t>implementação;</a:t>
            </a: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99% de disponibilidade</a:t>
            </a:r>
            <a:r>
              <a:rPr lang="pt-PT" sz="2000" b="1" dirty="0" smtClean="0"/>
              <a:t>.</a:t>
            </a: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7" y="1555708"/>
            <a:ext cx="11258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1333</TotalTime>
  <Words>552</Words>
  <Application>Microsoft Office PowerPoint</Application>
  <PresentationFormat>Widescreen</PresentationFormat>
  <Paragraphs>120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 3</vt:lpstr>
      <vt:lpstr>Faceta</vt:lpstr>
      <vt:lpstr>LI4</vt:lpstr>
      <vt:lpstr>Parte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Parte II</vt:lpstr>
      <vt:lpstr>Requisitos do utilizador e de sistema funcionais - Cliente</vt:lpstr>
      <vt:lpstr>Requisitos de sistema não-funcionais</vt:lpstr>
      <vt:lpstr>Requisitos de sistema não-funcionais</vt:lpstr>
      <vt:lpstr>Requisitos de sistema não-funcionais</vt:lpstr>
      <vt:lpstr>Diagrama de Use Cases</vt:lpstr>
      <vt:lpstr>Especificação do Use Case “Agendar trabalho”</vt:lpstr>
      <vt:lpstr>Diagrama de Sequência de Sistema “Agendar trabalho”</vt:lpstr>
      <vt:lpstr>Diagrama de Máquinas de Estado</vt:lpstr>
      <vt:lpstr>Diagrama de Máquinas de Estado “Agendar Trabalho”</vt:lpstr>
      <vt:lpstr>Diagrama de Atividade</vt:lpstr>
      <vt:lpstr>Modelo Conceptual</vt:lpstr>
      <vt:lpstr>Mockups “Agendar Trabalho”</vt:lpstr>
      <vt:lpstr>Mockups “Agendar Trabalho”</vt:lpstr>
      <vt:lpstr>Mockups “Agendar Trabalho”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97</cp:revision>
  <dcterms:created xsi:type="dcterms:W3CDTF">2018-01-17T15:08:20Z</dcterms:created>
  <dcterms:modified xsi:type="dcterms:W3CDTF">2018-06-07T22:14:56Z</dcterms:modified>
</cp:coreProperties>
</file>