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307" r:id="rId3"/>
    <p:sldId id="304" r:id="rId4"/>
    <p:sldId id="274" r:id="rId5"/>
    <p:sldId id="298" r:id="rId6"/>
    <p:sldId id="264" r:id="rId7"/>
    <p:sldId id="311" r:id="rId8"/>
    <p:sldId id="276" r:id="rId9"/>
    <p:sldId id="312" r:id="rId10"/>
    <p:sldId id="302" r:id="rId11"/>
    <p:sldId id="308" r:id="rId12"/>
    <p:sldId id="314" r:id="rId13"/>
    <p:sldId id="328" r:id="rId14"/>
    <p:sldId id="331" r:id="rId15"/>
    <p:sldId id="332" r:id="rId16"/>
    <p:sldId id="330" r:id="rId17"/>
    <p:sldId id="335" r:id="rId18"/>
    <p:sldId id="334" r:id="rId19"/>
    <p:sldId id="339" r:id="rId20"/>
    <p:sldId id="340" r:id="rId21"/>
    <p:sldId id="343" r:id="rId22"/>
    <p:sldId id="345" r:id="rId23"/>
    <p:sldId id="351" r:id="rId24"/>
    <p:sldId id="350" r:id="rId25"/>
    <p:sldId id="352" r:id="rId26"/>
    <p:sldId id="353" r:id="rId27"/>
    <p:sldId id="354" r:id="rId28"/>
    <p:sldId id="355" r:id="rId29"/>
    <p:sldId id="356" r:id="rId30"/>
    <p:sldId id="30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7" autoAdjust="0"/>
    <p:restoredTop sz="93981" autoAdjust="0"/>
  </p:normalViewPr>
  <p:slideViewPr>
    <p:cSldViewPr snapToGrid="0">
      <p:cViewPr>
        <p:scale>
          <a:sx n="80" d="100"/>
          <a:sy n="80" d="100"/>
        </p:scale>
        <p:origin x="114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08-06-2018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579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1589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Foi desenvolvido o projeto</a:t>
            </a:r>
            <a:r>
              <a:rPr lang="pt-PT" baseline="0" dirty="0" smtClean="0"/>
              <a:t> em Visual Studio que, juntamente com os serviços da Microsoft Azure permitem a disponibilização do website online. O browser, utilizado em PC ou smartphone, permite cobrir uma vasta gama de dispositivos, graças à implementação dinâmica da página.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27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918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3125621" y="3502678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728113-7368-4B09-B890-E3D514368119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implementação</a:t>
            </a:r>
            <a:endParaRPr lang="pt-PT" dirty="0"/>
          </a:p>
        </p:txBody>
      </p:sp>
      <p:pic>
        <p:nvPicPr>
          <p:cNvPr id="3074" name="Picture 2" descr="GANTTimplementacao">
            <a:extLst>
              <a:ext uri="{FF2B5EF4-FFF2-40B4-BE49-F238E27FC236}">
                <a16:creationId xmlns:a16="http://schemas.microsoft.com/office/drawing/2014/main" id="{6124E7D5-6570-4EB7-83C9-CAE3E16F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6" y="2340914"/>
            <a:ext cx="9452991" cy="213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3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Parte 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18711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Cliente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0494"/>
            <a:ext cx="7560225" cy="49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2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Organizacionais</a:t>
            </a:r>
          </a:p>
          <a:p>
            <a:pPr lvl="1" algn="just"/>
            <a:r>
              <a:rPr lang="pt-PT" sz="2400" dirty="0"/>
              <a:t>O utilizador deve autenticar-se com o seu username e a password respetiva;</a:t>
            </a:r>
          </a:p>
          <a:p>
            <a:pPr lvl="1" algn="just"/>
            <a:r>
              <a:rPr lang="pt-PT" sz="2400" dirty="0"/>
              <a:t>A linguagem de programação a utilizar será C# em cooperação com a framework ASP.NET;</a:t>
            </a:r>
          </a:p>
          <a:p>
            <a:pPr lvl="1" algn="just"/>
            <a:r>
              <a:rPr lang="pt-PT" sz="2400" dirty="0"/>
              <a:t>O SGBD a usar deve ser o SQL Server;</a:t>
            </a:r>
          </a:p>
          <a:p>
            <a:pPr lvl="1" algn="just"/>
            <a:r>
              <a:rPr lang="pt-PT" sz="2400" dirty="0"/>
              <a:t>A aplicação será desenvolvida para web;</a:t>
            </a:r>
          </a:p>
        </p:txBody>
      </p:sp>
    </p:spTree>
    <p:extLst>
      <p:ext uri="{BB962C8B-B14F-4D97-AF65-F5344CB8AC3E}">
        <p14:creationId xmlns:p14="http://schemas.microsoft.com/office/powerpoint/2010/main" val="16209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Externos</a:t>
            </a:r>
          </a:p>
          <a:p>
            <a:pPr lvl="1" algn="just"/>
            <a:r>
              <a:rPr lang="pt-PT" sz="2400" dirty="0"/>
              <a:t>O sistema deve recorrer a uma API de mapas para representar a localização do trabalho ou até mesmo para representar a sua própria localização;</a:t>
            </a:r>
          </a:p>
          <a:p>
            <a:pPr lvl="1" algn="just"/>
            <a:r>
              <a:rPr lang="pt-PT" sz="2400" dirty="0"/>
              <a:t>O sistema não deve apresentar aos utilizadores dados privados acerca dos restantes utilizadores, sendo que, cada utilizador só pode ver os seus dados e aqueles que são públicos; </a:t>
            </a:r>
          </a:p>
        </p:txBody>
      </p:sp>
    </p:spTree>
    <p:extLst>
      <p:ext uri="{BB962C8B-B14F-4D97-AF65-F5344CB8AC3E}">
        <p14:creationId xmlns:p14="http://schemas.microsoft.com/office/powerpoint/2010/main" val="3743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2178"/>
          </a:xfrm>
        </p:spPr>
        <p:txBody>
          <a:bodyPr>
            <a:normAutofit fontScale="92500"/>
          </a:bodyPr>
          <a:lstStyle/>
          <a:p>
            <a:pPr algn="just"/>
            <a:r>
              <a:rPr lang="pt-PT" sz="2800" dirty="0"/>
              <a:t>Produto</a:t>
            </a:r>
          </a:p>
          <a:p>
            <a:pPr lvl="1" algn="just"/>
            <a:r>
              <a:rPr lang="pt-PT" sz="2400" dirty="0"/>
              <a:t>O sistema deve estar disponível 24h por dia. No pior dos casos, espera-se uma disponibilidade média superior a 99%;</a:t>
            </a:r>
          </a:p>
          <a:p>
            <a:pPr lvl="1" algn="just"/>
            <a:r>
              <a:rPr lang="pt-PT" sz="2400" dirty="0"/>
              <a:t>O sistema deve ser de fácil uso;</a:t>
            </a:r>
          </a:p>
          <a:p>
            <a:pPr lvl="1" algn="just"/>
            <a:r>
              <a:rPr lang="pt-PT" sz="2400" dirty="0"/>
              <a:t>O sistema deve ser produzido de modo a ser executado em todos os browsers;</a:t>
            </a:r>
          </a:p>
          <a:p>
            <a:pPr lvl="1" algn="just"/>
            <a:r>
              <a:rPr lang="pt-PT" sz="2400" dirty="0"/>
              <a:t>O sistema deve suportar o registo de 1000 utilizadores, no espaço de 1 ano;</a:t>
            </a:r>
          </a:p>
          <a:p>
            <a:pPr lvl="1" algn="just"/>
            <a:r>
              <a:rPr lang="pt-PT" sz="2400" dirty="0"/>
              <a:t>O nível de satisfação dos utilizadores com a aplicação deverá ser elevado.</a:t>
            </a:r>
          </a:p>
        </p:txBody>
      </p:sp>
    </p:spTree>
    <p:extLst>
      <p:ext uri="{BB962C8B-B14F-4D97-AF65-F5344CB8AC3E}">
        <p14:creationId xmlns:p14="http://schemas.microsoft.com/office/powerpoint/2010/main" val="20629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pt-PT" dirty="0"/>
              <a:t>Diagrama de Use Cases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 b="58384"/>
          <a:stretch/>
        </p:blipFill>
        <p:spPr>
          <a:xfrm>
            <a:off x="564445" y="978088"/>
            <a:ext cx="8429403" cy="51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Especificação do Use Case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53"/>
          <a:stretch/>
        </p:blipFill>
        <p:spPr>
          <a:xfrm>
            <a:off x="677334" y="1750041"/>
            <a:ext cx="4806178" cy="47067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6"/>
          <a:stretch/>
        </p:blipFill>
        <p:spPr>
          <a:xfrm>
            <a:off x="5913772" y="5240609"/>
            <a:ext cx="5469575" cy="96125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15" b="841"/>
          <a:stretch/>
        </p:blipFill>
        <p:spPr>
          <a:xfrm>
            <a:off x="5913772" y="1824684"/>
            <a:ext cx="5469575" cy="3419118"/>
          </a:xfrm>
        </p:spPr>
      </p:pic>
    </p:spTree>
    <p:extLst>
      <p:ext uri="{BB962C8B-B14F-4D97-AF65-F5344CB8AC3E}">
        <p14:creationId xmlns:p14="http://schemas.microsoft.com/office/powerpoint/2010/main" val="39160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Sequência de Sistema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96"/>
          <a:stretch/>
        </p:blipFill>
        <p:spPr>
          <a:xfrm>
            <a:off x="0" y="1530220"/>
            <a:ext cx="5779537" cy="5327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79" y="1594498"/>
            <a:ext cx="5974021" cy="527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7" y="1314580"/>
            <a:ext cx="11382061" cy="5076890"/>
          </a:xfrm>
        </p:spPr>
      </p:pic>
    </p:spTree>
    <p:extLst>
      <p:ext uri="{BB962C8B-B14F-4D97-AF65-F5344CB8AC3E}">
        <p14:creationId xmlns:p14="http://schemas.microsoft.com/office/powerpoint/2010/main" val="323873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Parte 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Fundamentação</a:t>
            </a:r>
          </a:p>
        </p:txBody>
      </p:sp>
    </p:spTree>
    <p:extLst>
      <p:ext uri="{BB962C8B-B14F-4D97-AF65-F5344CB8AC3E}">
        <p14:creationId xmlns:p14="http://schemas.microsoft.com/office/powerpoint/2010/main" val="213489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20686"/>
            <a:ext cx="10831168" cy="3903329"/>
          </a:xfrm>
        </p:spPr>
      </p:pic>
    </p:spTree>
    <p:extLst>
      <p:ext uri="{BB962C8B-B14F-4D97-AF65-F5344CB8AC3E}">
        <p14:creationId xmlns:p14="http://schemas.microsoft.com/office/powerpoint/2010/main" val="12017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Atividade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9"/>
          <a:stretch/>
        </p:blipFill>
        <p:spPr>
          <a:xfrm>
            <a:off x="1751905" y="1044587"/>
            <a:ext cx="6447526" cy="5813413"/>
          </a:xfrm>
        </p:spPr>
      </p:pic>
    </p:spTree>
    <p:extLst>
      <p:ext uri="{BB962C8B-B14F-4D97-AF65-F5344CB8AC3E}">
        <p14:creationId xmlns:p14="http://schemas.microsoft.com/office/powerpoint/2010/main" val="15381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Modelo Conceptual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1" y="1103402"/>
            <a:ext cx="8428453" cy="5754598"/>
          </a:xfrm>
        </p:spPr>
      </p:pic>
    </p:spTree>
    <p:extLst>
      <p:ext uri="{BB962C8B-B14F-4D97-AF65-F5344CB8AC3E}">
        <p14:creationId xmlns:p14="http://schemas.microsoft.com/office/powerpoint/2010/main" val="64015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“Agendar Trabalho”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34098"/>
            <a:ext cx="4727242" cy="580271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810" y="905177"/>
            <a:ext cx="4299646" cy="58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“Agendar Trabalho”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131930"/>
            <a:ext cx="3969311" cy="563386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594498"/>
            <a:ext cx="5272508" cy="477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6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“Agendar Trabalho”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71" y="934098"/>
            <a:ext cx="6432593" cy="5828947"/>
          </a:xfrm>
        </p:spPr>
      </p:pic>
    </p:spTree>
    <p:extLst>
      <p:ext uri="{BB962C8B-B14F-4D97-AF65-F5344CB8AC3E}">
        <p14:creationId xmlns:p14="http://schemas.microsoft.com/office/powerpoint/2010/main" val="110354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Parte </a:t>
            </a:r>
            <a:r>
              <a:rPr lang="pt-PT" dirty="0" smtClean="0"/>
              <a:t>III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77452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4220" y="422442"/>
            <a:ext cx="8596668" cy="1320800"/>
          </a:xfrm>
        </p:spPr>
        <p:txBody>
          <a:bodyPr/>
          <a:lstStyle/>
          <a:p>
            <a:r>
              <a:rPr lang="pt-PT" dirty="0" smtClean="0"/>
              <a:t>Tecnologias escolhidas</a:t>
            </a:r>
            <a:endParaRPr lang="pt-PT" dirty="0"/>
          </a:p>
        </p:txBody>
      </p:sp>
      <p:pic>
        <p:nvPicPr>
          <p:cNvPr id="1026" name="Picture 2" descr="Resultado de imagem para visual studi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8" y="1172974"/>
            <a:ext cx="2880000" cy="297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brow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2661934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004091" y="3367786"/>
            <a:ext cx="1876926" cy="7218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32" name="Picture 8" descr="Resultado de imagem para az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87" y="5017925"/>
            <a:ext cx="2123421" cy="159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sp n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98" y="3367786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28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Base de Dados e Povoamento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puntzzz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29537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Imagens ilustrativas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21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155F68-0F43-4FE9-A743-20F9DAFE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6583"/>
            <a:ext cx="8596668" cy="53347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Contextualização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Motivação e Objetivos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da Identidade do Sistema a Desenvolver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Análise de Viabilidade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Identificação dos Recursos Necessários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Modelo de Sistema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de Medidas de Sucesso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Plano de Desenvolvimento </a:t>
            </a:r>
          </a:p>
        </p:txBody>
      </p:sp>
    </p:spTree>
    <p:extLst>
      <p:ext uri="{BB962C8B-B14F-4D97-AF65-F5344CB8AC3E}">
        <p14:creationId xmlns:p14="http://schemas.microsoft.com/office/powerpoint/2010/main" val="4828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" y="5901221"/>
            <a:ext cx="6059251" cy="9751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" y="5901558"/>
            <a:ext cx="6059251" cy="9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/>
              <a:t>Contextualização e Motivação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1400499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“Bebés &amp; Companhia” possui uma cadeia de infantários espalhados pela grande </a:t>
            </a:r>
            <a:r>
              <a:rPr lang="pt-PT" sz="2000" dirty="0" smtClean="0"/>
              <a:t>Lisboa;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 smtClean="0">
                <a:solidFill>
                  <a:schemeClr val="accent2"/>
                </a:solidFill>
              </a:rPr>
              <a:t>Surge</a:t>
            </a:r>
            <a:r>
              <a:rPr lang="pt-PT" sz="2000" b="1" dirty="0">
                <a:solidFill>
                  <a:schemeClr val="accent2"/>
                </a:solidFill>
              </a:rPr>
              <a:t>, assim, a ideia de fazer um serviço ao domicílio de babysitting; </a:t>
            </a:r>
          </a:p>
          <a:p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É criada a plataforma “GuguDadah</a:t>
            </a:r>
            <a:r>
              <a:rPr lang="pt-PT" sz="2000" dirty="0" smtClean="0"/>
              <a:t>”;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Dificuldade de encontrar alguém que seja </a:t>
            </a:r>
            <a:r>
              <a:rPr lang="pt-PT" sz="2000" b="1" dirty="0">
                <a:solidFill>
                  <a:schemeClr val="accent2"/>
                </a:solidFill>
              </a:rPr>
              <a:t>responsável</a:t>
            </a:r>
            <a:r>
              <a:rPr lang="pt-PT" sz="2000" dirty="0"/>
              <a:t> para </a:t>
            </a:r>
            <a:r>
              <a:rPr lang="pt-PT" sz="2000" dirty="0" smtClean="0"/>
              <a:t>cuidar dos filhos;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 </a:t>
            </a:r>
            <a:r>
              <a:rPr lang="pt-PT" sz="2000" b="1" dirty="0">
                <a:solidFill>
                  <a:schemeClr val="accent2"/>
                </a:solidFill>
              </a:rPr>
              <a:t>inexistência</a:t>
            </a:r>
            <a:r>
              <a:rPr lang="pt-PT" sz="2000" dirty="0"/>
              <a:t> de um sistema que permita a requisição de serviços de babysitting online, em Portugal;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7B0C-8942-4CE3-AA50-CD602EEF81E3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574B50-E5E4-4456-97F2-7E2227DFA573}"/>
              </a:ext>
            </a:extLst>
          </p:cNvPr>
          <p:cNvSpPr txBox="1"/>
          <p:nvPr/>
        </p:nvSpPr>
        <p:spPr>
          <a:xfrm>
            <a:off x="572507" y="1555708"/>
            <a:ext cx="78490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Disponibilizar uma interface </a:t>
            </a:r>
            <a:r>
              <a:rPr lang="pt-PT" sz="2400" b="1" dirty="0">
                <a:solidFill>
                  <a:schemeClr val="accent2"/>
                </a:solidFill>
              </a:rPr>
              <a:t>intuitiva</a:t>
            </a:r>
            <a:r>
              <a:rPr lang="pt-PT" sz="2400" dirty="0"/>
              <a:t> que facilite a requisição de serviços de babysitting;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b="1" dirty="0">
              <a:solidFill>
                <a:schemeClr val="accent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2"/>
                </a:solidFill>
              </a:rPr>
              <a:t>Localização</a:t>
            </a:r>
            <a:r>
              <a:rPr lang="pt-PT" sz="2400" dirty="0"/>
              <a:t> geográfica;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Possibilidade do cliente </a:t>
            </a:r>
            <a:r>
              <a:rPr lang="pt-PT" sz="2400" b="1" dirty="0">
                <a:solidFill>
                  <a:schemeClr val="accent2"/>
                </a:solidFill>
              </a:rPr>
              <a:t>avaliar</a:t>
            </a:r>
            <a:r>
              <a:rPr lang="pt-PT" sz="2400" dirty="0"/>
              <a:t> determinado babysitter;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2"/>
                </a:solidFill>
              </a:rPr>
              <a:t>Simplificar</a:t>
            </a:r>
            <a:r>
              <a:rPr lang="pt-PT" sz="2400" dirty="0"/>
              <a:t> a deslocação dos funcionários da empresa;</a:t>
            </a:r>
          </a:p>
          <a:p>
            <a:pPr algn="just"/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9121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3087"/>
              </p:ext>
            </p:extLst>
          </p:nvPr>
        </p:nvGraphicFramePr>
        <p:xfrm>
          <a:off x="1117490" y="1945259"/>
          <a:ext cx="7130040" cy="3385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75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Nome: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GuguDadah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Slogan: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De Pais, Para pais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Categoria: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Babysitting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17751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Características: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Implementação de descontos em serviços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Reserva/Requerimento de profissionais para serviço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Avaliação dos profissionais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Navegação GPS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Faixa Etária: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20-50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5563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Logótipo: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24858" y="4305462"/>
            <a:ext cx="4178963" cy="6725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51" y="4294936"/>
            <a:ext cx="4244370" cy="6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/>
              <a:t>Medidas </a:t>
            </a:r>
            <a:r>
              <a:rPr lang="pt-PT" dirty="0"/>
              <a:t>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891822" y="1237963"/>
            <a:ext cx="762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F</a:t>
            </a:r>
            <a:r>
              <a:rPr lang="pt-PT" sz="2000" b="1" dirty="0" smtClean="0">
                <a:solidFill>
                  <a:schemeClr val="accent2"/>
                </a:solidFill>
              </a:rPr>
              <a:t>ácil </a:t>
            </a:r>
            <a:r>
              <a:rPr lang="pt-PT" sz="2000" b="1" dirty="0">
                <a:solidFill>
                  <a:schemeClr val="accent2"/>
                </a:solidFill>
              </a:rPr>
              <a:t>utilização</a:t>
            </a:r>
            <a:r>
              <a:rPr lang="pt-PT" sz="20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b="1" dirty="0" smtClean="0">
                <a:solidFill>
                  <a:schemeClr val="accent2"/>
                </a:solidFill>
              </a:rPr>
              <a:t>1000 </a:t>
            </a:r>
            <a:r>
              <a:rPr lang="pt-PT" sz="2000" b="1" dirty="0">
                <a:solidFill>
                  <a:schemeClr val="accent2"/>
                </a:solidFill>
              </a:rPr>
              <a:t>usos </a:t>
            </a:r>
            <a:r>
              <a:rPr lang="pt-PT" sz="2000" dirty="0" smtClean="0"/>
              <a:t>em </a:t>
            </a:r>
            <a:r>
              <a:rPr lang="pt-PT" sz="2000" b="1" dirty="0" smtClean="0">
                <a:solidFill>
                  <a:schemeClr val="accent2"/>
                </a:solidFill>
              </a:rPr>
              <a:t>365 </a:t>
            </a:r>
            <a:r>
              <a:rPr lang="pt-PT" sz="2000" b="1" dirty="0">
                <a:solidFill>
                  <a:schemeClr val="accent2"/>
                </a:solidFill>
              </a:rPr>
              <a:t>dias</a:t>
            </a:r>
            <a:r>
              <a:rPr lang="pt-PT" sz="2000" dirty="0"/>
              <a:t>;</a:t>
            </a:r>
          </a:p>
          <a:p>
            <a:pPr lvl="0" algn="just"/>
            <a:endParaRPr lang="pt-PT" sz="20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b="1" dirty="0" smtClean="0">
                <a:solidFill>
                  <a:schemeClr val="accent2"/>
                </a:solidFill>
              </a:rPr>
              <a:t>Utilização frequente</a:t>
            </a:r>
            <a:r>
              <a:rPr lang="pt-PT" sz="2000" b="1" dirty="0" smtClean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2000" b="1" dirty="0" smtClean="0">
              <a:solidFill>
                <a:schemeClr val="accent2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b="1" dirty="0" smtClean="0">
                <a:solidFill>
                  <a:schemeClr val="accent2"/>
                </a:solidFill>
              </a:rPr>
              <a:t>Crescimento consecutivo</a:t>
            </a:r>
            <a:r>
              <a:rPr lang="pt-PT" sz="2000" b="1" dirty="0" smtClean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dirty="0"/>
              <a:t>O </a:t>
            </a:r>
            <a:r>
              <a:rPr lang="pt-PT" sz="2000" b="1" dirty="0">
                <a:solidFill>
                  <a:schemeClr val="accent2"/>
                </a:solidFill>
              </a:rPr>
              <a:t>nível de satisfação </a:t>
            </a:r>
            <a:r>
              <a:rPr lang="pt-PT" sz="2000" dirty="0"/>
              <a:t>dos utilizadores do </a:t>
            </a:r>
            <a:r>
              <a:rPr lang="pt-PT" sz="2000" dirty="0" smtClean="0"/>
              <a:t>infantário deve </a:t>
            </a:r>
            <a:r>
              <a:rPr lang="pt-PT" sz="2000" dirty="0"/>
              <a:t>subir, pelo menos, </a:t>
            </a:r>
            <a:r>
              <a:rPr lang="pt-PT" sz="2000" b="1" dirty="0">
                <a:solidFill>
                  <a:schemeClr val="accent2"/>
                </a:solidFill>
              </a:rPr>
              <a:t>3 pontos percentuais</a:t>
            </a:r>
            <a:r>
              <a:rPr lang="pt-PT" sz="20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dirty="0"/>
              <a:t>O </a:t>
            </a:r>
            <a:r>
              <a:rPr lang="pt-PT" sz="2000" b="1" dirty="0">
                <a:solidFill>
                  <a:schemeClr val="accent2"/>
                </a:solidFill>
              </a:rPr>
              <a:t>número de utilizadores </a:t>
            </a:r>
            <a:r>
              <a:rPr lang="pt-PT" sz="2000" dirty="0"/>
              <a:t>do infantário deve </a:t>
            </a:r>
            <a:r>
              <a:rPr lang="pt-PT" sz="2000" b="1" dirty="0">
                <a:solidFill>
                  <a:schemeClr val="accent2"/>
                </a:solidFill>
              </a:rPr>
              <a:t>subir 5 pontos percentuais</a:t>
            </a:r>
            <a:r>
              <a:rPr lang="pt-PT" sz="2000" dirty="0"/>
              <a:t>, um ano após a </a:t>
            </a:r>
            <a:r>
              <a:rPr lang="pt-PT" sz="2000" dirty="0" smtClean="0"/>
              <a:t>implementação;</a:t>
            </a:r>
            <a:endParaRPr lang="pt-PT" sz="20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b="1" dirty="0" smtClean="0">
                <a:solidFill>
                  <a:schemeClr val="accent2"/>
                </a:solidFill>
              </a:rPr>
              <a:t>99% de disponibilidade</a:t>
            </a:r>
            <a:r>
              <a:rPr lang="pt-PT" sz="2000" b="1" dirty="0" smtClean="0"/>
              <a:t>.</a:t>
            </a:r>
            <a:endParaRPr lang="pt-PT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8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fundamentação</a:t>
            </a:r>
            <a:endParaRPr lang="pt-PT" dirty="0"/>
          </a:p>
        </p:txBody>
      </p:sp>
      <p:pic>
        <p:nvPicPr>
          <p:cNvPr id="1026" name="Picture 2" descr="GANTTfundamentacao">
            <a:extLst>
              <a:ext uri="{FF2B5EF4-FFF2-40B4-BE49-F238E27FC236}">
                <a16:creationId xmlns:a16="http://schemas.microsoft.com/office/drawing/2014/main" id="{831ADF82-97B5-4994-9A65-B3AB2B1F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2"/>
          <a:stretch>
            <a:fillRect/>
          </a:stretch>
        </p:blipFill>
        <p:spPr bwMode="auto">
          <a:xfrm>
            <a:off x="563038" y="1723658"/>
            <a:ext cx="8868345" cy="452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7" y="1555708"/>
            <a:ext cx="112585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1354</TotalTime>
  <Words>615</Words>
  <Application>Microsoft Office PowerPoint</Application>
  <PresentationFormat>Widescreen</PresentationFormat>
  <Paragraphs>129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Times New Roman</vt:lpstr>
      <vt:lpstr>Trebuchet MS</vt:lpstr>
      <vt:lpstr>Wingdings 3</vt:lpstr>
      <vt:lpstr>Faceta</vt:lpstr>
      <vt:lpstr>LI4</vt:lpstr>
      <vt:lpstr>Parte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Parte II</vt:lpstr>
      <vt:lpstr>Requisitos do utilizador e de sistema funcionais - Cliente</vt:lpstr>
      <vt:lpstr>Requisitos de sistema não-funcionais</vt:lpstr>
      <vt:lpstr>Requisitos de sistema não-funcionais</vt:lpstr>
      <vt:lpstr>Requisitos de sistema não-funcionais</vt:lpstr>
      <vt:lpstr>Diagrama de Use Cases</vt:lpstr>
      <vt:lpstr>Especificação do Use Case “Agendar trabalho”</vt:lpstr>
      <vt:lpstr>Diagrama de Sequência de Sistema “Agendar trabalho”</vt:lpstr>
      <vt:lpstr>Diagrama de Máquinas de Estado</vt:lpstr>
      <vt:lpstr>Diagrama de Máquinas de Estado “Agendar Trabalho”</vt:lpstr>
      <vt:lpstr>Diagrama de Atividade</vt:lpstr>
      <vt:lpstr>Modelo Conceptual</vt:lpstr>
      <vt:lpstr>Mockups “Agendar Trabalho”</vt:lpstr>
      <vt:lpstr>Mockups “Agendar Trabalho”</vt:lpstr>
      <vt:lpstr>Mockups “Agendar Trabalho”</vt:lpstr>
      <vt:lpstr>Parte III</vt:lpstr>
      <vt:lpstr>Tecnologias escolhidas</vt:lpstr>
      <vt:lpstr>Base de Dados e Povoamento</vt:lpstr>
      <vt:lpstr>Agendar Trabalho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Vitor Castro</cp:lastModifiedBy>
  <cp:revision>100</cp:revision>
  <dcterms:created xsi:type="dcterms:W3CDTF">2018-01-17T15:08:20Z</dcterms:created>
  <dcterms:modified xsi:type="dcterms:W3CDTF">2018-06-07T23:31:33Z</dcterms:modified>
</cp:coreProperties>
</file>