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304" r:id="rId3"/>
    <p:sldId id="274" r:id="rId4"/>
    <p:sldId id="297" r:id="rId5"/>
    <p:sldId id="298" r:id="rId6"/>
    <p:sldId id="299" r:id="rId7"/>
    <p:sldId id="264" r:id="rId8"/>
    <p:sldId id="259" r:id="rId9"/>
    <p:sldId id="275" r:id="rId10"/>
    <p:sldId id="260" r:id="rId11"/>
    <p:sldId id="276" r:id="rId12"/>
    <p:sldId id="301" r:id="rId13"/>
    <p:sldId id="302" r:id="rId14"/>
    <p:sldId id="305" r:id="rId15"/>
    <p:sldId id="30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07" autoAdjust="0"/>
    <p:restoredTop sz="93981" autoAdjust="0"/>
  </p:normalViewPr>
  <p:slideViewPr>
    <p:cSldViewPr snapToGrid="0">
      <p:cViewPr varScale="1">
        <p:scale>
          <a:sx n="52" d="100"/>
          <a:sy n="52" d="100"/>
        </p:scale>
        <p:origin x="14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7EE40-E473-4F3B-ABB7-4026700F0D66}" type="datetimeFigureOut">
              <a:rPr lang="pt-PT" smtClean="0"/>
              <a:t>13-03-2018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13AFA-C489-4F08-BBC3-E69A09335FB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593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158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76" y="5118456"/>
            <a:ext cx="7766936" cy="1646302"/>
          </a:xfrm>
        </p:spPr>
        <p:txBody>
          <a:bodyPr/>
          <a:lstStyle/>
          <a:p>
            <a:r>
              <a:rPr lang="pt-PT" sz="115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2847703" y="2302349"/>
            <a:ext cx="4821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   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pt-PT" sz="5400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GuguDadah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5604592" y="639542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3125621" y="3502678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Carlos Campos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Marcos Pereira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Oliveira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Vítor Castro</a:t>
            </a:r>
          </a:p>
        </p:txBody>
      </p:sp>
      <p:pic>
        <p:nvPicPr>
          <p:cNvPr id="9" name="Picture 1" descr="logo">
            <a:extLst>
              <a:ext uri="{FF2B5EF4-FFF2-40B4-BE49-F238E27FC236}">
                <a16:creationId xmlns:a16="http://schemas.microsoft.com/office/drawing/2014/main" id="{6A4C25DF-6080-4353-8A32-211555DA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6743" y="5116263"/>
            <a:ext cx="3080293" cy="197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2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Medidas de Sucesso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EAC276-E573-427B-ADBC-CD1A66F0D157}"/>
              </a:ext>
            </a:extLst>
          </p:cNvPr>
          <p:cNvSpPr txBox="1"/>
          <p:nvPr/>
        </p:nvSpPr>
        <p:spPr>
          <a:xfrm>
            <a:off x="444137" y="1237963"/>
            <a:ext cx="898724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Todas as etapas do processo de desenvolvimento devem cumprir os </a:t>
            </a:r>
            <a:r>
              <a:rPr lang="pt-PT" sz="1600" b="1" dirty="0">
                <a:solidFill>
                  <a:schemeClr val="accent2"/>
                </a:solidFill>
              </a:rPr>
              <a:t>prazos</a:t>
            </a:r>
            <a:r>
              <a:rPr lang="pt-PT" sz="1600" dirty="0"/>
              <a:t> </a:t>
            </a:r>
            <a:r>
              <a:rPr lang="pt-PT" sz="1600" b="1" dirty="0">
                <a:solidFill>
                  <a:schemeClr val="accent2"/>
                </a:solidFill>
              </a:rPr>
              <a:t>estabelecidos</a:t>
            </a:r>
            <a:r>
              <a:rPr lang="pt-PT" sz="1600" dirty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Todos os </a:t>
            </a:r>
            <a:r>
              <a:rPr lang="pt-PT" sz="1600" b="1" dirty="0">
                <a:solidFill>
                  <a:schemeClr val="accent2"/>
                </a:solidFill>
              </a:rPr>
              <a:t>requisitos</a:t>
            </a:r>
            <a:r>
              <a:rPr lang="pt-PT" sz="1600" dirty="0"/>
              <a:t> identificados devem estar presentes na aplicação final;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Verificar </a:t>
            </a:r>
            <a:r>
              <a:rPr lang="pt-PT" sz="1600" b="1" dirty="0">
                <a:solidFill>
                  <a:schemeClr val="accent2"/>
                </a:solidFill>
              </a:rPr>
              <a:t>escalabilidade</a:t>
            </a:r>
            <a:r>
              <a:rPr lang="pt-PT" sz="1600" dirty="0"/>
              <a:t> do sistema para outros infantários;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b="1" dirty="0">
                <a:solidFill>
                  <a:schemeClr val="accent2"/>
                </a:solidFill>
              </a:rPr>
              <a:t>Utilização fácil e frequente </a:t>
            </a:r>
            <a:r>
              <a:rPr lang="pt-PT" sz="1600" dirty="0"/>
              <a:t>da aplicação pelos utilizadores alvo, com um </a:t>
            </a:r>
            <a:r>
              <a:rPr lang="pt-PT" sz="1600" b="1" dirty="0">
                <a:solidFill>
                  <a:schemeClr val="accent2"/>
                </a:solidFill>
              </a:rPr>
              <a:t>crescimento consecutivo</a:t>
            </a:r>
            <a:r>
              <a:rPr lang="pt-PT" sz="1600" dirty="0"/>
              <a:t> no número de usos da plataforma durante o primeiro ano;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Permitir aos utilizadores o agendamento do serviço por um intervalo de </a:t>
            </a:r>
            <a:r>
              <a:rPr lang="pt-PT" sz="1600" b="1" dirty="0">
                <a:solidFill>
                  <a:schemeClr val="accent2"/>
                </a:solidFill>
              </a:rPr>
              <a:t>tempo variável</a:t>
            </a:r>
            <a:r>
              <a:rPr lang="pt-PT" sz="1600" dirty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Este agendamento também é </a:t>
            </a:r>
            <a:r>
              <a:rPr lang="pt-PT" sz="1600" b="1" dirty="0">
                <a:solidFill>
                  <a:schemeClr val="accent2"/>
                </a:solidFill>
              </a:rPr>
              <a:t>extensível</a:t>
            </a:r>
            <a:r>
              <a:rPr lang="pt-PT" sz="1600" dirty="0"/>
              <a:t>, oferecendo a possibilidade da prestação da atividade em horários em que os serviços convencionais não estão ativos;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Liberar os usuários do </a:t>
            </a:r>
            <a:r>
              <a:rPr lang="pt-PT" sz="1600" b="1" dirty="0">
                <a:solidFill>
                  <a:schemeClr val="accent2"/>
                </a:solidFill>
              </a:rPr>
              <a:t>transtorno da deslocação </a:t>
            </a:r>
            <a:r>
              <a:rPr lang="pt-PT" sz="1600" dirty="0"/>
              <a:t>aos infantários, para trazer os filhos de volta a casa;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Oferecer um método de </a:t>
            </a:r>
            <a:r>
              <a:rPr lang="pt-PT" sz="1600" b="1" dirty="0">
                <a:solidFill>
                  <a:schemeClr val="accent2"/>
                </a:solidFill>
              </a:rPr>
              <a:t>pagamento homogéneo</a:t>
            </a:r>
            <a:r>
              <a:rPr lang="pt-PT" sz="1600" dirty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Garantir uma maior viabilidade do projeto através de um </a:t>
            </a:r>
            <a:r>
              <a:rPr lang="pt-PT" sz="1600" b="1" dirty="0">
                <a:solidFill>
                  <a:schemeClr val="accent2"/>
                </a:solidFill>
              </a:rPr>
              <a:t>sistema de avaliação</a:t>
            </a:r>
            <a:r>
              <a:rPr lang="pt-PT" sz="1600" dirty="0"/>
              <a:t>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b="1" dirty="0">
                <a:solidFill>
                  <a:schemeClr val="accent2"/>
                </a:solidFill>
              </a:rPr>
              <a:t>Funcionar 24h, 365 dias por ano</a:t>
            </a:r>
            <a:r>
              <a:rPr lang="pt-PT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9362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fundamentação</a:t>
            </a:r>
            <a:endParaRPr lang="pt-PT" dirty="0"/>
          </a:p>
        </p:txBody>
      </p:sp>
      <p:pic>
        <p:nvPicPr>
          <p:cNvPr id="1026" name="Picture 2" descr="GANTTfundamentacao">
            <a:extLst>
              <a:ext uri="{FF2B5EF4-FFF2-40B4-BE49-F238E27FC236}">
                <a16:creationId xmlns:a16="http://schemas.microsoft.com/office/drawing/2014/main" id="{831ADF82-97B5-4994-9A65-B3AB2B1FA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12"/>
          <a:stretch>
            <a:fillRect/>
          </a:stretch>
        </p:blipFill>
        <p:spPr bwMode="auto">
          <a:xfrm>
            <a:off x="563038" y="1723658"/>
            <a:ext cx="8868345" cy="4527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67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BE2B00B-37FC-4561-9D76-9D44D2DF8A52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especificação</a:t>
            </a:r>
            <a:endParaRPr lang="pt-PT" dirty="0"/>
          </a:p>
        </p:txBody>
      </p:sp>
      <p:pic>
        <p:nvPicPr>
          <p:cNvPr id="2050" name="Picture 2" descr="GANTTespecificacao">
            <a:extLst>
              <a:ext uri="{FF2B5EF4-FFF2-40B4-BE49-F238E27FC236}">
                <a16:creationId xmlns:a16="http://schemas.microsoft.com/office/drawing/2014/main" id="{5E742F97-6BE4-42D3-A8BA-70A937F01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77"/>
          <a:stretch>
            <a:fillRect/>
          </a:stretch>
        </p:blipFill>
        <p:spPr bwMode="auto">
          <a:xfrm>
            <a:off x="283967" y="2244886"/>
            <a:ext cx="9643804" cy="2033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58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E728113-7368-4B09-B890-E3D514368119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implementação</a:t>
            </a:r>
            <a:endParaRPr lang="pt-PT" dirty="0"/>
          </a:p>
        </p:txBody>
      </p:sp>
      <p:pic>
        <p:nvPicPr>
          <p:cNvPr id="3074" name="Picture 2" descr="GANTTimplementacao">
            <a:extLst>
              <a:ext uri="{FF2B5EF4-FFF2-40B4-BE49-F238E27FC236}">
                <a16:creationId xmlns:a16="http://schemas.microsoft.com/office/drawing/2014/main" id="{6124E7D5-6570-4EB7-83C9-CAE3E16F1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66" y="2340914"/>
            <a:ext cx="9452991" cy="213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03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Conclusão, análise crítica e trabalho futuro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EAC276-E573-427B-ADBC-CD1A66F0D157}"/>
              </a:ext>
            </a:extLst>
          </p:cNvPr>
          <p:cNvSpPr txBox="1"/>
          <p:nvPr/>
        </p:nvSpPr>
        <p:spPr>
          <a:xfrm>
            <a:off x="444137" y="1085564"/>
            <a:ext cx="898724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Grande desafio – deixar ao critério do grupo a </a:t>
            </a:r>
            <a:r>
              <a:rPr lang="pt-PT" sz="1600" b="1" dirty="0">
                <a:solidFill>
                  <a:schemeClr val="accent1"/>
                </a:solidFill>
              </a:rPr>
              <a:t>escolha do tema </a:t>
            </a:r>
            <a:r>
              <a:rPr lang="pt-PT" sz="1600" dirty="0"/>
              <a:t>e todo o trabalho envolvido na criação e fundamentação do projeto (liberdade/criatividade);</a:t>
            </a:r>
          </a:p>
          <a:p>
            <a:pPr lvl="0" algn="just"/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Nesta fase: </a:t>
            </a:r>
            <a:r>
              <a:rPr lang="pt-PT" sz="1600" b="1" dirty="0">
                <a:solidFill>
                  <a:schemeClr val="accent1"/>
                </a:solidFill>
              </a:rPr>
              <a:t> </a:t>
            </a:r>
            <a:r>
              <a:rPr lang="pt-PT" sz="1600" b="1" dirty="0" smtClean="0">
                <a:solidFill>
                  <a:schemeClr val="accent1"/>
                </a:solidFill>
              </a:rPr>
              <a:t> </a:t>
            </a:r>
            <a:r>
              <a:rPr lang="pt-PT" sz="1600" dirty="0" smtClean="0"/>
              <a:t>-</a:t>
            </a:r>
            <a:r>
              <a:rPr lang="pt-PT" sz="1600" dirty="0"/>
              <a:t>elaborar um modelo geral da ideia a desenvolver </a:t>
            </a:r>
          </a:p>
          <a:p>
            <a:pPr lvl="0" algn="just"/>
            <a:r>
              <a:rPr lang="pt-PT" sz="1600" dirty="0"/>
              <a:t>			  -esclarecer alguns pontos</a:t>
            </a:r>
          </a:p>
          <a:p>
            <a:pPr lvl="0" algn="just"/>
            <a:r>
              <a:rPr lang="pt-PT" sz="1600" dirty="0"/>
              <a:t>			  -medidas de sucesso e viabilidade</a:t>
            </a:r>
          </a:p>
          <a:p>
            <a:pPr lvl="0" algn="just"/>
            <a:r>
              <a:rPr lang="pt-PT" sz="1600" dirty="0"/>
              <a:t>			  -analisar os recursos necessários associados ao serviço.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Ainda assim, sem uma boa fundamentação e sem o estabelecimento de metas, todos os passos futuros acabariam por</a:t>
            </a:r>
            <a:r>
              <a:rPr lang="pt-PT" sz="1600" dirty="0">
                <a:solidFill>
                  <a:schemeClr val="accent1"/>
                </a:solidFill>
              </a:rPr>
              <a:t> </a:t>
            </a:r>
            <a:r>
              <a:rPr lang="pt-PT" sz="1600" b="1" dirty="0">
                <a:solidFill>
                  <a:schemeClr val="accent1"/>
                </a:solidFill>
              </a:rPr>
              <a:t>levantar demasiadas dúvidas </a:t>
            </a:r>
            <a:r>
              <a:rPr lang="pt-PT" sz="1600" dirty="0"/>
              <a:t>e poderiam </a:t>
            </a:r>
            <a:r>
              <a:rPr lang="pt-PT" sz="1600" b="1" dirty="0">
                <a:solidFill>
                  <a:schemeClr val="accent1"/>
                </a:solidFill>
              </a:rPr>
              <a:t>acabar por divergir</a:t>
            </a:r>
            <a:r>
              <a:rPr lang="pt-PT" sz="1600" dirty="0"/>
              <a:t>, tanto da ideia inicial, como entre os elementos do grupo. </a:t>
            </a:r>
          </a:p>
          <a:p>
            <a:pPr lvl="0" algn="just"/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Trabalho futuro: </a:t>
            </a:r>
            <a:r>
              <a:rPr lang="pt-PT" sz="1600" dirty="0" smtClean="0"/>
              <a:t>   -</a:t>
            </a:r>
            <a:r>
              <a:rPr lang="pt-PT" sz="1600" dirty="0"/>
              <a:t>definir os requisitos do sistema </a:t>
            </a:r>
          </a:p>
          <a:p>
            <a:pPr lvl="1" algn="just"/>
            <a:r>
              <a:rPr lang="pt-PT" sz="1600" dirty="0"/>
              <a:t>			   -avançar com a arquitetura UML </a:t>
            </a:r>
          </a:p>
          <a:p>
            <a:pPr lvl="1" algn="just"/>
            <a:r>
              <a:rPr lang="pt-PT" sz="1600" dirty="0"/>
              <a:t>		          -desenvolvimento da base de dados</a:t>
            </a:r>
          </a:p>
          <a:p>
            <a:pPr lvl="1" algn="just"/>
            <a:r>
              <a:rPr lang="pt-PT" sz="1600" dirty="0"/>
              <a:t>		          - implementação da plataforma(site e aplicação móvel)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Acima de tudo, O grupo espera conseguir finalizar as próximas etapas e tirar proveito das mesmas, levando consigo </a:t>
            </a:r>
            <a:r>
              <a:rPr lang="pt-PT" sz="1600" b="1" dirty="0">
                <a:solidFill>
                  <a:schemeClr val="accent1"/>
                </a:solidFill>
              </a:rPr>
              <a:t>conhecimentos úteis</a:t>
            </a:r>
            <a:r>
              <a:rPr lang="pt-PT" sz="1600" dirty="0"/>
              <a:t> para a vida profissional futura.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85056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76" y="5118456"/>
            <a:ext cx="7766936" cy="1646302"/>
          </a:xfrm>
        </p:spPr>
        <p:txBody>
          <a:bodyPr/>
          <a:lstStyle/>
          <a:p>
            <a:r>
              <a:rPr lang="pt-PT" sz="115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2847703" y="2302349"/>
            <a:ext cx="4821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   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pt-PT" sz="5400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GuguDadah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5604592" y="639542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2847703" y="3509649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Carlos Campos A74745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 A78985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Marcos Pereira A79116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Oliveira A77730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Vítor Castro A77870</a:t>
            </a:r>
          </a:p>
        </p:txBody>
      </p:sp>
      <p:pic>
        <p:nvPicPr>
          <p:cNvPr id="9" name="Picture 1" descr="logo">
            <a:extLst>
              <a:ext uri="{FF2B5EF4-FFF2-40B4-BE49-F238E27FC236}">
                <a16:creationId xmlns:a16="http://schemas.microsoft.com/office/drawing/2014/main" id="{6A4C25DF-6080-4353-8A32-211555DA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6743" y="5116263"/>
            <a:ext cx="3080293" cy="197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2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155F68-0F43-4FE9-A743-20F9DAFEF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06583"/>
            <a:ext cx="8596668" cy="53347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Contextualização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Motivação e </a:t>
            </a:r>
            <a:r>
              <a:rPr lang="pt-PT" sz="2000" dirty="0" smtClean="0">
                <a:solidFill>
                  <a:schemeClr val="tx1"/>
                </a:solidFill>
              </a:rPr>
              <a:t>Objetivos</a:t>
            </a:r>
            <a:endParaRPr lang="pt-PT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Definição da Identidade do Sistema a Desenvolver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Análise de Viabilidade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Identificação dos Recursos Necessários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Modelo de Sistema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Definição de Medidas de Sucesso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Plano de Desenvolvimento </a:t>
            </a:r>
          </a:p>
        </p:txBody>
      </p:sp>
    </p:spTree>
    <p:extLst>
      <p:ext uri="{BB962C8B-B14F-4D97-AF65-F5344CB8AC3E}">
        <p14:creationId xmlns:p14="http://schemas.microsoft.com/office/powerpoint/2010/main" val="48286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6E33AE5-F7BC-4721-8718-71AB3D730002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Contextualização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7B5F4B-DA41-45A6-98B2-0FFDF0BF4409}"/>
              </a:ext>
            </a:extLst>
          </p:cNvPr>
          <p:cNvSpPr txBox="1"/>
          <p:nvPr/>
        </p:nvSpPr>
        <p:spPr>
          <a:xfrm>
            <a:off x="404948" y="1400499"/>
            <a:ext cx="8987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Necessidade de produção contínua e rápida por parte das empresas, para singrar nos mercados económicos;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Aumenta a carga horária dos trabalhadores -&gt; </a:t>
            </a:r>
            <a:r>
              <a:rPr lang="pt-PT" sz="1600" b="1" dirty="0">
                <a:solidFill>
                  <a:schemeClr val="accent2"/>
                </a:solidFill>
              </a:rPr>
              <a:t>problema</a:t>
            </a:r>
            <a:r>
              <a:rPr lang="pt-PT" sz="1600" dirty="0">
                <a:solidFill>
                  <a:srgbClr val="FF0000"/>
                </a:solidFill>
              </a:rPr>
              <a:t> </a:t>
            </a:r>
            <a:r>
              <a:rPr lang="pt-PT" sz="1600" b="1" dirty="0">
                <a:solidFill>
                  <a:schemeClr val="accent2"/>
                </a:solidFill>
              </a:rPr>
              <a:t>sério</a:t>
            </a:r>
            <a:r>
              <a:rPr lang="pt-PT" sz="1600" dirty="0">
                <a:solidFill>
                  <a:srgbClr val="FF0000"/>
                </a:solidFill>
              </a:rPr>
              <a:t> </a:t>
            </a:r>
            <a:r>
              <a:rPr lang="pt-PT" sz="1600" dirty="0"/>
              <a:t>para quem tem filhos torna-se difícil arranjar alguém para tomar conta dos filho;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“Bebés &amp; Companhia” possui uma cadeia de infantários espalhados pela grande Lisboa: </a:t>
            </a:r>
          </a:p>
          <a:p>
            <a:r>
              <a:rPr lang="pt-PT" sz="1600" dirty="0"/>
              <a:t>			- maioria dos seus funcionários estão na faixa etária dos vinte </a:t>
            </a:r>
          </a:p>
          <a:p>
            <a:r>
              <a:rPr lang="pt-PT" sz="1600" dirty="0"/>
              <a:t>			- dispõem de tempo livre para horário extra</a:t>
            </a:r>
          </a:p>
          <a:p>
            <a:r>
              <a:rPr lang="pt-PT" sz="1600" dirty="0"/>
              <a:t>			- viram aqui uma ótima oportunidade. </a:t>
            </a:r>
          </a:p>
          <a:p>
            <a:r>
              <a:rPr lang="pt-PT" sz="1600" dirty="0"/>
              <a:t>			- </a:t>
            </a:r>
            <a:r>
              <a:rPr lang="pt-PT" sz="1600" b="1" dirty="0">
                <a:solidFill>
                  <a:schemeClr val="accent2"/>
                </a:solidFill>
              </a:rPr>
              <a:t>Surge, assim, a ideia de fazer um serviço ao domicilio de </a:t>
            </a:r>
            <a:r>
              <a:rPr lang="pt-PT" sz="1600" b="1" dirty="0" err="1">
                <a:solidFill>
                  <a:schemeClr val="accent2"/>
                </a:solidFill>
              </a:rPr>
              <a:t>babysitting</a:t>
            </a:r>
            <a:r>
              <a:rPr lang="pt-PT" sz="1600" b="1" dirty="0">
                <a:solidFill>
                  <a:schemeClr val="accent2"/>
                </a:solidFill>
              </a:rPr>
              <a:t>; </a:t>
            </a:r>
          </a:p>
          <a:p>
            <a:endParaRPr lang="pt-PT" sz="1600" b="1" dirty="0">
              <a:solidFill>
                <a:schemeClr val="accent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Realização de inquéritos: </a:t>
            </a:r>
          </a:p>
          <a:p>
            <a:r>
              <a:rPr lang="pt-PT" sz="1600" dirty="0"/>
              <a:t>	- disposição para trabalhar horas extra</a:t>
            </a:r>
          </a:p>
          <a:p>
            <a:r>
              <a:rPr lang="pt-PT" sz="1600" dirty="0"/>
              <a:t>	- disponibilidade para horas tardias e para deslocações ao domicílio</a:t>
            </a:r>
          </a:p>
          <a:p>
            <a:r>
              <a:rPr lang="pt-PT" sz="1600" dirty="0"/>
              <a:t>	-&gt; Sem necessidade de contratação de agentes externos ao infantário!</a:t>
            </a:r>
          </a:p>
          <a:p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É criada a plataforma “GuguDadah”.</a:t>
            </a:r>
          </a:p>
        </p:txBody>
      </p:sp>
    </p:spTree>
    <p:extLst>
      <p:ext uri="{BB962C8B-B14F-4D97-AF65-F5344CB8AC3E}">
        <p14:creationId xmlns:p14="http://schemas.microsoft.com/office/powerpoint/2010/main" val="137000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F7693A0-786B-4B06-A6F3-C9B34444D8BA}"/>
              </a:ext>
            </a:extLst>
          </p:cNvPr>
          <p:cNvSpPr txBox="1"/>
          <p:nvPr/>
        </p:nvSpPr>
        <p:spPr>
          <a:xfrm>
            <a:off x="382920" y="1555708"/>
            <a:ext cx="89872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Dificuldade de encontrar alguém que seja </a:t>
            </a:r>
            <a:r>
              <a:rPr lang="pt-PT" b="1" dirty="0">
                <a:solidFill>
                  <a:schemeClr val="accent2"/>
                </a:solidFill>
              </a:rPr>
              <a:t>responsável</a:t>
            </a:r>
            <a:r>
              <a:rPr lang="pt-PT" dirty="0"/>
              <a:t> para tomar conta dos nossos filhos a </a:t>
            </a:r>
            <a:r>
              <a:rPr lang="pt-PT" b="1" dirty="0">
                <a:solidFill>
                  <a:schemeClr val="accent2"/>
                </a:solidFill>
              </a:rPr>
              <a:t>horas tardias</a:t>
            </a:r>
            <a:r>
              <a:rPr lang="pt-PT" dirty="0"/>
              <a:t>, ou a falta de disponibilidade dos infantários de tomar conta de crianças adoentadas;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A </a:t>
            </a:r>
            <a:r>
              <a:rPr lang="pt-PT" b="1" dirty="0">
                <a:solidFill>
                  <a:schemeClr val="accent2"/>
                </a:solidFill>
              </a:rPr>
              <a:t>inexistência</a:t>
            </a:r>
            <a:r>
              <a:rPr lang="pt-PT" dirty="0"/>
              <a:t> de um sistema que permita a requisição de serviços de babysitting online, em Portugal;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A maioria dos trabalhadores dos infantários Bebés &amp; Companhia possuem </a:t>
            </a:r>
            <a:r>
              <a:rPr lang="pt-PT" b="1" dirty="0">
                <a:solidFill>
                  <a:schemeClr val="accent2"/>
                </a:solidFill>
              </a:rPr>
              <a:t>idade</a:t>
            </a:r>
            <a:r>
              <a:rPr lang="pt-PT" dirty="0"/>
              <a:t> no intervalo dos </a:t>
            </a:r>
            <a:r>
              <a:rPr lang="pt-PT" b="1" dirty="0">
                <a:solidFill>
                  <a:schemeClr val="accent2"/>
                </a:solidFill>
              </a:rPr>
              <a:t>vinte aos trinta</a:t>
            </a:r>
            <a:r>
              <a:rPr lang="pt-PT" dirty="0"/>
              <a:t>. Têm mais facilidade e </a:t>
            </a:r>
            <a:r>
              <a:rPr lang="pt-PT" b="1" dirty="0">
                <a:solidFill>
                  <a:schemeClr val="accent2"/>
                </a:solidFill>
              </a:rPr>
              <a:t>disponibilidade</a:t>
            </a:r>
            <a:r>
              <a:rPr lang="pt-PT" dirty="0"/>
              <a:t> para trabalharem em </a:t>
            </a:r>
            <a:r>
              <a:rPr lang="pt-PT" b="1" dirty="0">
                <a:solidFill>
                  <a:schemeClr val="accent2"/>
                </a:solidFill>
              </a:rPr>
              <a:t>horas não tão comuns</a:t>
            </a:r>
            <a:r>
              <a:rPr lang="pt-PT" dirty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A983806-5ACF-436A-BC02-C3E78778BFFE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Motivação</a:t>
            </a:r>
          </a:p>
        </p:txBody>
      </p:sp>
    </p:spTree>
    <p:extLst>
      <p:ext uri="{BB962C8B-B14F-4D97-AF65-F5344CB8AC3E}">
        <p14:creationId xmlns:p14="http://schemas.microsoft.com/office/powerpoint/2010/main" val="22922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D7B0C-8942-4CE3-AA50-CD602EEF81E3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Objetivos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4574B50-E5E4-4456-97F2-7E2227DFA573}"/>
              </a:ext>
            </a:extLst>
          </p:cNvPr>
          <p:cNvSpPr txBox="1"/>
          <p:nvPr/>
        </p:nvSpPr>
        <p:spPr>
          <a:xfrm>
            <a:off x="391885" y="1555708"/>
            <a:ext cx="89872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Disponibilizar uma interface </a:t>
            </a:r>
            <a:r>
              <a:rPr lang="pt-PT" sz="2000" b="1" dirty="0">
                <a:solidFill>
                  <a:schemeClr val="accent2"/>
                </a:solidFill>
              </a:rPr>
              <a:t>intuitiva</a:t>
            </a:r>
            <a:r>
              <a:rPr lang="pt-PT" sz="2000" dirty="0"/>
              <a:t> que facilite a requisição de serviços de babysitting;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b="1" dirty="0">
              <a:solidFill>
                <a:schemeClr val="accent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2"/>
                </a:solidFill>
              </a:rPr>
              <a:t>Localização</a:t>
            </a:r>
            <a:r>
              <a:rPr lang="pt-PT" sz="2000" dirty="0"/>
              <a:t> geográfica;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Possibilidade do cliente </a:t>
            </a:r>
            <a:r>
              <a:rPr lang="pt-PT" sz="2000" b="1" dirty="0">
                <a:solidFill>
                  <a:schemeClr val="accent2"/>
                </a:solidFill>
              </a:rPr>
              <a:t>avaliar</a:t>
            </a:r>
            <a:r>
              <a:rPr lang="pt-PT" sz="2000" dirty="0"/>
              <a:t> determinado </a:t>
            </a:r>
            <a:r>
              <a:rPr lang="pt-PT" sz="2000" dirty="0" err="1"/>
              <a:t>babysitter</a:t>
            </a:r>
            <a:r>
              <a:rPr lang="pt-PT" sz="2000" dirty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2"/>
                </a:solidFill>
              </a:rPr>
              <a:t>Simplificar</a:t>
            </a:r>
            <a:r>
              <a:rPr lang="pt-PT" sz="2000" dirty="0"/>
              <a:t> a deslocação dos funcionários da empresa;</a:t>
            </a:r>
          </a:p>
          <a:p>
            <a:pPr algn="just"/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91211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1917E-131F-4D55-AF63-686A2E3F901C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Viabilidade do Sistema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4C4A52A-7267-416A-BBD5-F6C606723737}"/>
              </a:ext>
            </a:extLst>
          </p:cNvPr>
          <p:cNvSpPr txBox="1"/>
          <p:nvPr/>
        </p:nvSpPr>
        <p:spPr>
          <a:xfrm>
            <a:off x="382920" y="1555708"/>
            <a:ext cx="8987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Um sistema ao domicílio 24/365 é um modelo de negócio </a:t>
            </a:r>
            <a:r>
              <a:rPr lang="pt-PT" b="1" dirty="0">
                <a:solidFill>
                  <a:schemeClr val="accent2"/>
                </a:solidFill>
              </a:rPr>
              <a:t>cada vez mais comum </a:t>
            </a:r>
            <a:r>
              <a:rPr lang="pt-PT" dirty="0"/>
              <a:t>(Amazon, KFC, </a:t>
            </a:r>
            <a:r>
              <a:rPr lang="pt-PT" dirty="0" smtClean="0"/>
              <a:t>Burger </a:t>
            </a:r>
            <a:r>
              <a:rPr lang="pt-PT" dirty="0"/>
              <a:t>King,…);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Há cada vez mais abertura do cliente a </a:t>
            </a:r>
            <a:r>
              <a:rPr lang="pt-PT" b="1" dirty="0">
                <a:solidFill>
                  <a:schemeClr val="accent2"/>
                </a:solidFill>
              </a:rPr>
              <a:t>novas formas </a:t>
            </a:r>
            <a:r>
              <a:rPr lang="pt-PT" dirty="0"/>
              <a:t>de comércio;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Um serviço de babysitting ao domicílio posiciona-se como uma opção de entrada num </a:t>
            </a:r>
            <a:r>
              <a:rPr lang="pt-PT" b="1" dirty="0">
                <a:solidFill>
                  <a:schemeClr val="accent2"/>
                </a:solidFill>
              </a:rPr>
              <a:t>mercado estável</a:t>
            </a:r>
            <a:r>
              <a:rPr lang="pt-PT" dirty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O estudo de mercado revelou grande </a:t>
            </a:r>
            <a:r>
              <a:rPr lang="pt-PT" b="1" dirty="0">
                <a:solidFill>
                  <a:schemeClr val="accent2"/>
                </a:solidFill>
              </a:rPr>
              <a:t>recetividade</a:t>
            </a:r>
            <a:r>
              <a:rPr lang="pt-PT" dirty="0"/>
              <a:t> à possibilidade de agendar um(a) </a:t>
            </a:r>
            <a:r>
              <a:rPr lang="pt-PT" dirty="0" err="1"/>
              <a:t>babysitter</a:t>
            </a:r>
            <a:r>
              <a:rPr lang="pt-PT" dirty="0"/>
              <a:t> a </a:t>
            </a:r>
            <a:r>
              <a:rPr lang="pt-PT" b="1" dirty="0">
                <a:solidFill>
                  <a:schemeClr val="accent2"/>
                </a:solidFill>
              </a:rPr>
              <a:t>qualquer altura </a:t>
            </a:r>
            <a:r>
              <a:rPr lang="pt-PT" dirty="0"/>
              <a:t>do dia;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O serviço está associado a um </a:t>
            </a:r>
            <a:r>
              <a:rPr lang="pt-PT" dirty="0">
                <a:solidFill>
                  <a:schemeClr val="accent2"/>
                </a:solidFill>
              </a:rPr>
              <a:t>lugar físico </a:t>
            </a:r>
            <a:r>
              <a:rPr lang="pt-PT" dirty="0"/>
              <a:t>onde se podem conhecer os profissionais, o que aumenta a confiança por parte dos pais;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Alguma potencial falta de confiança é compensada pela presença de avaliações pessoais.</a:t>
            </a:r>
          </a:p>
        </p:txBody>
      </p:sp>
    </p:spTree>
    <p:extLst>
      <p:ext uri="{BB962C8B-B14F-4D97-AF65-F5344CB8AC3E}">
        <p14:creationId xmlns:p14="http://schemas.microsoft.com/office/powerpoint/2010/main" val="112614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3147A739-A96D-4A79-8F72-398DA2081ACA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Estabelecimento da Entidade do Projeto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1AA55FD-6ED8-4E50-9CB7-CC4BFDF7A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93087"/>
              </p:ext>
            </p:extLst>
          </p:nvPr>
        </p:nvGraphicFramePr>
        <p:xfrm>
          <a:off x="1117490" y="1945259"/>
          <a:ext cx="7130040" cy="3385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9075">
                  <a:extLst>
                    <a:ext uri="{9D8B030D-6E8A-4147-A177-3AD203B41FA5}">
                      <a16:colId xmlns:a16="http://schemas.microsoft.com/office/drawing/2014/main" val="1803879799"/>
                    </a:ext>
                  </a:extLst>
                </a:gridCol>
                <a:gridCol w="4580965">
                  <a:extLst>
                    <a:ext uri="{9D8B030D-6E8A-4147-A177-3AD203B41FA5}">
                      <a16:colId xmlns:a16="http://schemas.microsoft.com/office/drawing/2014/main" val="46737013"/>
                    </a:ext>
                  </a:extLst>
                </a:gridCol>
              </a:tblGrid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Nome: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GuguDadah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877655936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Slogan: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De Pais, Para pais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676248527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Categoria: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Babysitting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841324028"/>
                  </a:ext>
                </a:extLst>
              </a:tr>
              <a:tr h="217751">
                <a:tc row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Características: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Implementação de descontos em serviços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054180806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Reserva/Requerimento de profissionais para serviço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463954528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Avaliação dos profissionais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023427686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Navegação GPS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550498941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Faixa Etária: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20-50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801010959"/>
                  </a:ext>
                </a:extLst>
              </a:tr>
              <a:tr h="15563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Logótipo: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383090436"/>
                  </a:ext>
                </a:extLst>
              </a:tr>
            </a:tbl>
          </a:graphicData>
        </a:graphic>
      </p:graphicFrame>
      <p:pic>
        <p:nvPicPr>
          <p:cNvPr id="4098" name="Picture 2" descr="logo">
            <a:extLst>
              <a:ext uri="{FF2B5EF4-FFF2-40B4-BE49-F238E27FC236}">
                <a16:creationId xmlns:a16="http://schemas.microsoft.com/office/drawing/2014/main" id="{B16C096F-DB7F-4139-A49E-E315A5E4B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615" y="3896631"/>
            <a:ext cx="2118770" cy="135733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1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AAAFBBEC-92A0-4DAA-ACCF-8E81D927D918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Identificação dos Recursos Necessários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2A8382-7563-445B-8608-2EDE06FE2956}"/>
              </a:ext>
            </a:extLst>
          </p:cNvPr>
          <p:cNvSpPr txBox="1"/>
          <p:nvPr/>
        </p:nvSpPr>
        <p:spPr>
          <a:xfrm>
            <a:off x="404948" y="1555708"/>
            <a:ext cx="898724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Alocação de um engenheiro de software e quatro programadores (a trabalhar 2h/dia -&gt; 1 homem/mês);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Uso dos </a:t>
            </a:r>
            <a:r>
              <a:rPr lang="pt-PT" sz="2000" b="1" dirty="0">
                <a:solidFill>
                  <a:schemeClr val="accent2"/>
                </a:solidFill>
              </a:rPr>
              <a:t>computadores</a:t>
            </a:r>
            <a:r>
              <a:rPr lang="pt-PT" sz="2000" dirty="0"/>
              <a:t> disponibilizados pela software </a:t>
            </a:r>
            <a:r>
              <a:rPr lang="pt-PT" sz="2000" dirty="0" err="1"/>
              <a:t>house</a:t>
            </a:r>
            <a:r>
              <a:rPr lang="pt-PT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Duas reuniões com o infantário Bebés &amp; Companhia: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PT" sz="2000" dirty="0"/>
              <a:t>Para levantamento de requisitos;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PT" sz="2000" dirty="0"/>
              <a:t>Para confirmação do modelo elaborado;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2"/>
                </a:solidFill>
              </a:rPr>
              <a:t>Estudo de mercado </a:t>
            </a:r>
            <a:r>
              <a:rPr lang="pt-PT" sz="2000" dirty="0"/>
              <a:t>para confirmar viabilização do sistema;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Alocação de um </a:t>
            </a:r>
            <a:r>
              <a:rPr lang="pt-PT" sz="2000" b="1" dirty="0">
                <a:solidFill>
                  <a:schemeClr val="accent2"/>
                </a:solidFill>
              </a:rPr>
              <a:t>servidor</a:t>
            </a:r>
            <a:r>
              <a:rPr lang="pt-PT" sz="2000" dirty="0"/>
              <a:t> a funcionar 24/7;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Aquisição de </a:t>
            </a:r>
            <a:r>
              <a:rPr lang="pt-PT" sz="2000" b="1" dirty="0">
                <a:solidFill>
                  <a:schemeClr val="accent2"/>
                </a:solidFill>
              </a:rPr>
              <a:t>tablets</a:t>
            </a:r>
            <a:r>
              <a:rPr lang="pt-PT" sz="2000" dirty="0"/>
              <a:t> para desenvolvimento do sistema;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00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36E74F4-497C-4839-BC34-672CDDFA7A97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Maquete do Sistema</a:t>
            </a:r>
          </a:p>
        </p:txBody>
      </p:sp>
      <p:pic>
        <p:nvPicPr>
          <p:cNvPr id="1026" name="Picture 2" descr="maquete">
            <a:extLst>
              <a:ext uri="{FF2B5EF4-FFF2-40B4-BE49-F238E27FC236}">
                <a16:creationId xmlns:a16="http://schemas.microsoft.com/office/drawing/2014/main" id="{F7D08C3F-B77C-4207-A5E8-510E6A8BE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756" y="1136665"/>
            <a:ext cx="7578051" cy="378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B8FEB54-4D34-4B55-99E5-91338174C0FA}"/>
              </a:ext>
            </a:extLst>
          </p:cNvPr>
          <p:cNvSpPr txBox="1"/>
          <p:nvPr/>
        </p:nvSpPr>
        <p:spPr>
          <a:xfrm>
            <a:off x="444137" y="4919008"/>
            <a:ext cx="89872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Servidor ASP.NET ligado a uma base de dados SQL Server;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Expõe API </a:t>
            </a:r>
            <a:r>
              <a:rPr lang="pt-PT" sz="2000" b="1" dirty="0">
                <a:solidFill>
                  <a:schemeClr val="accent2"/>
                </a:solidFill>
              </a:rPr>
              <a:t>pública</a:t>
            </a:r>
            <a:r>
              <a:rPr lang="pt-PT" sz="2000" dirty="0"/>
              <a:t> disponibilizada através do site e API </a:t>
            </a:r>
            <a:r>
              <a:rPr lang="pt-PT" sz="2000" b="1" dirty="0">
                <a:solidFill>
                  <a:schemeClr val="accent2"/>
                </a:solidFill>
              </a:rPr>
              <a:t>privada</a:t>
            </a:r>
            <a:r>
              <a:rPr lang="pt-PT" sz="2000" dirty="0"/>
              <a:t> utilizada pela aplicação móvel.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98625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1027</TotalTime>
  <Words>715</Words>
  <Application>Microsoft Office PowerPoint</Application>
  <PresentationFormat>Widescreen</PresentationFormat>
  <Paragraphs>152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Times New Roman</vt:lpstr>
      <vt:lpstr>Trebuchet MS</vt:lpstr>
      <vt:lpstr>Wingdings 3</vt:lpstr>
      <vt:lpstr>Faceta</vt:lpstr>
      <vt:lpstr>LI4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</dc:title>
  <dc:creator>Diana Sofia Nogueira Costa</dc:creator>
  <cp:lastModifiedBy>Vitor Castro</cp:lastModifiedBy>
  <cp:revision>70</cp:revision>
  <dcterms:created xsi:type="dcterms:W3CDTF">2018-01-17T15:08:20Z</dcterms:created>
  <dcterms:modified xsi:type="dcterms:W3CDTF">2018-03-13T09:42:00Z</dcterms:modified>
</cp:coreProperties>
</file>