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274" r:id="rId4"/>
    <p:sldId id="297" r:id="rId5"/>
    <p:sldId id="298" r:id="rId6"/>
    <p:sldId id="299" r:id="rId7"/>
    <p:sldId id="264" r:id="rId8"/>
    <p:sldId id="259" r:id="rId9"/>
    <p:sldId id="275" r:id="rId10"/>
    <p:sldId id="260" r:id="rId11"/>
    <p:sldId id="276" r:id="rId12"/>
    <p:sldId id="301" r:id="rId13"/>
    <p:sldId id="302" r:id="rId14"/>
    <p:sldId id="305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107" d="100"/>
          <a:sy n="107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13/03/2018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</a:t>
            </a:r>
            <a:r>
              <a:rPr lang="pt-PT" sz="1600" b="1" dirty="0">
                <a:solidFill>
                  <a:schemeClr val="accent2"/>
                </a:solidFill>
              </a:rPr>
              <a:t>prazos</a:t>
            </a:r>
            <a:r>
              <a:rPr lang="pt-PT" sz="1600" dirty="0"/>
              <a:t> </a:t>
            </a:r>
            <a:r>
              <a:rPr lang="pt-PT" sz="1600" b="1" dirty="0">
                <a:solidFill>
                  <a:schemeClr val="accent2"/>
                </a:solidFill>
              </a:rPr>
              <a:t>estabelecidos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</a:t>
            </a:r>
            <a:r>
              <a:rPr lang="pt-PT" sz="1600" b="1" dirty="0">
                <a:solidFill>
                  <a:schemeClr val="accent2"/>
                </a:solidFill>
              </a:rPr>
              <a:t>requisitos</a:t>
            </a:r>
            <a:r>
              <a:rPr lang="pt-PT" sz="1600" dirty="0"/>
              <a:t>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</a:t>
            </a:r>
            <a:r>
              <a:rPr lang="pt-PT" sz="1600" b="1" dirty="0">
                <a:solidFill>
                  <a:schemeClr val="accent2"/>
                </a:solidFill>
              </a:rPr>
              <a:t>escalabilidade</a:t>
            </a:r>
            <a:r>
              <a:rPr lang="pt-PT" sz="1600" dirty="0"/>
              <a:t>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Utilização fácil e frequente </a:t>
            </a:r>
            <a:r>
              <a:rPr lang="pt-PT" sz="1600" dirty="0"/>
              <a:t>da aplicação pelos utilizadores alvo, com um </a:t>
            </a:r>
            <a:r>
              <a:rPr lang="pt-PT" sz="1600" b="1" dirty="0">
                <a:solidFill>
                  <a:schemeClr val="accent2"/>
                </a:solidFill>
              </a:rPr>
              <a:t>crescimento consecutivo</a:t>
            </a:r>
            <a:r>
              <a:rPr lang="pt-PT" sz="1600" dirty="0"/>
              <a:t>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</a:t>
            </a:r>
            <a:r>
              <a:rPr lang="pt-PT" sz="1600" b="1" dirty="0">
                <a:solidFill>
                  <a:schemeClr val="accent2"/>
                </a:solidFill>
              </a:rPr>
              <a:t>tempo variável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</a:t>
            </a:r>
            <a:r>
              <a:rPr lang="pt-PT" sz="1600" b="1" dirty="0">
                <a:solidFill>
                  <a:schemeClr val="accent2"/>
                </a:solidFill>
              </a:rPr>
              <a:t>extensível</a:t>
            </a:r>
            <a:r>
              <a:rPr lang="pt-PT" sz="1600" dirty="0"/>
              <a:t>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</a:t>
            </a:r>
            <a:r>
              <a:rPr lang="pt-PT" sz="1600" b="1" dirty="0">
                <a:solidFill>
                  <a:schemeClr val="accent2"/>
                </a:solidFill>
              </a:rPr>
              <a:t>transtorno da deslocação </a:t>
            </a:r>
            <a:r>
              <a:rPr lang="pt-PT" sz="1600" dirty="0"/>
              <a:t>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</a:t>
            </a:r>
            <a:r>
              <a:rPr lang="pt-PT" sz="1600" b="1" dirty="0">
                <a:solidFill>
                  <a:schemeClr val="accent2"/>
                </a:solidFill>
              </a:rPr>
              <a:t>pagamento homogéneo</a:t>
            </a:r>
            <a:r>
              <a:rPr lang="pt-PT" sz="16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</a:t>
            </a:r>
            <a:r>
              <a:rPr lang="pt-PT" sz="1600" b="1" dirty="0">
                <a:solidFill>
                  <a:schemeClr val="accent2"/>
                </a:solidFill>
              </a:rPr>
              <a:t>sistema de avaliação</a:t>
            </a:r>
            <a:r>
              <a:rPr lang="pt-PT" sz="16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accent2"/>
                </a:solidFill>
              </a:rPr>
              <a:t>Funcionar 24h, 365 dias por ano</a:t>
            </a:r>
            <a:r>
              <a:rPr lang="pt-PT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563038" y="1723658"/>
            <a:ext cx="8868345" cy="452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283967" y="2244886"/>
            <a:ext cx="9643804" cy="20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6" y="2340914"/>
            <a:ext cx="9452991" cy="213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</a:t>
            </a:r>
            <a:r>
              <a:rPr lang="pt-PT" sz="1600" b="1" dirty="0">
                <a:solidFill>
                  <a:schemeClr val="accent1"/>
                </a:solidFill>
              </a:rPr>
              <a:t>  </a:t>
            </a:r>
            <a:r>
              <a:rPr lang="pt-PT" sz="1600" dirty="0"/>
              <a:t>- elaborar um modelo geral da ideia a desenvolver </a:t>
            </a:r>
          </a:p>
          <a:p>
            <a:pPr lvl="0" algn="just"/>
            <a:r>
              <a:rPr lang="pt-PT" sz="1600" dirty="0"/>
              <a:t>			  - esclarecer alguns pontos</a:t>
            </a:r>
          </a:p>
          <a:p>
            <a:pPr lvl="0" algn="just"/>
            <a:r>
              <a:rPr lang="pt-PT" sz="1600" dirty="0"/>
              <a:t>			  - medidas de sucesso e viabilidade</a:t>
            </a:r>
          </a:p>
          <a:p>
            <a:pPr lvl="0" algn="just"/>
            <a:r>
              <a:rPr lang="pt-PT" sz="1600" dirty="0"/>
              <a:t>			</a:t>
            </a:r>
            <a:r>
              <a:rPr lang="pt-PT" sz="1600"/>
              <a:t>  - analisar </a:t>
            </a:r>
            <a:r>
              <a:rPr lang="pt-PT" sz="1600" dirty="0"/>
              <a:t>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   - definir os requisitos do sistema </a:t>
            </a:r>
          </a:p>
          <a:p>
            <a:pPr lvl="1" algn="just"/>
            <a:r>
              <a:rPr lang="pt-PT" sz="1600" dirty="0"/>
              <a:t>			   - avançar com a arquitetura UML </a:t>
            </a:r>
          </a:p>
          <a:p>
            <a:pPr lvl="1" algn="just"/>
            <a:r>
              <a:rPr lang="pt-PT" sz="1600" dirty="0"/>
              <a:t>		          - desenvolvimento 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</a:t>
            </a:r>
            <a:r>
              <a:rPr lang="pt-PT" sz="1600" b="1" dirty="0">
                <a:solidFill>
                  <a:schemeClr val="accent1"/>
                </a:solidFill>
              </a:rPr>
              <a:t>conhecimentos úteis</a:t>
            </a:r>
            <a:r>
              <a:rPr lang="pt-PT" sz="1600" dirty="0"/>
              <a:t>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b="1" dirty="0">
                <a:solidFill>
                  <a:schemeClr val="accent2"/>
                </a:solidFill>
              </a:rPr>
              <a:t>problema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b="1" dirty="0">
                <a:solidFill>
                  <a:schemeClr val="accent2"/>
                </a:solidFill>
              </a:rPr>
              <a:t>sério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/>
              <a:t>para quem tem filhos torna-se difícil arranjar alguém para tomar conta dos filhos;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b="1" dirty="0">
                <a:solidFill>
                  <a:schemeClr val="accent2"/>
                </a:solidFill>
              </a:rPr>
              <a:t>Surge, assim, a ideia de fazer um serviço ao domicilio de </a:t>
            </a:r>
            <a:r>
              <a:rPr lang="pt-PT" sz="1600" b="1" dirty="0" err="1">
                <a:solidFill>
                  <a:schemeClr val="accent2"/>
                </a:solidFill>
              </a:rPr>
              <a:t>babysitting</a:t>
            </a:r>
            <a:r>
              <a:rPr lang="pt-PT" sz="1600" b="1" dirty="0">
                <a:solidFill>
                  <a:schemeClr val="accent2"/>
                </a:solidFill>
              </a:rPr>
              <a:t>; </a:t>
            </a:r>
          </a:p>
          <a:p>
            <a:endParaRPr lang="pt-PT" sz="1600" b="1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</a:t>
            </a:r>
            <a:r>
              <a:rPr lang="pt-PT" b="1" dirty="0">
                <a:solidFill>
                  <a:schemeClr val="accent2"/>
                </a:solidFill>
              </a:rPr>
              <a:t>responsável</a:t>
            </a:r>
            <a:r>
              <a:rPr lang="pt-PT" dirty="0"/>
              <a:t> para tomar conta dos nossos filhos a </a:t>
            </a:r>
            <a:r>
              <a:rPr lang="pt-PT" b="1" dirty="0">
                <a:solidFill>
                  <a:schemeClr val="accent2"/>
                </a:solidFill>
              </a:rPr>
              <a:t>horas tardias</a:t>
            </a:r>
            <a:r>
              <a:rPr lang="pt-PT" dirty="0"/>
              <a:t>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b="1" dirty="0">
                <a:solidFill>
                  <a:schemeClr val="accent2"/>
                </a:solidFill>
              </a:rPr>
              <a:t>inexistência</a:t>
            </a:r>
            <a:r>
              <a:rPr lang="pt-PT" dirty="0"/>
              <a:t>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</a:t>
            </a:r>
            <a:r>
              <a:rPr lang="pt-PT" b="1" dirty="0">
                <a:solidFill>
                  <a:schemeClr val="accent2"/>
                </a:solidFill>
              </a:rPr>
              <a:t>idade</a:t>
            </a:r>
            <a:r>
              <a:rPr lang="pt-PT" dirty="0"/>
              <a:t> no intervalo dos </a:t>
            </a:r>
            <a:r>
              <a:rPr lang="pt-PT" b="1" dirty="0">
                <a:solidFill>
                  <a:schemeClr val="accent2"/>
                </a:solidFill>
              </a:rPr>
              <a:t>vinte aos trinta</a:t>
            </a:r>
            <a:r>
              <a:rPr lang="pt-PT" dirty="0"/>
              <a:t>. Têm mais facilidade e </a:t>
            </a:r>
            <a:r>
              <a:rPr lang="pt-PT" b="1" dirty="0">
                <a:solidFill>
                  <a:schemeClr val="accent2"/>
                </a:solidFill>
              </a:rPr>
              <a:t>disponibilidade</a:t>
            </a:r>
            <a:r>
              <a:rPr lang="pt-PT" dirty="0"/>
              <a:t> para trabalharem em </a:t>
            </a:r>
            <a:r>
              <a:rPr lang="pt-PT" b="1" dirty="0">
                <a:solidFill>
                  <a:schemeClr val="accent2"/>
                </a:solidFill>
              </a:rPr>
              <a:t>horas não tão comuns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</a:t>
            </a:r>
            <a:r>
              <a:rPr lang="pt-PT" sz="2000" b="1" dirty="0">
                <a:solidFill>
                  <a:schemeClr val="accent2"/>
                </a:solidFill>
              </a:rPr>
              <a:t>intuitiva</a:t>
            </a:r>
            <a:r>
              <a:rPr lang="pt-PT" sz="2000" dirty="0"/>
              <a:t>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Localização</a:t>
            </a:r>
            <a:r>
              <a:rPr lang="pt-PT" sz="2000" dirty="0"/>
              <a:t>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</a:t>
            </a:r>
            <a:r>
              <a:rPr lang="pt-PT" sz="2000" b="1" dirty="0">
                <a:solidFill>
                  <a:schemeClr val="accent2"/>
                </a:solidFill>
              </a:rPr>
              <a:t>avaliar</a:t>
            </a:r>
            <a:r>
              <a:rPr lang="pt-PT" sz="2000" dirty="0"/>
              <a:t> determinado </a:t>
            </a:r>
            <a:r>
              <a:rPr lang="pt-PT" sz="2000" dirty="0" err="1"/>
              <a:t>babysitter</a:t>
            </a:r>
            <a:r>
              <a:rPr lang="pt-PT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Simplificar</a:t>
            </a:r>
            <a:r>
              <a:rPr lang="pt-PT" sz="2000" dirty="0"/>
              <a:t>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</a:t>
            </a:r>
            <a:r>
              <a:rPr lang="pt-PT" b="1" dirty="0">
                <a:solidFill>
                  <a:schemeClr val="accent2"/>
                </a:solidFill>
              </a:rPr>
              <a:t>cada vez mais comum </a:t>
            </a:r>
            <a:r>
              <a:rPr lang="pt-PT" dirty="0"/>
              <a:t>(Amazon, KFC, Burger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</a:t>
            </a:r>
            <a:r>
              <a:rPr lang="pt-PT" b="1" dirty="0">
                <a:solidFill>
                  <a:schemeClr val="accent2"/>
                </a:solidFill>
              </a:rPr>
              <a:t>novas formas </a:t>
            </a:r>
            <a:r>
              <a:rPr lang="pt-PT" dirty="0"/>
              <a:t>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</a:t>
            </a:r>
            <a:r>
              <a:rPr lang="pt-PT" b="1" dirty="0">
                <a:solidFill>
                  <a:schemeClr val="accent2"/>
                </a:solidFill>
              </a:rPr>
              <a:t>mercado estável</a:t>
            </a:r>
            <a:r>
              <a:rPr lang="pt-PT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</a:t>
            </a:r>
            <a:r>
              <a:rPr lang="pt-PT" b="1" dirty="0">
                <a:solidFill>
                  <a:schemeClr val="accent2"/>
                </a:solidFill>
              </a:rPr>
              <a:t>recetividade</a:t>
            </a:r>
            <a:r>
              <a:rPr lang="pt-PT" dirty="0"/>
              <a:t> à possibilidade de agendar um(a) </a:t>
            </a:r>
            <a:r>
              <a:rPr lang="pt-PT" dirty="0" err="1"/>
              <a:t>babysitter</a:t>
            </a:r>
            <a:r>
              <a:rPr lang="pt-PT" dirty="0"/>
              <a:t> a </a:t>
            </a:r>
            <a:r>
              <a:rPr lang="pt-PT" b="1" dirty="0">
                <a:solidFill>
                  <a:schemeClr val="accent2"/>
                </a:solidFill>
              </a:rPr>
              <a:t>qualquer altura </a:t>
            </a:r>
            <a:r>
              <a:rPr lang="pt-PT" dirty="0"/>
              <a:t>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</a:t>
            </a:r>
            <a:r>
              <a:rPr lang="pt-PT" dirty="0">
                <a:solidFill>
                  <a:schemeClr val="accent2"/>
                </a:solidFill>
              </a:rPr>
              <a:t>lugar físico </a:t>
            </a:r>
            <a:r>
              <a:rPr lang="pt-PT" dirty="0"/>
              <a:t>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Nome: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GuguDadah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Slogan: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 Pais, Para pais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Categoria: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Babysitting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Implementação de descontos em serviços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Avaliação dos profissionais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Faixa Etária: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20-50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Logótipo: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</a:t>
            </a:r>
            <a:r>
              <a:rPr lang="pt-PT" sz="2000" b="1" dirty="0">
                <a:solidFill>
                  <a:schemeClr val="accent2"/>
                </a:solidFill>
              </a:rPr>
              <a:t>computadores</a:t>
            </a:r>
            <a:r>
              <a:rPr lang="pt-PT" sz="2000" dirty="0"/>
              <a:t> disponibilizados pela software </a:t>
            </a:r>
            <a:r>
              <a:rPr lang="pt-PT" sz="2000" dirty="0" err="1"/>
              <a:t>house</a:t>
            </a:r>
            <a:r>
              <a:rPr lang="pt-PT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Estudo de mercado </a:t>
            </a:r>
            <a:r>
              <a:rPr lang="pt-PT" sz="2000" dirty="0"/>
              <a:t>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</a:t>
            </a:r>
            <a:r>
              <a:rPr lang="pt-PT" sz="2000" b="1" dirty="0">
                <a:solidFill>
                  <a:schemeClr val="accent2"/>
                </a:solidFill>
              </a:rPr>
              <a:t>servidor</a:t>
            </a:r>
            <a:r>
              <a:rPr lang="pt-PT" sz="2000" dirty="0"/>
              <a:t>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</a:t>
            </a:r>
            <a:r>
              <a:rPr lang="pt-PT" sz="2000" b="1" dirty="0">
                <a:solidFill>
                  <a:schemeClr val="accent2"/>
                </a:solidFill>
              </a:rPr>
              <a:t>tablets</a:t>
            </a:r>
            <a:r>
              <a:rPr lang="pt-PT" sz="2000" dirty="0"/>
              <a:t>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56" y="1136665"/>
            <a:ext cx="7578051" cy="37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444137" y="4919008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</a:t>
            </a:r>
            <a:r>
              <a:rPr lang="pt-PT" sz="2000" b="1" dirty="0">
                <a:solidFill>
                  <a:schemeClr val="accent2"/>
                </a:solidFill>
              </a:rPr>
              <a:t>pública</a:t>
            </a:r>
            <a:r>
              <a:rPr lang="pt-PT" sz="2000" dirty="0"/>
              <a:t> disponibilizada através do site e API </a:t>
            </a:r>
            <a:r>
              <a:rPr lang="pt-PT" sz="2000" b="1" dirty="0">
                <a:solidFill>
                  <a:schemeClr val="accent2"/>
                </a:solidFill>
              </a:rPr>
              <a:t>privada</a:t>
            </a:r>
            <a:r>
              <a:rPr lang="pt-PT" sz="2000" dirty="0"/>
              <a:t>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1033</TotalTime>
  <Words>727</Words>
  <Application>Microsoft Office PowerPoint</Application>
  <PresentationFormat>Ecrã Panorâmico</PresentationFormat>
  <Paragraphs>152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Sérgio Tiago Oliveira Jorge</cp:lastModifiedBy>
  <cp:revision>72</cp:revision>
  <dcterms:created xsi:type="dcterms:W3CDTF">2018-01-17T15:08:20Z</dcterms:created>
  <dcterms:modified xsi:type="dcterms:W3CDTF">2018-03-13T10:17:33Z</dcterms:modified>
</cp:coreProperties>
</file>