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8"/>
  </p:notesMasterIdLst>
  <p:sldIdLst>
    <p:sldId id="256" r:id="rId2"/>
    <p:sldId id="306" r:id="rId3"/>
    <p:sldId id="307" r:id="rId4"/>
    <p:sldId id="304" r:id="rId5"/>
    <p:sldId id="274" r:id="rId6"/>
    <p:sldId id="297" r:id="rId7"/>
    <p:sldId id="298" r:id="rId8"/>
    <p:sldId id="299" r:id="rId9"/>
    <p:sldId id="264" r:id="rId10"/>
    <p:sldId id="309" r:id="rId11"/>
    <p:sldId id="259" r:id="rId12"/>
    <p:sldId id="275" r:id="rId13"/>
    <p:sldId id="260" r:id="rId14"/>
    <p:sldId id="311" r:id="rId15"/>
    <p:sldId id="276" r:id="rId16"/>
    <p:sldId id="301" r:id="rId17"/>
    <p:sldId id="312" r:id="rId18"/>
    <p:sldId id="302" r:id="rId19"/>
    <p:sldId id="305" r:id="rId20"/>
    <p:sldId id="308" r:id="rId21"/>
    <p:sldId id="314" r:id="rId22"/>
    <p:sldId id="315" r:id="rId23"/>
    <p:sldId id="319" r:id="rId24"/>
    <p:sldId id="320" r:id="rId25"/>
    <p:sldId id="321" r:id="rId26"/>
    <p:sldId id="322" r:id="rId27"/>
    <p:sldId id="324" r:id="rId28"/>
    <p:sldId id="325" r:id="rId29"/>
    <p:sldId id="326" r:id="rId30"/>
    <p:sldId id="328" r:id="rId31"/>
    <p:sldId id="331" r:id="rId32"/>
    <p:sldId id="332" r:id="rId33"/>
    <p:sldId id="330" r:id="rId34"/>
    <p:sldId id="335" r:id="rId35"/>
    <p:sldId id="333" r:id="rId36"/>
    <p:sldId id="336" r:id="rId37"/>
    <p:sldId id="334" r:id="rId38"/>
    <p:sldId id="337" r:id="rId39"/>
    <p:sldId id="338" r:id="rId40"/>
    <p:sldId id="339" r:id="rId41"/>
    <p:sldId id="340" r:id="rId42"/>
    <p:sldId id="342" r:id="rId43"/>
    <p:sldId id="341" r:id="rId44"/>
    <p:sldId id="343" r:id="rId45"/>
    <p:sldId id="344" r:id="rId46"/>
    <p:sldId id="345" r:id="rId47"/>
    <p:sldId id="346" r:id="rId48"/>
    <p:sldId id="347" r:id="rId49"/>
    <p:sldId id="348" r:id="rId50"/>
    <p:sldId id="349" r:id="rId51"/>
    <p:sldId id="351" r:id="rId52"/>
    <p:sldId id="350" r:id="rId53"/>
    <p:sldId id="352" r:id="rId54"/>
    <p:sldId id="353" r:id="rId55"/>
    <p:sldId id="354" r:id="rId56"/>
    <p:sldId id="303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07" autoAdjust="0"/>
    <p:restoredTop sz="93981" autoAdjust="0"/>
  </p:normalViewPr>
  <p:slideViewPr>
    <p:cSldViewPr snapToGrid="0">
      <p:cViewPr varScale="1">
        <p:scale>
          <a:sx n="52" d="100"/>
          <a:sy n="52" d="100"/>
        </p:scale>
        <p:origin x="96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7EE40-E473-4F3B-ABB7-4026700F0D66}" type="datetimeFigureOut">
              <a:rPr lang="pt-PT" smtClean="0"/>
              <a:t>23-04-2018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13AFA-C489-4F08-BBC3-E69A09335FB4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45937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65790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61589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20F52-D5F0-4D90-B870-046FA8910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76" y="5118456"/>
            <a:ext cx="7766936" cy="1646302"/>
          </a:xfrm>
        </p:spPr>
        <p:txBody>
          <a:bodyPr/>
          <a:lstStyle/>
          <a:p>
            <a:r>
              <a:rPr lang="pt-PT" sz="115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AD30AC-F0BB-4CD3-8540-B992366E9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7703" y="939614"/>
            <a:ext cx="1462413" cy="567411"/>
          </a:xfrm>
        </p:spPr>
        <p:txBody>
          <a:bodyPr/>
          <a:lstStyle/>
          <a:p>
            <a:r>
              <a:rPr lang="pt-PT" dirty="0"/>
              <a:t>2017/2018</a:t>
            </a:r>
          </a:p>
        </p:txBody>
      </p:sp>
      <p:pic>
        <p:nvPicPr>
          <p:cNvPr id="4" name="Imagem 3" descr="EENG">
            <a:extLst>
              <a:ext uri="{FF2B5EF4-FFF2-40B4-BE49-F238E27FC236}">
                <a16:creationId xmlns:a16="http://schemas.microsoft.com/office/drawing/2014/main" id="{72D761BC-CDFF-4B0C-95EE-4487DD6D8E5B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3404" y="154440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1903F6C-4A8E-4E4D-B84F-3A77F77E614B}"/>
              </a:ext>
            </a:extLst>
          </p:cNvPr>
          <p:cNvSpPr txBox="1"/>
          <p:nvPr/>
        </p:nvSpPr>
        <p:spPr>
          <a:xfrm>
            <a:off x="3030583" y="93242"/>
            <a:ext cx="5094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Escola de Engenharia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Departamento de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Mestrado integrado em Engenharia Informática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A158C6D-DECC-46FF-96AD-F1A9DF27C397}"/>
              </a:ext>
            </a:extLst>
          </p:cNvPr>
          <p:cNvSpPr txBox="1"/>
          <p:nvPr/>
        </p:nvSpPr>
        <p:spPr>
          <a:xfrm>
            <a:off x="2847703" y="2302349"/>
            <a:ext cx="4821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        </a:t>
            </a:r>
            <a:r>
              <a:rPr lang="pt-PT" sz="5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”GuguDadah”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04913E-6C1F-47E6-A7D7-E7479290979B}"/>
              </a:ext>
            </a:extLst>
          </p:cNvPr>
          <p:cNvSpPr txBox="1"/>
          <p:nvPr/>
        </p:nvSpPr>
        <p:spPr>
          <a:xfrm>
            <a:off x="5604592" y="6395426"/>
            <a:ext cx="393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Braga, Março de 2018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D19C4AD-282A-43D5-BC1E-8CCE29EC1CF9}"/>
              </a:ext>
            </a:extLst>
          </p:cNvPr>
          <p:cNvSpPr txBox="1"/>
          <p:nvPr/>
        </p:nvSpPr>
        <p:spPr>
          <a:xfrm>
            <a:off x="3125621" y="3502678"/>
            <a:ext cx="42660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Carlos Campos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Diana Costa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Marcos Pereira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Sérgio Oliveira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Vítor Castro</a:t>
            </a:r>
          </a:p>
        </p:txBody>
      </p:sp>
      <p:pic>
        <p:nvPicPr>
          <p:cNvPr id="9" name="Picture 1" descr="logo">
            <a:extLst>
              <a:ext uri="{FF2B5EF4-FFF2-40B4-BE49-F238E27FC236}">
                <a16:creationId xmlns:a16="http://schemas.microsoft.com/office/drawing/2014/main" id="{6A4C25DF-6080-4353-8A32-211555DA0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6743" y="5116263"/>
            <a:ext cx="3080293" cy="197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21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52484"/>
            <a:ext cx="5327226" cy="1278466"/>
          </a:xfrm>
        </p:spPr>
        <p:txBody>
          <a:bodyPr>
            <a:noAutofit/>
          </a:bodyPr>
          <a:lstStyle/>
          <a:p>
            <a:r>
              <a:rPr lang="pt-PT" sz="4000" dirty="0" smtClean="0"/>
              <a:t>Logótipo melhorado</a:t>
            </a:r>
            <a:endParaRPr lang="pt-PT" sz="4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77334" y="2182154"/>
            <a:ext cx="6759786" cy="202442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800" dirty="0" smtClean="0"/>
              <a:t>Transmite mais profissionalismo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800" dirty="0" smtClean="0"/>
              <a:t>É feito para os pais, não para os bebés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800" i="1" dirty="0" smtClean="0"/>
              <a:t>Look</a:t>
            </a:r>
            <a:r>
              <a:rPr lang="pt-PT" sz="2800" dirty="0" smtClean="0"/>
              <a:t> moderno e </a:t>
            </a:r>
            <a:r>
              <a:rPr lang="pt-PT" sz="2800" i="1" dirty="0" smtClean="0"/>
              <a:t>clean</a:t>
            </a:r>
            <a:endParaRPr lang="pt-PT" sz="28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77334" y="4452644"/>
            <a:ext cx="7397329" cy="11904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452981"/>
            <a:ext cx="7397329" cy="1190437"/>
          </a:xfrm>
        </p:spPr>
      </p:pic>
    </p:spTree>
    <p:extLst>
      <p:ext uri="{BB962C8B-B14F-4D97-AF65-F5344CB8AC3E}">
        <p14:creationId xmlns:p14="http://schemas.microsoft.com/office/powerpoint/2010/main" val="115439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AAAFBBEC-92A0-4DAA-ACCF-8E81D927D918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Identificação dos Recursos Necessários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A2A8382-7563-445B-8608-2EDE06FE2956}"/>
              </a:ext>
            </a:extLst>
          </p:cNvPr>
          <p:cNvSpPr txBox="1"/>
          <p:nvPr/>
        </p:nvSpPr>
        <p:spPr>
          <a:xfrm>
            <a:off x="404948" y="1555708"/>
            <a:ext cx="898724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Alocação de um engenheiro de software e quatro programadores (a trabalhar 2h/dia -&gt; 1 homem/mês);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Uso dos </a:t>
            </a:r>
            <a:r>
              <a:rPr lang="pt-PT" sz="2000" b="1" dirty="0">
                <a:solidFill>
                  <a:schemeClr val="accent2"/>
                </a:solidFill>
              </a:rPr>
              <a:t>computadores</a:t>
            </a:r>
            <a:r>
              <a:rPr lang="pt-PT" sz="2000" dirty="0"/>
              <a:t> disponibilizados pela software house;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Duas reuniões com o infantário Bebés &amp; Companhia: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pt-PT" sz="2000" dirty="0"/>
              <a:t>Para levantamento de requisitos;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pt-PT" sz="2000" dirty="0"/>
              <a:t>Para confirmação do modelo elaborado;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>
                <a:solidFill>
                  <a:schemeClr val="accent2"/>
                </a:solidFill>
              </a:rPr>
              <a:t>Estudo de mercado </a:t>
            </a:r>
            <a:r>
              <a:rPr lang="pt-PT" sz="2000" dirty="0"/>
              <a:t>para confirmar viabilização do sistema;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Alocação de um </a:t>
            </a:r>
            <a:r>
              <a:rPr lang="pt-PT" sz="2000" b="1" dirty="0">
                <a:solidFill>
                  <a:schemeClr val="accent2"/>
                </a:solidFill>
              </a:rPr>
              <a:t>servidor</a:t>
            </a:r>
            <a:r>
              <a:rPr lang="pt-PT" sz="2000" dirty="0"/>
              <a:t> a funcionar 24/7;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Aquisição de </a:t>
            </a:r>
            <a:r>
              <a:rPr lang="pt-PT" sz="2000" b="1" dirty="0">
                <a:solidFill>
                  <a:schemeClr val="accent2"/>
                </a:solidFill>
              </a:rPr>
              <a:t>tablets</a:t>
            </a:r>
            <a:r>
              <a:rPr lang="pt-PT" sz="2000" dirty="0"/>
              <a:t> para desenvolvimento do sistema;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00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36E74F4-497C-4839-BC34-672CDDFA7A97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Maquete do Sistema</a:t>
            </a:r>
          </a:p>
        </p:txBody>
      </p:sp>
      <p:pic>
        <p:nvPicPr>
          <p:cNvPr id="1026" name="Picture 2" descr="maquete">
            <a:extLst>
              <a:ext uri="{FF2B5EF4-FFF2-40B4-BE49-F238E27FC236}">
                <a16:creationId xmlns:a16="http://schemas.microsoft.com/office/drawing/2014/main" id="{F7D08C3F-B77C-4207-A5E8-510E6A8BE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756" y="1136665"/>
            <a:ext cx="7578051" cy="378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B8FEB54-4D34-4B55-99E5-91338174C0FA}"/>
              </a:ext>
            </a:extLst>
          </p:cNvPr>
          <p:cNvSpPr txBox="1"/>
          <p:nvPr/>
        </p:nvSpPr>
        <p:spPr>
          <a:xfrm>
            <a:off x="444137" y="4919008"/>
            <a:ext cx="89872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Servidor ASP.NET ligado a uma base de dados SQL Server;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Expõe API </a:t>
            </a:r>
            <a:r>
              <a:rPr lang="pt-PT" sz="2000" b="1" dirty="0">
                <a:solidFill>
                  <a:schemeClr val="accent2"/>
                </a:solidFill>
              </a:rPr>
              <a:t>pública</a:t>
            </a:r>
            <a:r>
              <a:rPr lang="pt-PT" sz="2000" dirty="0"/>
              <a:t> disponibilizada através do site e API </a:t>
            </a:r>
            <a:r>
              <a:rPr lang="pt-PT" sz="2000" b="1" dirty="0">
                <a:solidFill>
                  <a:schemeClr val="accent2"/>
                </a:solidFill>
              </a:rPr>
              <a:t>privada</a:t>
            </a:r>
            <a:r>
              <a:rPr lang="pt-PT" sz="2000" dirty="0"/>
              <a:t> utilizada pela aplicação móvel.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98625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312B0E3-8AB8-4FDB-ABB6-4C51F617C274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Medidas de Sucesso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CEAC276-E573-427B-ADBC-CD1A66F0D157}"/>
              </a:ext>
            </a:extLst>
          </p:cNvPr>
          <p:cNvSpPr txBox="1"/>
          <p:nvPr/>
        </p:nvSpPr>
        <p:spPr>
          <a:xfrm>
            <a:off x="444137" y="1237963"/>
            <a:ext cx="898724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Todas as etapas do processo de desenvolvimento devem cumprir os </a:t>
            </a:r>
            <a:r>
              <a:rPr lang="pt-PT" sz="1600" b="1" dirty="0">
                <a:solidFill>
                  <a:schemeClr val="accent2"/>
                </a:solidFill>
              </a:rPr>
              <a:t>prazos</a:t>
            </a:r>
            <a:r>
              <a:rPr lang="pt-PT" sz="1600" dirty="0"/>
              <a:t> </a:t>
            </a:r>
            <a:r>
              <a:rPr lang="pt-PT" sz="1600" b="1" dirty="0">
                <a:solidFill>
                  <a:schemeClr val="accent2"/>
                </a:solidFill>
              </a:rPr>
              <a:t>estabelecidos</a:t>
            </a:r>
            <a:r>
              <a:rPr lang="pt-PT" sz="1600" dirty="0"/>
              <a:t>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Todos os </a:t>
            </a:r>
            <a:r>
              <a:rPr lang="pt-PT" sz="1600" b="1" dirty="0">
                <a:solidFill>
                  <a:schemeClr val="accent2"/>
                </a:solidFill>
              </a:rPr>
              <a:t>requisitos</a:t>
            </a:r>
            <a:r>
              <a:rPr lang="pt-PT" sz="1600" dirty="0"/>
              <a:t> identificados devem estar presentes na aplicação final;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Verificar </a:t>
            </a:r>
            <a:r>
              <a:rPr lang="pt-PT" sz="1600" b="1" dirty="0">
                <a:solidFill>
                  <a:schemeClr val="accent2"/>
                </a:solidFill>
              </a:rPr>
              <a:t>escalabilidade</a:t>
            </a:r>
            <a:r>
              <a:rPr lang="pt-PT" sz="1600" dirty="0"/>
              <a:t> do sistema para outros infantários;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b="1" dirty="0">
                <a:solidFill>
                  <a:schemeClr val="accent2"/>
                </a:solidFill>
              </a:rPr>
              <a:t>Utilização fácil e frequente </a:t>
            </a:r>
            <a:r>
              <a:rPr lang="pt-PT" sz="1600" dirty="0"/>
              <a:t>da aplicação pelos utilizadores alvo, com um </a:t>
            </a:r>
            <a:r>
              <a:rPr lang="pt-PT" sz="1600" b="1" dirty="0">
                <a:solidFill>
                  <a:schemeClr val="accent2"/>
                </a:solidFill>
              </a:rPr>
              <a:t>crescimento consecutivo</a:t>
            </a:r>
            <a:r>
              <a:rPr lang="pt-PT" sz="1600" dirty="0"/>
              <a:t> no número de usos da plataforma durante o primeiro ano;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Permitir aos utilizadores o agendamento do serviço por um intervalo de </a:t>
            </a:r>
            <a:r>
              <a:rPr lang="pt-PT" sz="1600" b="1" dirty="0">
                <a:solidFill>
                  <a:schemeClr val="accent2"/>
                </a:solidFill>
              </a:rPr>
              <a:t>tempo variável</a:t>
            </a:r>
            <a:r>
              <a:rPr lang="pt-PT" sz="1600" dirty="0"/>
              <a:t>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Este agendamento também é </a:t>
            </a:r>
            <a:r>
              <a:rPr lang="pt-PT" sz="1600" b="1" dirty="0">
                <a:solidFill>
                  <a:schemeClr val="accent2"/>
                </a:solidFill>
              </a:rPr>
              <a:t>extensível</a:t>
            </a:r>
            <a:r>
              <a:rPr lang="pt-PT" sz="1600" dirty="0"/>
              <a:t>, oferecendo a possibilidade da prestação da atividade em horários em que os serviços convencionais não estão ativos;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Liberar os usuários do </a:t>
            </a:r>
            <a:r>
              <a:rPr lang="pt-PT" sz="1600" b="1" dirty="0">
                <a:solidFill>
                  <a:schemeClr val="accent2"/>
                </a:solidFill>
              </a:rPr>
              <a:t>transtorno da deslocação </a:t>
            </a:r>
            <a:r>
              <a:rPr lang="pt-PT" sz="1600" dirty="0"/>
              <a:t>aos infantários, para trazer os filhos de volta a casa;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Oferecer um método de </a:t>
            </a:r>
            <a:r>
              <a:rPr lang="pt-PT" sz="1600" b="1" dirty="0">
                <a:solidFill>
                  <a:schemeClr val="accent2"/>
                </a:solidFill>
              </a:rPr>
              <a:t>pagamento homogéneo</a:t>
            </a:r>
            <a:r>
              <a:rPr lang="pt-PT" sz="1600" dirty="0"/>
              <a:t>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Garantir uma maior viabilidade do projeto através de um </a:t>
            </a:r>
            <a:r>
              <a:rPr lang="pt-PT" sz="1600" b="1" dirty="0">
                <a:solidFill>
                  <a:schemeClr val="accent2"/>
                </a:solidFill>
              </a:rPr>
              <a:t>sistema de avaliação</a:t>
            </a:r>
            <a:r>
              <a:rPr lang="pt-PT" sz="1600" dirty="0"/>
              <a:t>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b="1" dirty="0">
                <a:solidFill>
                  <a:schemeClr val="accent2"/>
                </a:solidFill>
              </a:rPr>
              <a:t>Funcionar 24h, 365 dias por ano</a:t>
            </a:r>
            <a:r>
              <a:rPr lang="pt-PT" sz="1600" dirty="0"/>
              <a:t>!</a:t>
            </a:r>
          </a:p>
        </p:txBody>
      </p:sp>
      <p:sp>
        <p:nvSpPr>
          <p:cNvPr id="2" name="Multiply 1"/>
          <p:cNvSpPr/>
          <p:nvPr/>
        </p:nvSpPr>
        <p:spPr>
          <a:xfrm>
            <a:off x="2251004" y="1555708"/>
            <a:ext cx="5373512" cy="4583289"/>
          </a:xfrm>
          <a:prstGeom prst="mathMultiply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362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312B0E3-8AB8-4FDB-ABB6-4C51F617C274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 smtClean="0"/>
              <a:t>Melhoramento das Medidas </a:t>
            </a:r>
            <a:r>
              <a:rPr lang="pt-PT" dirty="0"/>
              <a:t>de Sucesso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CEAC276-E573-427B-ADBC-CD1A66F0D157}"/>
              </a:ext>
            </a:extLst>
          </p:cNvPr>
          <p:cNvSpPr txBox="1"/>
          <p:nvPr/>
        </p:nvSpPr>
        <p:spPr>
          <a:xfrm>
            <a:off x="444137" y="1237963"/>
            <a:ext cx="898724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dirty="0"/>
              <a:t>A aplicação deve ser classificada pelos utilizadores como de </a:t>
            </a:r>
            <a:r>
              <a:rPr lang="pt-PT" b="1" dirty="0">
                <a:solidFill>
                  <a:schemeClr val="accent2"/>
                </a:solidFill>
              </a:rPr>
              <a:t>fácil utilização</a:t>
            </a:r>
            <a:r>
              <a:rPr lang="pt-PT" dirty="0" smtClean="0"/>
              <a:t>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dirty="0" smtClean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dirty="0"/>
              <a:t>Devem ser atingidos </a:t>
            </a:r>
            <a:r>
              <a:rPr lang="pt-PT" b="1" dirty="0">
                <a:solidFill>
                  <a:schemeClr val="accent2"/>
                </a:solidFill>
              </a:rPr>
              <a:t>1000 usos </a:t>
            </a:r>
            <a:r>
              <a:rPr lang="pt-PT" dirty="0"/>
              <a:t>da aplicação no </a:t>
            </a:r>
            <a:r>
              <a:rPr lang="pt-PT" b="1" dirty="0">
                <a:solidFill>
                  <a:schemeClr val="accent2"/>
                </a:solidFill>
              </a:rPr>
              <a:t>período de 365 dias</a:t>
            </a:r>
            <a:r>
              <a:rPr lang="pt-PT" dirty="0" smtClean="0"/>
              <a:t>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dirty="0"/>
              <a:t>Verificar </a:t>
            </a:r>
            <a:r>
              <a:rPr lang="pt-PT" b="1" dirty="0">
                <a:solidFill>
                  <a:schemeClr val="accent2"/>
                </a:solidFill>
              </a:rPr>
              <a:t>escalabilidade</a:t>
            </a:r>
            <a:r>
              <a:rPr lang="pt-PT" dirty="0"/>
              <a:t> do sistema para outros infantários;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b="1" dirty="0">
                <a:solidFill>
                  <a:schemeClr val="accent2"/>
                </a:solidFill>
              </a:rPr>
              <a:t>Utilização fácil e frequente </a:t>
            </a:r>
            <a:r>
              <a:rPr lang="pt-PT" dirty="0"/>
              <a:t>da aplicação pelos utilizadores alvo, com um </a:t>
            </a:r>
            <a:r>
              <a:rPr lang="pt-PT" b="1" dirty="0">
                <a:solidFill>
                  <a:schemeClr val="accent2"/>
                </a:solidFill>
              </a:rPr>
              <a:t>crescimento consecutivo</a:t>
            </a:r>
            <a:r>
              <a:rPr lang="pt-PT" dirty="0"/>
              <a:t> no número de usos da plataforma durante o primeiro ano;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dirty="0"/>
              <a:t>O </a:t>
            </a:r>
            <a:r>
              <a:rPr lang="pt-PT" b="1" dirty="0">
                <a:solidFill>
                  <a:schemeClr val="accent2"/>
                </a:solidFill>
              </a:rPr>
              <a:t>nível de satisfação </a:t>
            </a:r>
            <a:r>
              <a:rPr lang="pt-PT" dirty="0"/>
              <a:t>dos utilizadores do infantário, avaliado através dos inquéritos anuais, deve subir, pelo menos, </a:t>
            </a:r>
            <a:r>
              <a:rPr lang="pt-PT" b="1" dirty="0">
                <a:solidFill>
                  <a:schemeClr val="accent2"/>
                </a:solidFill>
              </a:rPr>
              <a:t>3 pontos percentuais</a:t>
            </a:r>
            <a:r>
              <a:rPr lang="pt-PT" dirty="0" smtClean="0"/>
              <a:t>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dirty="0"/>
              <a:t>O </a:t>
            </a:r>
            <a:r>
              <a:rPr lang="pt-PT" b="1" dirty="0">
                <a:solidFill>
                  <a:schemeClr val="accent2"/>
                </a:solidFill>
              </a:rPr>
              <a:t>número de utilizadores </a:t>
            </a:r>
            <a:r>
              <a:rPr lang="pt-PT" dirty="0"/>
              <a:t>do infantário deve </a:t>
            </a:r>
            <a:r>
              <a:rPr lang="pt-PT" b="1" dirty="0">
                <a:solidFill>
                  <a:schemeClr val="accent2"/>
                </a:solidFill>
              </a:rPr>
              <a:t>subir 5 pontos percentuais</a:t>
            </a:r>
            <a:r>
              <a:rPr lang="pt-PT" dirty="0"/>
              <a:t>, um ano após a implementação.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b="1" dirty="0" smtClean="0">
              <a:solidFill>
                <a:schemeClr val="accent2"/>
              </a:solidFill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b="1" dirty="0" smtClean="0">
                <a:solidFill>
                  <a:schemeClr val="accent2"/>
                </a:solidFill>
              </a:rPr>
              <a:t>Funcionar </a:t>
            </a:r>
            <a:r>
              <a:rPr lang="pt-PT" b="1" dirty="0">
                <a:solidFill>
                  <a:schemeClr val="accent2"/>
                </a:solidFill>
              </a:rPr>
              <a:t>24h, 365 dias por ano!</a:t>
            </a:r>
          </a:p>
        </p:txBody>
      </p:sp>
    </p:spTree>
    <p:extLst>
      <p:ext uri="{BB962C8B-B14F-4D97-AF65-F5344CB8AC3E}">
        <p14:creationId xmlns:p14="http://schemas.microsoft.com/office/powerpoint/2010/main" val="325768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312B0E3-8AB8-4FDB-ABB6-4C51F617C274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Plano de Desenvolvimento</a:t>
            </a:r>
          </a:p>
          <a:p>
            <a:r>
              <a:rPr lang="pt-PT" dirty="0"/>
              <a:t>	</a:t>
            </a:r>
            <a:r>
              <a:rPr lang="pt-PT" sz="2000" dirty="0"/>
              <a:t>- fundamentação</a:t>
            </a:r>
            <a:endParaRPr lang="pt-PT" dirty="0"/>
          </a:p>
        </p:txBody>
      </p:sp>
      <p:pic>
        <p:nvPicPr>
          <p:cNvPr id="1026" name="Picture 2" descr="GANTTfundamentacao">
            <a:extLst>
              <a:ext uri="{FF2B5EF4-FFF2-40B4-BE49-F238E27FC236}">
                <a16:creationId xmlns:a16="http://schemas.microsoft.com/office/drawing/2014/main" id="{831ADF82-97B5-4994-9A65-B3AB2B1FA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512"/>
          <a:stretch>
            <a:fillRect/>
          </a:stretch>
        </p:blipFill>
        <p:spPr bwMode="auto">
          <a:xfrm>
            <a:off x="563038" y="1723658"/>
            <a:ext cx="8868345" cy="4527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267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BE2B00B-37FC-4561-9D76-9D44D2DF8A52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Plano de Desenvolvimento</a:t>
            </a:r>
          </a:p>
          <a:p>
            <a:r>
              <a:rPr lang="pt-PT" dirty="0"/>
              <a:t>	</a:t>
            </a:r>
            <a:r>
              <a:rPr lang="pt-PT" sz="2000" dirty="0"/>
              <a:t>- especificação</a:t>
            </a:r>
            <a:endParaRPr lang="pt-PT" dirty="0"/>
          </a:p>
        </p:txBody>
      </p:sp>
      <p:pic>
        <p:nvPicPr>
          <p:cNvPr id="2050" name="Picture 2" descr="GANTTespecificacao">
            <a:extLst>
              <a:ext uri="{FF2B5EF4-FFF2-40B4-BE49-F238E27FC236}">
                <a16:creationId xmlns:a16="http://schemas.microsoft.com/office/drawing/2014/main" id="{5E742F97-6BE4-42D3-A8BA-70A937F01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77"/>
          <a:stretch>
            <a:fillRect/>
          </a:stretch>
        </p:blipFill>
        <p:spPr bwMode="auto">
          <a:xfrm>
            <a:off x="283967" y="2244886"/>
            <a:ext cx="9643804" cy="2033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Multiply 4"/>
          <p:cNvSpPr/>
          <p:nvPr/>
        </p:nvSpPr>
        <p:spPr>
          <a:xfrm>
            <a:off x="2170919" y="970162"/>
            <a:ext cx="5373512" cy="4583289"/>
          </a:xfrm>
          <a:prstGeom prst="mathMultiply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858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BE2B00B-37FC-4561-9D76-9D44D2DF8A52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Plano de Desenvolvimento</a:t>
            </a:r>
          </a:p>
          <a:p>
            <a:r>
              <a:rPr lang="pt-PT" dirty="0"/>
              <a:t>	</a:t>
            </a:r>
            <a:r>
              <a:rPr lang="pt-PT" sz="2000" dirty="0"/>
              <a:t>- especificação</a:t>
            </a:r>
            <a:endParaRPr lang="pt-P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67" y="1555708"/>
            <a:ext cx="1125855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E728113-7368-4B09-B890-E3D514368119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Plano de Desenvolvimento</a:t>
            </a:r>
          </a:p>
          <a:p>
            <a:r>
              <a:rPr lang="pt-PT" dirty="0"/>
              <a:t>	</a:t>
            </a:r>
            <a:r>
              <a:rPr lang="pt-PT" sz="2000" dirty="0"/>
              <a:t>- implementação</a:t>
            </a:r>
            <a:endParaRPr lang="pt-PT" dirty="0"/>
          </a:p>
        </p:txBody>
      </p:sp>
      <p:pic>
        <p:nvPicPr>
          <p:cNvPr id="3074" name="Picture 2" descr="GANTTimplementacao">
            <a:extLst>
              <a:ext uri="{FF2B5EF4-FFF2-40B4-BE49-F238E27FC236}">
                <a16:creationId xmlns:a16="http://schemas.microsoft.com/office/drawing/2014/main" id="{6124E7D5-6570-4EB7-83C9-CAE3E16F1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66" y="2340914"/>
            <a:ext cx="9452991" cy="213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503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312B0E3-8AB8-4FDB-ABB6-4C51F617C274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Conclusão, análise crítica e trabalho futuro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CEAC276-E573-427B-ADBC-CD1A66F0D157}"/>
              </a:ext>
            </a:extLst>
          </p:cNvPr>
          <p:cNvSpPr txBox="1"/>
          <p:nvPr/>
        </p:nvSpPr>
        <p:spPr>
          <a:xfrm>
            <a:off x="444137" y="1085564"/>
            <a:ext cx="898724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Grande desafio – deixar ao critério do grupo a </a:t>
            </a:r>
            <a:r>
              <a:rPr lang="pt-PT" sz="1600" b="1" dirty="0">
                <a:solidFill>
                  <a:schemeClr val="accent1"/>
                </a:solidFill>
              </a:rPr>
              <a:t>escolha do tema </a:t>
            </a:r>
            <a:r>
              <a:rPr lang="pt-PT" sz="1600" dirty="0"/>
              <a:t>e todo o trabalho envolvido na criação e fundamentação do projeto (liberdade/criatividade);</a:t>
            </a:r>
          </a:p>
          <a:p>
            <a:pPr lvl="0" algn="just"/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Nesta fase: </a:t>
            </a:r>
            <a:r>
              <a:rPr lang="pt-PT" sz="1600" b="1" dirty="0">
                <a:solidFill>
                  <a:schemeClr val="accent1"/>
                </a:solidFill>
              </a:rPr>
              <a:t>  </a:t>
            </a:r>
            <a:r>
              <a:rPr lang="pt-PT" sz="1600" dirty="0"/>
              <a:t>- elaborar um modelo geral da ideia a desenvolver </a:t>
            </a:r>
          </a:p>
          <a:p>
            <a:pPr lvl="0" algn="just"/>
            <a:r>
              <a:rPr lang="pt-PT" sz="1600" dirty="0"/>
              <a:t>			  - esclarecer alguns pontos</a:t>
            </a:r>
          </a:p>
          <a:p>
            <a:pPr lvl="0" algn="just"/>
            <a:r>
              <a:rPr lang="pt-PT" sz="1600" dirty="0"/>
              <a:t>			  - medidas de sucesso e viabilidade</a:t>
            </a:r>
          </a:p>
          <a:p>
            <a:pPr lvl="0" algn="just"/>
            <a:r>
              <a:rPr lang="pt-PT" sz="1600" dirty="0"/>
              <a:t>			  - analisar os recursos necessários associados ao serviço. 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Ainda assim, sem uma boa fundamentação e sem o estabelecimento de metas, todos os passos futuros acabariam por</a:t>
            </a:r>
            <a:r>
              <a:rPr lang="pt-PT" sz="1600" dirty="0">
                <a:solidFill>
                  <a:schemeClr val="accent1"/>
                </a:solidFill>
              </a:rPr>
              <a:t> </a:t>
            </a:r>
            <a:r>
              <a:rPr lang="pt-PT" sz="1600" b="1" dirty="0">
                <a:solidFill>
                  <a:schemeClr val="accent1"/>
                </a:solidFill>
              </a:rPr>
              <a:t>levantar demasiadas dúvidas </a:t>
            </a:r>
            <a:r>
              <a:rPr lang="pt-PT" sz="1600" dirty="0"/>
              <a:t>e poderiam </a:t>
            </a:r>
            <a:r>
              <a:rPr lang="pt-PT" sz="1600" b="1" dirty="0">
                <a:solidFill>
                  <a:schemeClr val="accent1"/>
                </a:solidFill>
              </a:rPr>
              <a:t>acabar por divergir</a:t>
            </a:r>
            <a:r>
              <a:rPr lang="pt-PT" sz="1600" dirty="0"/>
              <a:t>, tanto da ideia inicial, como entre os elementos do grupo. </a:t>
            </a:r>
          </a:p>
          <a:p>
            <a:pPr lvl="0" algn="just"/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Trabalho futuro:    - definir os requisitos do sistema </a:t>
            </a:r>
          </a:p>
          <a:p>
            <a:pPr lvl="1" algn="just"/>
            <a:r>
              <a:rPr lang="pt-PT" sz="1600" dirty="0"/>
              <a:t>			   - avançar com a arquitetura UML </a:t>
            </a:r>
          </a:p>
          <a:p>
            <a:pPr lvl="1" algn="just"/>
            <a:r>
              <a:rPr lang="pt-PT" sz="1600" dirty="0"/>
              <a:t>		          - desenvolvimento da base de dados</a:t>
            </a:r>
          </a:p>
          <a:p>
            <a:pPr lvl="1" algn="just"/>
            <a:r>
              <a:rPr lang="pt-PT" sz="1600" dirty="0"/>
              <a:t>		          - implementação da plataforma(site e aplicação móvel) 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Acima de tudo, O grupo espera conseguir finalizar as próximas etapas e tirar proveito das mesmas, levando consigo </a:t>
            </a:r>
            <a:r>
              <a:rPr lang="pt-PT" sz="1600" b="1" dirty="0">
                <a:solidFill>
                  <a:schemeClr val="accent1"/>
                </a:solidFill>
              </a:rPr>
              <a:t>conhecimentos úteis</a:t>
            </a:r>
            <a:r>
              <a:rPr lang="pt-PT" sz="1600" dirty="0"/>
              <a:t> para a vida profissional futura. 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185056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42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Parte II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Especificação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7116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Requisitos do utilizador e de sistema </a:t>
            </a:r>
            <a:r>
              <a:rPr lang="pt-PT" dirty="0" smtClean="0"/>
              <a:t>funcionais - Cliente</a:t>
            </a:r>
            <a:endParaRPr lang="pt-P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80494"/>
            <a:ext cx="7560225" cy="491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72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Requisitos do utilizador e de sistema </a:t>
            </a:r>
            <a:r>
              <a:rPr lang="pt-PT" dirty="0"/>
              <a:t>funcionais - Cliente</a:t>
            </a:r>
            <a:endParaRPr lang="pt-P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450744"/>
            <a:ext cx="8429049" cy="320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76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Requisitos do utilizador e de sistema </a:t>
            </a:r>
            <a:r>
              <a:rPr lang="pt-PT" dirty="0" smtClean="0"/>
              <a:t>funcionais - Profissional</a:t>
            </a:r>
            <a:endParaRPr lang="pt-P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6209"/>
          <a:stretch/>
        </p:blipFill>
        <p:spPr>
          <a:xfrm>
            <a:off x="677334" y="2369976"/>
            <a:ext cx="8256124" cy="330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7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Requisitos do utilizador e de sistema </a:t>
            </a:r>
            <a:r>
              <a:rPr lang="pt-PT" dirty="0" smtClean="0"/>
              <a:t>funcionais – Cliente e Profissional</a:t>
            </a:r>
            <a:endParaRPr lang="pt-P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5670"/>
          <a:stretch/>
        </p:blipFill>
        <p:spPr>
          <a:xfrm>
            <a:off x="677334" y="2239346"/>
            <a:ext cx="8275273" cy="283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30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Requisitos do utilizador e de sistema </a:t>
            </a:r>
            <a:r>
              <a:rPr lang="pt-PT" dirty="0"/>
              <a:t>funcionais – Cliente e Profissional</a:t>
            </a:r>
            <a:endParaRPr lang="pt-P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537245"/>
            <a:ext cx="8440275" cy="283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95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Requisitos do utilizador e de sistema </a:t>
            </a:r>
            <a:r>
              <a:rPr lang="pt-PT" dirty="0"/>
              <a:t>funcionais – Cliente e Profissional</a:t>
            </a:r>
            <a:endParaRPr lang="pt-P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8843886" cy="344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5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Requisitos do utilizador e de sistema </a:t>
            </a:r>
            <a:r>
              <a:rPr lang="pt-PT" dirty="0" smtClean="0"/>
              <a:t>funcionais - Administrador</a:t>
            </a:r>
            <a:endParaRPr lang="pt-P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9861"/>
          <a:stretch/>
        </p:blipFill>
        <p:spPr>
          <a:xfrm>
            <a:off x="677334" y="2481942"/>
            <a:ext cx="8153160" cy="300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04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Requisitos do utilizador e de sistema </a:t>
            </a:r>
            <a:r>
              <a:rPr lang="pt-PT" dirty="0"/>
              <a:t>funcionais </a:t>
            </a:r>
            <a:r>
              <a:rPr lang="pt-PT" dirty="0" smtClean="0"/>
              <a:t>– Administrador</a:t>
            </a:r>
            <a:endParaRPr lang="pt-P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6402417" cy="470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66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Requisitos do utilizador e de sistema </a:t>
            </a:r>
            <a:r>
              <a:rPr lang="pt-PT" dirty="0" smtClean="0"/>
              <a:t>funcionais - Administrador</a:t>
            </a:r>
            <a:endParaRPr lang="pt-P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400300"/>
            <a:ext cx="8271403" cy="298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37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Parte I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Fundamentação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3489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Requisitos de sistem não-funcionais</a:t>
            </a:r>
            <a:endParaRPr lang="pt-PT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2800" dirty="0" smtClean="0"/>
              <a:t>Organizacionais</a:t>
            </a:r>
          </a:p>
          <a:p>
            <a:pPr lvl="1" algn="just"/>
            <a:r>
              <a:rPr lang="pt-PT" sz="2400" dirty="0"/>
              <a:t>O utilizador deve autenticar-se com o seu username e a password respetiva</a:t>
            </a:r>
            <a:r>
              <a:rPr lang="pt-PT" sz="2400" dirty="0" smtClean="0"/>
              <a:t>;</a:t>
            </a:r>
          </a:p>
          <a:p>
            <a:pPr lvl="1" algn="just"/>
            <a:r>
              <a:rPr lang="pt-PT" sz="2400" dirty="0"/>
              <a:t>A linguagem de programação a utilizar será C# em cooperação com a framework ASP.NET</a:t>
            </a:r>
            <a:r>
              <a:rPr lang="pt-PT" sz="2400" dirty="0" smtClean="0"/>
              <a:t>;</a:t>
            </a:r>
          </a:p>
          <a:p>
            <a:pPr lvl="1" algn="just"/>
            <a:r>
              <a:rPr lang="pt-PT" sz="2400" dirty="0"/>
              <a:t>O SGBD a usar deve ser o SQL Server</a:t>
            </a:r>
            <a:r>
              <a:rPr lang="pt-PT" sz="2400" dirty="0" smtClean="0"/>
              <a:t>;</a:t>
            </a:r>
          </a:p>
          <a:p>
            <a:pPr lvl="1" algn="just"/>
            <a:r>
              <a:rPr lang="pt-PT" sz="2400" dirty="0"/>
              <a:t>A aplicação será desenvolvida para web;</a:t>
            </a:r>
          </a:p>
        </p:txBody>
      </p:sp>
    </p:spTree>
    <p:extLst>
      <p:ext uri="{BB962C8B-B14F-4D97-AF65-F5344CB8AC3E}">
        <p14:creationId xmlns:p14="http://schemas.microsoft.com/office/powerpoint/2010/main" val="162092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Requisitos de sistem não-funcionais</a:t>
            </a:r>
            <a:endParaRPr lang="pt-PT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2800" dirty="0" smtClean="0"/>
              <a:t>Externos</a:t>
            </a:r>
          </a:p>
          <a:p>
            <a:pPr lvl="1" algn="just"/>
            <a:r>
              <a:rPr lang="pt-PT" sz="2400" dirty="0"/>
              <a:t>O sistema deve recorrer a uma API de mapas para representar a localização do trabalho ou até mesmo para representar a sua própria localização</a:t>
            </a:r>
            <a:r>
              <a:rPr lang="pt-PT" sz="2400" dirty="0" smtClean="0"/>
              <a:t>;</a:t>
            </a:r>
          </a:p>
          <a:p>
            <a:pPr lvl="1" algn="just"/>
            <a:r>
              <a:rPr lang="pt-PT" sz="2400" dirty="0"/>
              <a:t>O sistema não deve apresentar aos utilizadores dados privados acerca dos restantes utilizadores, sendo que, cada utilizador só pode ver os seus dados e aqueles que são públicos; </a:t>
            </a:r>
          </a:p>
        </p:txBody>
      </p:sp>
    </p:spTree>
    <p:extLst>
      <p:ext uri="{BB962C8B-B14F-4D97-AF65-F5344CB8AC3E}">
        <p14:creationId xmlns:p14="http://schemas.microsoft.com/office/powerpoint/2010/main" val="37438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Requisitos de sistem não-funcionais</a:t>
            </a:r>
            <a:endParaRPr lang="pt-PT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52178"/>
          </a:xfrm>
        </p:spPr>
        <p:txBody>
          <a:bodyPr>
            <a:normAutofit fontScale="92500"/>
          </a:bodyPr>
          <a:lstStyle/>
          <a:p>
            <a:pPr algn="just"/>
            <a:r>
              <a:rPr lang="pt-PT" sz="2800" dirty="0" smtClean="0"/>
              <a:t>Produto</a:t>
            </a:r>
          </a:p>
          <a:p>
            <a:pPr lvl="1" algn="just"/>
            <a:r>
              <a:rPr lang="pt-PT" sz="2400" dirty="0"/>
              <a:t>O sistema deve estar disponível 24h por dia. No pior dos casos, espera-se uma disponibilidade média superior a 99</a:t>
            </a:r>
            <a:r>
              <a:rPr lang="pt-PT" sz="2400" dirty="0" smtClean="0"/>
              <a:t>%;</a:t>
            </a:r>
          </a:p>
          <a:p>
            <a:pPr lvl="1" algn="just"/>
            <a:r>
              <a:rPr lang="pt-PT" sz="2400" dirty="0"/>
              <a:t>O sistema deve ser de fácil uso</a:t>
            </a:r>
            <a:r>
              <a:rPr lang="pt-PT" sz="2400" dirty="0" smtClean="0"/>
              <a:t>;</a:t>
            </a:r>
          </a:p>
          <a:p>
            <a:pPr lvl="1" algn="just"/>
            <a:r>
              <a:rPr lang="pt-PT" sz="2400" dirty="0"/>
              <a:t>O sistema deve ser produzido de modo a ser executado em todos os browsers</a:t>
            </a:r>
            <a:r>
              <a:rPr lang="pt-PT" sz="2400" dirty="0" smtClean="0"/>
              <a:t>;</a:t>
            </a:r>
          </a:p>
          <a:p>
            <a:pPr lvl="1" algn="just"/>
            <a:r>
              <a:rPr lang="pt-PT" sz="2400" dirty="0"/>
              <a:t>O sistema deve suportar o registo de 1000 utilizadores, no espaço de 1 ano</a:t>
            </a:r>
            <a:r>
              <a:rPr lang="pt-PT" sz="2400" dirty="0" smtClean="0"/>
              <a:t>;</a:t>
            </a:r>
          </a:p>
          <a:p>
            <a:pPr lvl="1" algn="just"/>
            <a:r>
              <a:rPr lang="pt-PT" sz="2400" dirty="0"/>
              <a:t>O nível de satisfação dos utilizadores com a aplicação deverá ser elevado.</a:t>
            </a:r>
          </a:p>
        </p:txBody>
      </p:sp>
    </p:spTree>
    <p:extLst>
      <p:ext uri="{BB962C8B-B14F-4D97-AF65-F5344CB8AC3E}">
        <p14:creationId xmlns:p14="http://schemas.microsoft.com/office/powerpoint/2010/main" val="20629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pt-PT" dirty="0" smtClean="0"/>
              <a:t>Diagrama de Use Cases</a:t>
            </a:r>
            <a:endParaRPr lang="pt-P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7" b="29091"/>
          <a:stretch/>
        </p:blipFill>
        <p:spPr>
          <a:xfrm>
            <a:off x="0" y="695866"/>
            <a:ext cx="5956503" cy="61621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 r="15453"/>
          <a:stretch/>
        </p:blipFill>
        <p:spPr>
          <a:xfrm>
            <a:off x="6032192" y="1107644"/>
            <a:ext cx="6159808" cy="575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 smtClean="0"/>
              <a:t>Especificação do Use Case</a:t>
            </a:r>
            <a:br>
              <a:rPr lang="pt-PT" dirty="0" smtClean="0"/>
            </a:br>
            <a:r>
              <a:rPr lang="pt-PT" dirty="0" smtClean="0"/>
              <a:t>“Agendar trabalho”</a:t>
            </a:r>
            <a:endParaRPr lang="pt-PT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953"/>
          <a:stretch/>
        </p:blipFill>
        <p:spPr>
          <a:xfrm>
            <a:off x="677334" y="1750041"/>
            <a:ext cx="4806178" cy="470674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56"/>
          <a:stretch/>
        </p:blipFill>
        <p:spPr>
          <a:xfrm>
            <a:off x="5913772" y="5240609"/>
            <a:ext cx="5469575" cy="96125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915" b="841"/>
          <a:stretch/>
        </p:blipFill>
        <p:spPr>
          <a:xfrm>
            <a:off x="5913772" y="1824684"/>
            <a:ext cx="5469575" cy="3419118"/>
          </a:xfrm>
        </p:spPr>
      </p:pic>
    </p:spTree>
    <p:extLst>
      <p:ext uri="{BB962C8B-B14F-4D97-AF65-F5344CB8AC3E}">
        <p14:creationId xmlns:p14="http://schemas.microsoft.com/office/powerpoint/2010/main" val="39160333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 smtClean="0"/>
              <a:t>Especificação do Use Case</a:t>
            </a:r>
            <a:br>
              <a:rPr lang="pt-PT" dirty="0" smtClean="0"/>
            </a:br>
            <a:r>
              <a:rPr lang="pt-PT" dirty="0" smtClean="0"/>
              <a:t>“Aceitar proposta de trabalho”</a:t>
            </a:r>
            <a:endParaRPr lang="pt-PT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94498"/>
            <a:ext cx="7020919" cy="4936931"/>
          </a:xfrm>
        </p:spPr>
      </p:pic>
    </p:spTree>
    <p:extLst>
      <p:ext uri="{BB962C8B-B14F-4D97-AF65-F5344CB8AC3E}">
        <p14:creationId xmlns:p14="http://schemas.microsoft.com/office/powerpoint/2010/main" val="17375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 smtClean="0"/>
              <a:t>Especificação do Use Case</a:t>
            </a:r>
            <a:br>
              <a:rPr lang="pt-PT" dirty="0" smtClean="0"/>
            </a:br>
            <a:r>
              <a:rPr lang="pt-PT" dirty="0" smtClean="0"/>
              <a:t>“Avaliar trabalho”</a:t>
            </a:r>
            <a:endParaRPr lang="pt-PT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94498"/>
            <a:ext cx="8564288" cy="4843624"/>
          </a:xfrm>
        </p:spPr>
      </p:pic>
    </p:spTree>
    <p:extLst>
      <p:ext uri="{BB962C8B-B14F-4D97-AF65-F5344CB8AC3E}">
        <p14:creationId xmlns:p14="http://schemas.microsoft.com/office/powerpoint/2010/main" val="33467653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 smtClean="0"/>
              <a:t>Diagrama de Sequência de Sistema</a:t>
            </a:r>
            <a:br>
              <a:rPr lang="pt-PT" dirty="0" smtClean="0"/>
            </a:br>
            <a:r>
              <a:rPr lang="pt-PT" dirty="0" smtClean="0"/>
              <a:t>“Agendar trabalho”</a:t>
            </a:r>
            <a:endParaRPr lang="pt-P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196"/>
          <a:stretch/>
        </p:blipFill>
        <p:spPr>
          <a:xfrm>
            <a:off x="0" y="1530220"/>
            <a:ext cx="5779537" cy="53277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79" y="1594498"/>
            <a:ext cx="5974021" cy="527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 smtClean="0"/>
              <a:t>Diagrama de Sequência de Sistema</a:t>
            </a:r>
            <a:br>
              <a:rPr lang="pt-PT" dirty="0" smtClean="0"/>
            </a:br>
            <a:r>
              <a:rPr lang="pt-PT" dirty="0" smtClean="0"/>
              <a:t>“Aceitar proposta de trabalho”</a:t>
            </a:r>
            <a:endParaRPr lang="pt-P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240" y="1608283"/>
            <a:ext cx="6356855" cy="514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6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 smtClean="0"/>
              <a:t>Diagrama de Sequência de Sistema</a:t>
            </a:r>
            <a:br>
              <a:rPr lang="pt-PT" dirty="0" smtClean="0"/>
            </a:br>
            <a:r>
              <a:rPr lang="pt-PT" dirty="0" smtClean="0"/>
              <a:t>“Avaliar trabalho”</a:t>
            </a:r>
            <a:endParaRPr lang="pt-P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323" y="1594498"/>
            <a:ext cx="5028689" cy="527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8155F68-0F43-4FE9-A743-20F9DAFEF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06583"/>
            <a:ext cx="8596668" cy="53347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Contextualização 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Motivação e Objetivos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Definição da Identidade do Sistema a Desenvolver 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Análise de Viabilidade 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Identificação dos Recursos Necessários 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Modelo de Sistema 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Definição de Medidas de Sucesso 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Plano de Desenvolvimento </a:t>
            </a:r>
          </a:p>
        </p:txBody>
      </p:sp>
    </p:spTree>
    <p:extLst>
      <p:ext uri="{BB962C8B-B14F-4D97-AF65-F5344CB8AC3E}">
        <p14:creationId xmlns:p14="http://schemas.microsoft.com/office/powerpoint/2010/main" val="48286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 smtClean="0"/>
              <a:t>Diagrama de Máquinas de Estado</a:t>
            </a:r>
            <a:endParaRPr lang="pt-PT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07" y="1314580"/>
            <a:ext cx="11382061" cy="5076890"/>
          </a:xfrm>
        </p:spPr>
      </p:pic>
    </p:spTree>
    <p:extLst>
      <p:ext uri="{BB962C8B-B14F-4D97-AF65-F5344CB8AC3E}">
        <p14:creationId xmlns:p14="http://schemas.microsoft.com/office/powerpoint/2010/main" val="323873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 smtClean="0"/>
              <a:t>Diagrama de Máquinas de Estado</a:t>
            </a:r>
            <a:br>
              <a:rPr lang="pt-PT" dirty="0" smtClean="0"/>
            </a:br>
            <a:r>
              <a:rPr lang="pt-PT" dirty="0" smtClean="0"/>
              <a:t>“Agendar Trabalho”</a:t>
            </a:r>
            <a:endParaRPr lang="pt-PT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220686"/>
            <a:ext cx="10831168" cy="3903329"/>
          </a:xfrm>
        </p:spPr>
      </p:pic>
    </p:spTree>
    <p:extLst>
      <p:ext uri="{BB962C8B-B14F-4D97-AF65-F5344CB8AC3E}">
        <p14:creationId xmlns:p14="http://schemas.microsoft.com/office/powerpoint/2010/main" val="120175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 smtClean="0"/>
              <a:t>Diagrama de Máquinas de Estado</a:t>
            </a:r>
            <a:br>
              <a:rPr lang="pt-PT" dirty="0" smtClean="0"/>
            </a:br>
            <a:r>
              <a:rPr lang="pt-PT" dirty="0" smtClean="0"/>
              <a:t>“Verificar propostas de trabalho”</a:t>
            </a:r>
            <a:endParaRPr lang="pt-P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94498"/>
            <a:ext cx="10929419" cy="4966432"/>
          </a:xfrm>
        </p:spPr>
      </p:pic>
    </p:spTree>
    <p:extLst>
      <p:ext uri="{BB962C8B-B14F-4D97-AF65-F5344CB8AC3E}">
        <p14:creationId xmlns:p14="http://schemas.microsoft.com/office/powerpoint/2010/main" val="332610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 smtClean="0"/>
              <a:t>Diagrama de Máquinas de Estado</a:t>
            </a:r>
            <a:br>
              <a:rPr lang="pt-PT" dirty="0" smtClean="0"/>
            </a:br>
            <a:r>
              <a:rPr lang="pt-PT" dirty="0" smtClean="0"/>
              <a:t>“Avaliar Trabalho”</a:t>
            </a:r>
            <a:endParaRPr lang="pt-PT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08718"/>
            <a:ext cx="10875761" cy="3437415"/>
          </a:xfrm>
        </p:spPr>
      </p:pic>
    </p:spTree>
    <p:extLst>
      <p:ext uri="{BB962C8B-B14F-4D97-AF65-F5344CB8AC3E}">
        <p14:creationId xmlns:p14="http://schemas.microsoft.com/office/powerpoint/2010/main" val="112666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 smtClean="0"/>
              <a:t>Diagrama de Atividade</a:t>
            </a:r>
            <a:endParaRPr lang="pt-P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9"/>
          <a:stretch/>
        </p:blipFill>
        <p:spPr>
          <a:xfrm>
            <a:off x="1751905" y="1044587"/>
            <a:ext cx="6447526" cy="5813413"/>
          </a:xfrm>
        </p:spPr>
      </p:pic>
    </p:spTree>
    <p:extLst>
      <p:ext uri="{BB962C8B-B14F-4D97-AF65-F5344CB8AC3E}">
        <p14:creationId xmlns:p14="http://schemas.microsoft.com/office/powerpoint/2010/main" val="15381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 smtClean="0"/>
              <a:t>Diagrama de Classes</a:t>
            </a:r>
            <a:endParaRPr lang="pt-PT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393" y="882788"/>
            <a:ext cx="7566549" cy="5975212"/>
          </a:xfrm>
        </p:spPr>
      </p:pic>
    </p:spTree>
    <p:extLst>
      <p:ext uri="{BB962C8B-B14F-4D97-AF65-F5344CB8AC3E}">
        <p14:creationId xmlns:p14="http://schemas.microsoft.com/office/powerpoint/2010/main" val="283499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 smtClean="0"/>
              <a:t>Modelo Conceptual</a:t>
            </a:r>
            <a:endParaRPr lang="pt-P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41" y="1103402"/>
            <a:ext cx="8428453" cy="5754598"/>
          </a:xfrm>
        </p:spPr>
      </p:pic>
    </p:spTree>
    <p:extLst>
      <p:ext uri="{BB962C8B-B14F-4D97-AF65-F5344CB8AC3E}">
        <p14:creationId xmlns:p14="http://schemas.microsoft.com/office/powerpoint/2010/main" val="64015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 smtClean="0"/>
              <a:t>Entidades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198886"/>
            <a:ext cx="7811957" cy="550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8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 smtClean="0"/>
              <a:t>Tipos de relacionamento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835243"/>
            <a:ext cx="9413994" cy="164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41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 smtClean="0"/>
              <a:t>Atributos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749833" cy="3880772"/>
          </a:xfrm>
        </p:spPr>
        <p:txBody>
          <a:bodyPr>
            <a:normAutofit/>
          </a:bodyPr>
          <a:lstStyle/>
          <a:p>
            <a:pPr algn="just"/>
            <a:r>
              <a:rPr lang="pt-PT" sz="2400" dirty="0" smtClean="0"/>
              <a:t>Não existem quaisquer atributos compostos;</a:t>
            </a:r>
          </a:p>
          <a:p>
            <a:pPr algn="just"/>
            <a:endParaRPr lang="pt-PT" sz="2400" dirty="0" smtClean="0"/>
          </a:p>
          <a:p>
            <a:pPr algn="just"/>
            <a:r>
              <a:rPr lang="pt-PT" sz="2400" dirty="0" smtClean="0"/>
              <a:t>O atributo Custo é derivado de Duração e Tipo (de Trabalho), com Turno (de Funcionário) e Estatuto (de Cliente);</a:t>
            </a:r>
          </a:p>
          <a:p>
            <a:pPr algn="just"/>
            <a:endParaRPr lang="pt-PT" sz="2400" dirty="0" smtClean="0"/>
          </a:p>
          <a:p>
            <a:pPr algn="just"/>
            <a:r>
              <a:rPr lang="pt-PT" sz="2400" dirty="0" smtClean="0"/>
              <a:t>Não existem atributos multivalor; 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69492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76E33AE5-F7BC-4721-8718-71AB3D730002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Contextualização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37B5F4B-DA41-45A6-98B2-0FFDF0BF4409}"/>
              </a:ext>
            </a:extLst>
          </p:cNvPr>
          <p:cNvSpPr txBox="1"/>
          <p:nvPr/>
        </p:nvSpPr>
        <p:spPr>
          <a:xfrm>
            <a:off x="404948" y="1400499"/>
            <a:ext cx="89872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dirty="0"/>
              <a:t>Necessidade de produção contínua e rápida por parte das empresas, para singrar nos mercados económicos;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dirty="0"/>
              <a:t>Aumenta a carga horária dos trabalhadores -&gt; </a:t>
            </a:r>
            <a:r>
              <a:rPr lang="pt-PT" sz="1600" b="1" dirty="0">
                <a:solidFill>
                  <a:schemeClr val="accent2"/>
                </a:solidFill>
              </a:rPr>
              <a:t>problema</a:t>
            </a:r>
            <a:r>
              <a:rPr lang="pt-PT" sz="1600" dirty="0">
                <a:solidFill>
                  <a:srgbClr val="FF0000"/>
                </a:solidFill>
              </a:rPr>
              <a:t> </a:t>
            </a:r>
            <a:r>
              <a:rPr lang="pt-PT" sz="1600" b="1" dirty="0">
                <a:solidFill>
                  <a:schemeClr val="accent2"/>
                </a:solidFill>
              </a:rPr>
              <a:t>sério</a:t>
            </a:r>
            <a:r>
              <a:rPr lang="pt-PT" sz="1600" dirty="0">
                <a:solidFill>
                  <a:srgbClr val="FF0000"/>
                </a:solidFill>
              </a:rPr>
              <a:t> </a:t>
            </a:r>
            <a:r>
              <a:rPr lang="pt-PT" sz="1600" dirty="0"/>
              <a:t>para quem tem filhos torna-se difícil arranjar alguém para tomar conta dos filhos;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dirty="0"/>
              <a:t>“Bebés &amp; Companhia” possui uma cadeia de infantários espalhados pela grande Lisboa: </a:t>
            </a:r>
          </a:p>
          <a:p>
            <a:r>
              <a:rPr lang="pt-PT" sz="1600" dirty="0"/>
              <a:t>			- maioria dos seus funcionários estão na faixa etária dos vinte </a:t>
            </a:r>
          </a:p>
          <a:p>
            <a:r>
              <a:rPr lang="pt-PT" sz="1600" dirty="0"/>
              <a:t>			- dispõem de tempo livre para horário extra</a:t>
            </a:r>
          </a:p>
          <a:p>
            <a:r>
              <a:rPr lang="pt-PT" sz="1600" dirty="0"/>
              <a:t>			- viram aqui uma ótima oportunidade. </a:t>
            </a:r>
          </a:p>
          <a:p>
            <a:r>
              <a:rPr lang="pt-PT" sz="1600" dirty="0"/>
              <a:t>			- </a:t>
            </a:r>
            <a:r>
              <a:rPr lang="pt-PT" sz="1600" b="1" dirty="0">
                <a:solidFill>
                  <a:schemeClr val="accent2"/>
                </a:solidFill>
              </a:rPr>
              <a:t>Surge, assim, a ideia de fazer um serviço ao domicílio de babysitting; </a:t>
            </a:r>
          </a:p>
          <a:p>
            <a:endParaRPr lang="pt-PT" sz="1600" b="1" dirty="0">
              <a:solidFill>
                <a:schemeClr val="accent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dirty="0"/>
              <a:t>Realização de inquéritos: </a:t>
            </a:r>
          </a:p>
          <a:p>
            <a:r>
              <a:rPr lang="pt-PT" sz="1600" dirty="0"/>
              <a:t>	- disposição para trabalhar horas extra</a:t>
            </a:r>
          </a:p>
          <a:p>
            <a:r>
              <a:rPr lang="pt-PT" sz="1600" dirty="0"/>
              <a:t>	- disponibilidade para horas tardias e para deslocações ao domicílio</a:t>
            </a:r>
          </a:p>
          <a:p>
            <a:r>
              <a:rPr lang="pt-PT" sz="1600" dirty="0"/>
              <a:t>	-&gt; Sem necessidade de contratação de agentes externos ao infantário!</a:t>
            </a:r>
          </a:p>
          <a:p>
            <a:endParaRPr lang="pt-PT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dirty="0"/>
              <a:t>É criada a plataforma “GuguDadah”.</a:t>
            </a:r>
          </a:p>
        </p:txBody>
      </p:sp>
    </p:spTree>
    <p:extLst>
      <p:ext uri="{BB962C8B-B14F-4D97-AF65-F5344CB8AC3E}">
        <p14:creationId xmlns:p14="http://schemas.microsoft.com/office/powerpoint/2010/main" val="137000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 smtClean="0"/>
              <a:t>Modelo Lógico</a:t>
            </a:r>
            <a:endParaRPr lang="pt-P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94498"/>
            <a:ext cx="10335734" cy="3722279"/>
          </a:xfrm>
        </p:spPr>
      </p:pic>
    </p:spTree>
    <p:extLst>
      <p:ext uri="{BB962C8B-B14F-4D97-AF65-F5344CB8AC3E}">
        <p14:creationId xmlns:p14="http://schemas.microsoft.com/office/powerpoint/2010/main" val="292228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 smtClean="0"/>
              <a:t>Mockups “Agendar Trabalho”</a:t>
            </a:r>
            <a:endParaRPr lang="pt-PT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934098"/>
            <a:ext cx="4727242" cy="5802711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810" y="905177"/>
            <a:ext cx="4299646" cy="583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72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 smtClean="0"/>
              <a:t>Mockups </a:t>
            </a:r>
            <a:r>
              <a:rPr lang="pt-PT" dirty="0"/>
              <a:t>“Agendar Trabalho”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131930"/>
            <a:ext cx="3969311" cy="5633863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1594498"/>
            <a:ext cx="5272508" cy="477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46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 smtClean="0"/>
              <a:t>Mockups </a:t>
            </a:r>
            <a:r>
              <a:rPr lang="pt-PT" dirty="0"/>
              <a:t>“Agendar Trabalho”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371" y="934098"/>
            <a:ext cx="6432593" cy="5828947"/>
          </a:xfrm>
        </p:spPr>
      </p:pic>
    </p:spTree>
    <p:extLst>
      <p:ext uri="{BB962C8B-B14F-4D97-AF65-F5344CB8AC3E}">
        <p14:creationId xmlns:p14="http://schemas.microsoft.com/office/powerpoint/2010/main" val="110354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 smtClean="0"/>
              <a:t>Mockups “Área de Profissional”</a:t>
            </a:r>
            <a:endParaRPr lang="pt-PT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626"/>
          <a:stretch/>
        </p:blipFill>
        <p:spPr>
          <a:xfrm>
            <a:off x="677334" y="1202420"/>
            <a:ext cx="3700850" cy="538499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880" y="1202420"/>
            <a:ext cx="4192425" cy="538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46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 smtClean="0"/>
              <a:t>Mockups “Área de Cliente”</a:t>
            </a:r>
            <a:endParaRPr lang="pt-P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645"/>
          <a:stretch/>
        </p:blipFill>
        <p:spPr>
          <a:xfrm>
            <a:off x="1877277" y="1179180"/>
            <a:ext cx="3857877" cy="507233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05" b="3638"/>
          <a:stretch/>
        </p:blipFill>
        <p:spPr>
          <a:xfrm>
            <a:off x="6935097" y="273698"/>
            <a:ext cx="3552511" cy="644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27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20F52-D5F0-4D90-B870-046FA8910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76" y="5118456"/>
            <a:ext cx="7766936" cy="1646302"/>
          </a:xfrm>
        </p:spPr>
        <p:txBody>
          <a:bodyPr/>
          <a:lstStyle/>
          <a:p>
            <a:r>
              <a:rPr lang="pt-PT" sz="115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AD30AC-F0BB-4CD3-8540-B992366E9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7703" y="939614"/>
            <a:ext cx="1462413" cy="567411"/>
          </a:xfrm>
        </p:spPr>
        <p:txBody>
          <a:bodyPr/>
          <a:lstStyle/>
          <a:p>
            <a:r>
              <a:rPr lang="pt-PT" dirty="0"/>
              <a:t>2017/2018</a:t>
            </a:r>
          </a:p>
        </p:txBody>
      </p:sp>
      <p:pic>
        <p:nvPicPr>
          <p:cNvPr id="4" name="Imagem 3" descr="EENG">
            <a:extLst>
              <a:ext uri="{FF2B5EF4-FFF2-40B4-BE49-F238E27FC236}">
                <a16:creationId xmlns:a16="http://schemas.microsoft.com/office/drawing/2014/main" id="{72D761BC-CDFF-4B0C-95EE-4487DD6D8E5B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3404" y="154440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1903F6C-4A8E-4E4D-B84F-3A77F77E614B}"/>
              </a:ext>
            </a:extLst>
          </p:cNvPr>
          <p:cNvSpPr txBox="1"/>
          <p:nvPr/>
        </p:nvSpPr>
        <p:spPr>
          <a:xfrm>
            <a:off x="3030583" y="93242"/>
            <a:ext cx="5094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Escola de Engenharia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Departamento de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Mestrado integrado em Engenharia Informática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A158C6D-DECC-46FF-96AD-F1A9DF27C397}"/>
              </a:ext>
            </a:extLst>
          </p:cNvPr>
          <p:cNvSpPr txBox="1"/>
          <p:nvPr/>
        </p:nvSpPr>
        <p:spPr>
          <a:xfrm>
            <a:off x="2847703" y="2302349"/>
            <a:ext cx="4821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        </a:t>
            </a:r>
            <a:r>
              <a:rPr lang="pt-PT" sz="5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”GuguDadah”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04913E-6C1F-47E6-A7D7-E7479290979B}"/>
              </a:ext>
            </a:extLst>
          </p:cNvPr>
          <p:cNvSpPr txBox="1"/>
          <p:nvPr/>
        </p:nvSpPr>
        <p:spPr>
          <a:xfrm>
            <a:off x="5604592" y="6395426"/>
            <a:ext cx="393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Braga, Março de 2018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D19C4AD-282A-43D5-BC1E-8CCE29EC1CF9}"/>
              </a:ext>
            </a:extLst>
          </p:cNvPr>
          <p:cNvSpPr txBox="1"/>
          <p:nvPr/>
        </p:nvSpPr>
        <p:spPr>
          <a:xfrm>
            <a:off x="2847703" y="3509649"/>
            <a:ext cx="42660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Carlos Campos A74745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Diana Costa A78985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Marcos Pereira A79116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Sérgio Oliveira A77730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Vítor Castro A77870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7" y="5901221"/>
            <a:ext cx="6059251" cy="97510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pic>
        <p:nvPicPr>
          <p:cNvPr id="12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" y="5901558"/>
            <a:ext cx="6059251" cy="97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7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F7693A0-786B-4B06-A6F3-C9B34444D8BA}"/>
              </a:ext>
            </a:extLst>
          </p:cNvPr>
          <p:cNvSpPr txBox="1"/>
          <p:nvPr/>
        </p:nvSpPr>
        <p:spPr>
          <a:xfrm>
            <a:off x="382920" y="1555708"/>
            <a:ext cx="898724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Dificuldade de encontrar alguém que seja </a:t>
            </a:r>
            <a:r>
              <a:rPr lang="pt-PT" b="1" dirty="0">
                <a:solidFill>
                  <a:schemeClr val="accent2"/>
                </a:solidFill>
              </a:rPr>
              <a:t>responsável</a:t>
            </a:r>
            <a:r>
              <a:rPr lang="pt-PT" dirty="0"/>
              <a:t> para tomar conta dos nossos filhos a </a:t>
            </a:r>
            <a:r>
              <a:rPr lang="pt-PT" b="1" dirty="0">
                <a:solidFill>
                  <a:schemeClr val="accent2"/>
                </a:solidFill>
              </a:rPr>
              <a:t>horas tardias</a:t>
            </a:r>
            <a:r>
              <a:rPr lang="pt-PT" dirty="0"/>
              <a:t>, ou a falta de disponibilidade dos infantários de tomar conta de crianças adoentadas;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A </a:t>
            </a:r>
            <a:r>
              <a:rPr lang="pt-PT" b="1" dirty="0">
                <a:solidFill>
                  <a:schemeClr val="accent2"/>
                </a:solidFill>
              </a:rPr>
              <a:t>inexistência</a:t>
            </a:r>
            <a:r>
              <a:rPr lang="pt-PT" dirty="0"/>
              <a:t> de um sistema que permita a requisição de serviços de babysitting online, em Portugal;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A maioria dos trabalhadores dos infantários Bebés &amp; Companhia possuem </a:t>
            </a:r>
            <a:r>
              <a:rPr lang="pt-PT" b="1" dirty="0">
                <a:solidFill>
                  <a:schemeClr val="accent2"/>
                </a:solidFill>
              </a:rPr>
              <a:t>idade</a:t>
            </a:r>
            <a:r>
              <a:rPr lang="pt-PT" dirty="0"/>
              <a:t> no intervalo dos </a:t>
            </a:r>
            <a:r>
              <a:rPr lang="pt-PT" b="1" dirty="0">
                <a:solidFill>
                  <a:schemeClr val="accent2"/>
                </a:solidFill>
              </a:rPr>
              <a:t>vinte aos trinta</a:t>
            </a:r>
            <a:r>
              <a:rPr lang="pt-PT" dirty="0"/>
              <a:t>. Têm mais facilidade e </a:t>
            </a:r>
            <a:r>
              <a:rPr lang="pt-PT" b="1" dirty="0">
                <a:solidFill>
                  <a:schemeClr val="accent2"/>
                </a:solidFill>
              </a:rPr>
              <a:t>disponibilidade</a:t>
            </a:r>
            <a:r>
              <a:rPr lang="pt-PT" dirty="0"/>
              <a:t> para trabalharem em </a:t>
            </a:r>
            <a:r>
              <a:rPr lang="pt-PT" b="1" dirty="0">
                <a:solidFill>
                  <a:schemeClr val="accent2"/>
                </a:solidFill>
              </a:rPr>
              <a:t>horas não tão comuns</a:t>
            </a:r>
            <a:r>
              <a:rPr lang="pt-PT" dirty="0"/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BA983806-5ACF-436A-BC02-C3E78778BFFE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Motivação</a:t>
            </a:r>
          </a:p>
        </p:txBody>
      </p:sp>
    </p:spTree>
    <p:extLst>
      <p:ext uri="{BB962C8B-B14F-4D97-AF65-F5344CB8AC3E}">
        <p14:creationId xmlns:p14="http://schemas.microsoft.com/office/powerpoint/2010/main" val="22922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D7B0C-8942-4CE3-AA50-CD602EEF81E3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Objetivos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4574B50-E5E4-4456-97F2-7E2227DFA573}"/>
              </a:ext>
            </a:extLst>
          </p:cNvPr>
          <p:cNvSpPr txBox="1"/>
          <p:nvPr/>
        </p:nvSpPr>
        <p:spPr>
          <a:xfrm>
            <a:off x="391885" y="1555708"/>
            <a:ext cx="89872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/>
              <a:t>Disponibilizar uma interface </a:t>
            </a:r>
            <a:r>
              <a:rPr lang="pt-PT" sz="2000" b="1" dirty="0">
                <a:solidFill>
                  <a:schemeClr val="accent2"/>
                </a:solidFill>
              </a:rPr>
              <a:t>intuitiva</a:t>
            </a:r>
            <a:r>
              <a:rPr lang="pt-PT" sz="2000" dirty="0"/>
              <a:t> que facilite a requisição de serviços de babysitting;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b="1" dirty="0">
              <a:solidFill>
                <a:schemeClr val="accent2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b="1" dirty="0">
                <a:solidFill>
                  <a:schemeClr val="accent2"/>
                </a:solidFill>
              </a:rPr>
              <a:t>Localização</a:t>
            </a:r>
            <a:r>
              <a:rPr lang="pt-PT" sz="2000" dirty="0"/>
              <a:t> geográfica;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/>
              <a:t>Possibilidade do cliente </a:t>
            </a:r>
            <a:r>
              <a:rPr lang="pt-PT" sz="2000" b="1" dirty="0">
                <a:solidFill>
                  <a:schemeClr val="accent2"/>
                </a:solidFill>
              </a:rPr>
              <a:t>avaliar</a:t>
            </a:r>
            <a:r>
              <a:rPr lang="pt-PT" sz="2000" dirty="0"/>
              <a:t> determinado babysitter;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b="1" dirty="0">
                <a:solidFill>
                  <a:schemeClr val="accent2"/>
                </a:solidFill>
              </a:rPr>
              <a:t>Simplificar</a:t>
            </a:r>
            <a:r>
              <a:rPr lang="pt-PT" sz="2000" dirty="0"/>
              <a:t> a deslocação dos funcionários da empresa;</a:t>
            </a:r>
          </a:p>
          <a:p>
            <a:pPr algn="just"/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391211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1917E-131F-4D55-AF63-686A2E3F901C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Viabilidade do Sistema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4C4A52A-7267-416A-BBD5-F6C606723737}"/>
              </a:ext>
            </a:extLst>
          </p:cNvPr>
          <p:cNvSpPr txBox="1"/>
          <p:nvPr/>
        </p:nvSpPr>
        <p:spPr>
          <a:xfrm>
            <a:off x="382920" y="1555708"/>
            <a:ext cx="89872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Um sistema ao domicílio 24/365 é um modelo de negócio </a:t>
            </a:r>
            <a:r>
              <a:rPr lang="pt-PT" b="1" dirty="0">
                <a:solidFill>
                  <a:schemeClr val="accent2"/>
                </a:solidFill>
              </a:rPr>
              <a:t>cada vez mais comum </a:t>
            </a:r>
            <a:r>
              <a:rPr lang="pt-PT" dirty="0"/>
              <a:t>(Amazon, KFC, Burger King,…);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Há cada vez mais abertura do cliente a </a:t>
            </a:r>
            <a:r>
              <a:rPr lang="pt-PT" b="1" dirty="0">
                <a:solidFill>
                  <a:schemeClr val="accent2"/>
                </a:solidFill>
              </a:rPr>
              <a:t>novas formas </a:t>
            </a:r>
            <a:r>
              <a:rPr lang="pt-PT" dirty="0"/>
              <a:t>de comércio;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Um serviço de babysitting ao domicílio posiciona-se como uma opção de entrada num </a:t>
            </a:r>
            <a:r>
              <a:rPr lang="pt-PT" b="1" dirty="0">
                <a:solidFill>
                  <a:schemeClr val="accent2"/>
                </a:solidFill>
              </a:rPr>
              <a:t>mercado estável</a:t>
            </a:r>
            <a:r>
              <a:rPr lang="pt-PT" dirty="0"/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O estudo de mercado revelou grande </a:t>
            </a:r>
            <a:r>
              <a:rPr lang="pt-PT" b="1" dirty="0">
                <a:solidFill>
                  <a:schemeClr val="accent2"/>
                </a:solidFill>
              </a:rPr>
              <a:t>recetividade</a:t>
            </a:r>
            <a:r>
              <a:rPr lang="pt-PT" dirty="0"/>
              <a:t> à possibilidade de agendar um(a) babysitter a </a:t>
            </a:r>
            <a:r>
              <a:rPr lang="pt-PT" b="1" dirty="0">
                <a:solidFill>
                  <a:schemeClr val="accent2"/>
                </a:solidFill>
              </a:rPr>
              <a:t>qualquer altura </a:t>
            </a:r>
            <a:r>
              <a:rPr lang="pt-PT" dirty="0"/>
              <a:t>do dia;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O serviço está associado a um </a:t>
            </a:r>
            <a:r>
              <a:rPr lang="pt-PT" dirty="0">
                <a:solidFill>
                  <a:schemeClr val="accent2"/>
                </a:solidFill>
              </a:rPr>
              <a:t>lugar físico </a:t>
            </a:r>
            <a:r>
              <a:rPr lang="pt-PT" dirty="0"/>
              <a:t>onde se podem conhecer os profissionais, o que aumenta a confiança por parte dos pais;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Alguma potencial falta de confiança é compensada pela presença de avaliações pessoais.</a:t>
            </a:r>
          </a:p>
        </p:txBody>
      </p:sp>
    </p:spTree>
    <p:extLst>
      <p:ext uri="{BB962C8B-B14F-4D97-AF65-F5344CB8AC3E}">
        <p14:creationId xmlns:p14="http://schemas.microsoft.com/office/powerpoint/2010/main" val="112614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3147A739-A96D-4A79-8F72-398DA2081ACA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Estabelecimento da Entidade do Projeto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11AA55FD-6ED8-4E50-9CB7-CC4BFDF7A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793087"/>
              </p:ext>
            </p:extLst>
          </p:nvPr>
        </p:nvGraphicFramePr>
        <p:xfrm>
          <a:off x="1117490" y="1945259"/>
          <a:ext cx="7130040" cy="33851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9075">
                  <a:extLst>
                    <a:ext uri="{9D8B030D-6E8A-4147-A177-3AD203B41FA5}">
                      <a16:colId xmlns:a16="http://schemas.microsoft.com/office/drawing/2014/main" val="1803879799"/>
                    </a:ext>
                  </a:extLst>
                </a:gridCol>
                <a:gridCol w="4580965">
                  <a:extLst>
                    <a:ext uri="{9D8B030D-6E8A-4147-A177-3AD203B41FA5}">
                      <a16:colId xmlns:a16="http://schemas.microsoft.com/office/drawing/2014/main" val="46737013"/>
                    </a:ext>
                  </a:extLst>
                </a:gridCol>
              </a:tblGrid>
              <a:tr h="2177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Nome: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GuguDadah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3877655936"/>
                  </a:ext>
                </a:extLst>
              </a:tr>
              <a:tr h="2177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Slogan: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De Pais, Para pais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676248527"/>
                  </a:ext>
                </a:extLst>
              </a:tr>
              <a:tr h="2177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Categoria: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Babysitting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841324028"/>
                  </a:ext>
                </a:extLst>
              </a:tr>
              <a:tr h="217751">
                <a:tc rowSpan="4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Características: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Implementação de descontos em serviços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3054180806"/>
                  </a:ext>
                </a:extLst>
              </a:tr>
              <a:tr h="217751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Reserva/Requerimento de profissionais para serviço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463954528"/>
                  </a:ext>
                </a:extLst>
              </a:tr>
              <a:tr h="217751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Avaliação dos profissionais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023427686"/>
                  </a:ext>
                </a:extLst>
              </a:tr>
              <a:tr h="217751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Navegação GPS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550498941"/>
                  </a:ext>
                </a:extLst>
              </a:tr>
              <a:tr h="2177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Faixa Etária: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20-50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801010959"/>
                  </a:ext>
                </a:extLst>
              </a:tr>
              <a:tr h="15563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Logótipo: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383090436"/>
                  </a:ext>
                </a:extLst>
              </a:tr>
            </a:tbl>
          </a:graphicData>
        </a:graphic>
      </p:graphicFrame>
      <p:pic>
        <p:nvPicPr>
          <p:cNvPr id="4098" name="Picture 2" descr="logo">
            <a:extLst>
              <a:ext uri="{FF2B5EF4-FFF2-40B4-BE49-F238E27FC236}">
                <a16:creationId xmlns:a16="http://schemas.microsoft.com/office/drawing/2014/main" id="{B16C096F-DB7F-4139-A49E-E315A5E4B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615" y="3896631"/>
            <a:ext cx="2118770" cy="135733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ultiply 1"/>
          <p:cNvSpPr/>
          <p:nvPr/>
        </p:nvSpPr>
        <p:spPr>
          <a:xfrm>
            <a:off x="4730929" y="3316588"/>
            <a:ext cx="2730141" cy="2517422"/>
          </a:xfrm>
          <a:prstGeom prst="mathMultiply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1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1257</TotalTime>
  <Words>1265</Words>
  <Application>Microsoft Office PowerPoint</Application>
  <PresentationFormat>Widescreen</PresentationFormat>
  <Paragraphs>231</Paragraphs>
  <Slides>56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Calibri</vt:lpstr>
      <vt:lpstr>Courier New</vt:lpstr>
      <vt:lpstr>Times New Roman</vt:lpstr>
      <vt:lpstr>Trebuchet MS</vt:lpstr>
      <vt:lpstr>Wingdings 3</vt:lpstr>
      <vt:lpstr>Faceta</vt:lpstr>
      <vt:lpstr>LI4</vt:lpstr>
      <vt:lpstr>PowerPoint Presentation</vt:lpstr>
      <vt:lpstr>Parte 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Logótipo melhorado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Parte II</vt:lpstr>
      <vt:lpstr>Requisitos do utilizador e de sistema funcionais - Cliente</vt:lpstr>
      <vt:lpstr>Requisitos do utilizador e de sistema funcionais - Cliente</vt:lpstr>
      <vt:lpstr>Requisitos do utilizador e de sistema funcionais - Profissional</vt:lpstr>
      <vt:lpstr>Requisitos do utilizador e de sistema funcionais – Cliente e Profissional</vt:lpstr>
      <vt:lpstr>Requisitos do utilizador e de sistema funcionais – Cliente e Profissional</vt:lpstr>
      <vt:lpstr>Requisitos do utilizador e de sistema funcionais – Cliente e Profissional</vt:lpstr>
      <vt:lpstr>Requisitos do utilizador e de sistema funcionais - Administrador</vt:lpstr>
      <vt:lpstr>Requisitos do utilizador e de sistema funcionais – Administrador</vt:lpstr>
      <vt:lpstr>Requisitos do utilizador e de sistema funcionais - Administrador</vt:lpstr>
      <vt:lpstr>Requisitos de sistem não-funcionais</vt:lpstr>
      <vt:lpstr>Requisitos de sistem não-funcionais</vt:lpstr>
      <vt:lpstr>Requisitos de sistem não-funcionais</vt:lpstr>
      <vt:lpstr>Diagrama de Use Cases</vt:lpstr>
      <vt:lpstr>Especificação do Use Case “Agendar trabalho”</vt:lpstr>
      <vt:lpstr>Especificação do Use Case “Aceitar proposta de trabalho”</vt:lpstr>
      <vt:lpstr>Especificação do Use Case “Avaliar trabalho”</vt:lpstr>
      <vt:lpstr>Diagrama de Sequência de Sistema “Agendar trabalho”</vt:lpstr>
      <vt:lpstr>Diagrama de Sequência de Sistema “Aceitar proposta de trabalho”</vt:lpstr>
      <vt:lpstr>Diagrama de Sequência de Sistema “Avaliar trabalho”</vt:lpstr>
      <vt:lpstr>Diagrama de Máquinas de Estado</vt:lpstr>
      <vt:lpstr>Diagrama de Máquinas de Estado “Agendar Trabalho”</vt:lpstr>
      <vt:lpstr>Diagrama de Máquinas de Estado “Verificar propostas de trabalho”</vt:lpstr>
      <vt:lpstr>Diagrama de Máquinas de Estado “Avaliar Trabalho”</vt:lpstr>
      <vt:lpstr>Diagrama de Atividade</vt:lpstr>
      <vt:lpstr>Diagrama de Classes</vt:lpstr>
      <vt:lpstr>Modelo Conceptual</vt:lpstr>
      <vt:lpstr>Entidades</vt:lpstr>
      <vt:lpstr>Tipos de relacionamento</vt:lpstr>
      <vt:lpstr>Atributos</vt:lpstr>
      <vt:lpstr>Modelo Lógico</vt:lpstr>
      <vt:lpstr>Mockups “Agendar Trabalho”</vt:lpstr>
      <vt:lpstr>Mockups “Agendar Trabalho”</vt:lpstr>
      <vt:lpstr>Mockups “Agendar Trabalho”</vt:lpstr>
      <vt:lpstr>Mockups “Área de Profissional”</vt:lpstr>
      <vt:lpstr>Mockups “Área de Cliente”</vt:lpstr>
      <vt:lpstr>LI4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</dc:title>
  <dc:creator>Diana Sofia Nogueira Costa</dc:creator>
  <cp:lastModifiedBy>Vitor Castro</cp:lastModifiedBy>
  <cp:revision>90</cp:revision>
  <dcterms:created xsi:type="dcterms:W3CDTF">2018-01-17T15:08:20Z</dcterms:created>
  <dcterms:modified xsi:type="dcterms:W3CDTF">2018-04-23T20:08:28Z</dcterms:modified>
</cp:coreProperties>
</file>