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6" r:id="rId2"/>
    <p:sldId id="307" r:id="rId3"/>
    <p:sldId id="304" r:id="rId4"/>
    <p:sldId id="274" r:id="rId5"/>
    <p:sldId id="297" r:id="rId6"/>
    <p:sldId id="298" r:id="rId7"/>
    <p:sldId id="299" r:id="rId8"/>
    <p:sldId id="264" r:id="rId9"/>
    <p:sldId id="309" r:id="rId10"/>
    <p:sldId id="259" r:id="rId11"/>
    <p:sldId id="275" r:id="rId12"/>
    <p:sldId id="260" r:id="rId13"/>
    <p:sldId id="311" r:id="rId14"/>
    <p:sldId id="276" r:id="rId15"/>
    <p:sldId id="301" r:id="rId16"/>
    <p:sldId id="312" r:id="rId17"/>
    <p:sldId id="302" r:id="rId18"/>
    <p:sldId id="305" r:id="rId19"/>
    <p:sldId id="308" r:id="rId20"/>
    <p:sldId id="314" r:id="rId21"/>
    <p:sldId id="315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328" r:id="rId30"/>
    <p:sldId id="331" r:id="rId31"/>
    <p:sldId id="332" r:id="rId32"/>
    <p:sldId id="330" r:id="rId33"/>
    <p:sldId id="335" r:id="rId34"/>
    <p:sldId id="333" r:id="rId35"/>
    <p:sldId id="336" r:id="rId36"/>
    <p:sldId id="334" r:id="rId37"/>
    <p:sldId id="337" r:id="rId38"/>
    <p:sldId id="338" r:id="rId39"/>
    <p:sldId id="339" r:id="rId40"/>
    <p:sldId id="340" r:id="rId41"/>
    <p:sldId id="342" r:id="rId42"/>
    <p:sldId id="341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1" r:id="rId51"/>
    <p:sldId id="350" r:id="rId52"/>
    <p:sldId id="352" r:id="rId53"/>
    <p:sldId id="353" r:id="rId54"/>
    <p:sldId id="354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24-04-2018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  <p:sp>
        <p:nvSpPr>
          <p:cNvPr id="2" name="Multiply 1"/>
          <p:cNvSpPr/>
          <p:nvPr/>
        </p:nvSpPr>
        <p:spPr>
          <a:xfrm>
            <a:off x="2251004" y="1555708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Melhoramento das 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A aplicação deve ser classificada pelos utilizadores como de </a:t>
            </a:r>
            <a:r>
              <a:rPr lang="pt-PT" b="1" dirty="0">
                <a:solidFill>
                  <a:schemeClr val="accent2"/>
                </a:solidFill>
              </a:rPr>
              <a:t>fácil utilização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Devem ser atingidos </a:t>
            </a:r>
            <a:r>
              <a:rPr lang="pt-PT" b="1" dirty="0">
                <a:solidFill>
                  <a:schemeClr val="accent2"/>
                </a:solidFill>
              </a:rPr>
              <a:t>1000 usos </a:t>
            </a:r>
            <a:r>
              <a:rPr lang="pt-PT" dirty="0"/>
              <a:t>da aplicação no </a:t>
            </a:r>
            <a:r>
              <a:rPr lang="pt-PT" b="1" dirty="0">
                <a:solidFill>
                  <a:schemeClr val="accent2"/>
                </a:solidFill>
              </a:rPr>
              <a:t>período de 365 dias</a:t>
            </a:r>
            <a:r>
              <a:rPr lang="pt-PT" dirty="0"/>
              <a:t>;</a:t>
            </a:r>
          </a:p>
          <a:p>
            <a:pPr lvl="0" algn="just"/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Utilização fácil e frequente </a:t>
            </a:r>
            <a:r>
              <a:rPr lang="pt-PT" dirty="0"/>
              <a:t>da aplicação pelos utilizadores alvo, com um </a:t>
            </a:r>
            <a:r>
              <a:rPr lang="pt-PT" b="1" dirty="0">
                <a:solidFill>
                  <a:schemeClr val="accent2"/>
                </a:solidFill>
              </a:rPr>
              <a:t>crescimento consecutivo</a:t>
            </a:r>
            <a:r>
              <a:rPr lang="pt-PT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nível de satisfação </a:t>
            </a:r>
            <a:r>
              <a:rPr lang="pt-PT" dirty="0"/>
              <a:t>dos utilizadores do infantário, avaliado através dos inquéritos anuais, deve subir, pelo menos, </a:t>
            </a:r>
            <a:r>
              <a:rPr lang="pt-PT" b="1" dirty="0">
                <a:solidFill>
                  <a:schemeClr val="accent2"/>
                </a:solidFill>
              </a:rPr>
              <a:t>3 pontos percentuais</a:t>
            </a:r>
            <a:r>
              <a:rPr lang="pt-PT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dirty="0">
                <a:solidFill>
                  <a:schemeClr val="accent2"/>
                </a:solidFill>
              </a:rPr>
              <a:t>número de utilizadores </a:t>
            </a:r>
            <a:r>
              <a:rPr lang="pt-PT" dirty="0"/>
              <a:t>do infantário deve </a:t>
            </a:r>
            <a:r>
              <a:rPr lang="pt-PT" b="1" dirty="0">
                <a:solidFill>
                  <a:schemeClr val="accent2"/>
                </a:solidFill>
              </a:rPr>
              <a:t>subir 5 pontos percentuais</a:t>
            </a:r>
            <a:r>
              <a:rPr lang="pt-PT" dirty="0"/>
              <a:t>, um ano após a implementação.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>
            <a:off x="2170919" y="970162"/>
            <a:ext cx="5373512" cy="4583289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0744"/>
            <a:ext cx="8429049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209"/>
          <a:stretch/>
        </p:blipFill>
        <p:spPr>
          <a:xfrm>
            <a:off x="677334" y="2369976"/>
            <a:ext cx="8256124" cy="33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670"/>
          <a:stretch/>
        </p:blipFill>
        <p:spPr>
          <a:xfrm>
            <a:off x="677334" y="2239346"/>
            <a:ext cx="8275273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7245"/>
            <a:ext cx="8440275" cy="2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Cliente e Profissional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843886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861"/>
          <a:stretch/>
        </p:blipFill>
        <p:spPr>
          <a:xfrm>
            <a:off x="677334" y="2481942"/>
            <a:ext cx="8153160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–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02417" cy="47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Administrador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8271403" cy="2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29091"/>
          <a:stretch/>
        </p:blipFill>
        <p:spPr>
          <a:xfrm>
            <a:off x="0" y="695866"/>
            <a:ext cx="5956503" cy="616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 r="15453"/>
          <a:stretch/>
        </p:blipFill>
        <p:spPr>
          <a:xfrm>
            <a:off x="6032192" y="1107644"/>
            <a:ext cx="6159808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7020919" cy="4936931"/>
          </a:xfrm>
        </p:spPr>
      </p:pic>
    </p:spTree>
    <p:extLst>
      <p:ext uri="{BB962C8B-B14F-4D97-AF65-F5344CB8AC3E}">
        <p14:creationId xmlns:p14="http://schemas.microsoft.com/office/powerpoint/2010/main" val="1737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8564288" cy="4843624"/>
          </a:xfrm>
        </p:spPr>
      </p:pic>
    </p:spTree>
    <p:extLst>
      <p:ext uri="{BB962C8B-B14F-4D97-AF65-F5344CB8AC3E}">
        <p14:creationId xmlns:p14="http://schemas.microsoft.com/office/powerpoint/2010/main" val="33467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“Aceitar proposta de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40" y="1608283"/>
            <a:ext cx="6356855" cy="51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23" y="1594498"/>
            <a:ext cx="5028689" cy="5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“Verificar propostas de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929419" cy="4966432"/>
          </a:xfrm>
        </p:spPr>
      </p:pic>
    </p:spTree>
    <p:extLst>
      <p:ext uri="{BB962C8B-B14F-4D97-AF65-F5344CB8AC3E}">
        <p14:creationId xmlns:p14="http://schemas.microsoft.com/office/powerpoint/2010/main" val="33261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“Avaliar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8718"/>
            <a:ext cx="10875761" cy="3437415"/>
          </a:xfrm>
        </p:spPr>
      </p:pic>
    </p:spTree>
    <p:extLst>
      <p:ext uri="{BB962C8B-B14F-4D97-AF65-F5344CB8AC3E}">
        <p14:creationId xmlns:p14="http://schemas.microsoft.com/office/powerpoint/2010/main" val="11266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93" y="882788"/>
            <a:ext cx="7566549" cy="5975212"/>
          </a:xfrm>
        </p:spPr>
      </p:pic>
    </p:spTree>
    <p:extLst>
      <p:ext uri="{BB962C8B-B14F-4D97-AF65-F5344CB8AC3E}">
        <p14:creationId xmlns:p14="http://schemas.microsoft.com/office/powerpoint/2010/main" val="28349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8886"/>
            <a:ext cx="7811957" cy="55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Tipos de relacionamento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243"/>
            <a:ext cx="9413994" cy="1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749833" cy="3880772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Não existem quaisquer atributos compostos;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O atributo Custo é derivado de Duração e Tipo (de Trabalho), com Turno (de Funcionário) e Estatuto (de Cliente);</a:t>
            </a:r>
          </a:p>
          <a:p>
            <a:pPr algn="just"/>
            <a:endParaRPr lang="pt-PT" sz="2400" dirty="0"/>
          </a:p>
          <a:p>
            <a:pPr algn="just"/>
            <a:r>
              <a:rPr lang="pt-PT" sz="2400" dirty="0"/>
              <a:t>Não existem atributos multivalor; </a:t>
            </a:r>
          </a:p>
        </p:txBody>
      </p:sp>
    </p:spTree>
    <p:extLst>
      <p:ext uri="{BB962C8B-B14F-4D97-AF65-F5344CB8AC3E}">
        <p14:creationId xmlns:p14="http://schemas.microsoft.com/office/powerpoint/2010/main" val="6949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4498"/>
            <a:ext cx="10335734" cy="3722279"/>
          </a:xfrm>
        </p:spPr>
      </p:pic>
    </p:spTree>
    <p:extLst>
      <p:ext uri="{BB962C8B-B14F-4D97-AF65-F5344CB8AC3E}">
        <p14:creationId xmlns:p14="http://schemas.microsoft.com/office/powerpoint/2010/main" val="29222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Profissional”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6"/>
          <a:stretch/>
        </p:blipFill>
        <p:spPr>
          <a:xfrm>
            <a:off x="677334" y="1202420"/>
            <a:ext cx="3700850" cy="53849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80" y="1202420"/>
            <a:ext cx="4192425" cy="53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“Área de Cliente”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45"/>
          <a:stretch/>
        </p:blipFill>
        <p:spPr>
          <a:xfrm>
            <a:off x="1877277" y="1179180"/>
            <a:ext cx="3857877" cy="50723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5" b="3638"/>
          <a:stretch/>
        </p:blipFill>
        <p:spPr>
          <a:xfrm>
            <a:off x="6935097" y="273698"/>
            <a:ext cx="3552511" cy="6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730929" y="3316588"/>
            <a:ext cx="2730141" cy="2517422"/>
          </a:xfrm>
          <a:prstGeom prst="mathMultiply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484"/>
            <a:ext cx="5327226" cy="1278466"/>
          </a:xfrm>
        </p:spPr>
        <p:txBody>
          <a:bodyPr>
            <a:noAutofit/>
          </a:bodyPr>
          <a:lstStyle/>
          <a:p>
            <a:r>
              <a:rPr lang="pt-PT" sz="4000" dirty="0"/>
              <a:t>Logótipo melhorado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7334" y="2182154"/>
            <a:ext cx="6759786" cy="20244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Transmite mais profissionalismo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É feito para os pais, não para os bebés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i="1" dirty="0"/>
              <a:t>Look</a:t>
            </a:r>
            <a:r>
              <a:rPr lang="pt-PT" sz="2800" dirty="0"/>
              <a:t> moderno e </a:t>
            </a:r>
            <a:r>
              <a:rPr lang="pt-PT" sz="2800" i="1" dirty="0"/>
              <a:t>clean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4452644"/>
            <a:ext cx="7397329" cy="11904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52981"/>
            <a:ext cx="7397329" cy="1190437"/>
          </a:xfrm>
        </p:spPr>
      </p:pic>
    </p:spTree>
    <p:extLst>
      <p:ext uri="{BB962C8B-B14F-4D97-AF65-F5344CB8AC3E}">
        <p14:creationId xmlns:p14="http://schemas.microsoft.com/office/powerpoint/2010/main" val="11543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1257</Words>
  <Application>Microsoft Office PowerPoint</Application>
  <PresentationFormat>Widescreen</PresentationFormat>
  <Paragraphs>229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Logótipo melhorado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do utilizador e de sistema funcionais - Cliente</vt:lpstr>
      <vt:lpstr>Requisitos do utilizador e de sistema funcionais -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– Cliente e Profissional</vt:lpstr>
      <vt:lpstr>Requisitos do utilizador e de sistema funcionais - Administrador</vt:lpstr>
      <vt:lpstr>Requisitos do utilizador e de sistema funcionais – Administrador</vt:lpstr>
      <vt:lpstr>Requisitos do utilizador e de sistema funcionais - Administrador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Especificação do Use Case “Aceitar proposta de trabalho”</vt:lpstr>
      <vt:lpstr>Especificação do Use Case “Avaliar trabalho”</vt:lpstr>
      <vt:lpstr>Diagrama de Sequência de Sistema “Agendar trabalho”</vt:lpstr>
      <vt:lpstr>Diagrama de Sequência de Sistema “Aceitar proposta de trabalho”</vt:lpstr>
      <vt:lpstr>Diagrama de Sequência de Sistema “Avaliar trabalho”</vt:lpstr>
      <vt:lpstr>Diagrama de Máquinas de Estado</vt:lpstr>
      <vt:lpstr>Diagrama de Máquinas de Estado “Agendar Trabalho”</vt:lpstr>
      <vt:lpstr>Diagrama de Máquinas de Estado “Verificar propostas de trabalho”</vt:lpstr>
      <vt:lpstr>Diagrama de Máquinas de Estado “Avaliar Trabalho”</vt:lpstr>
      <vt:lpstr>Diagrama de Atividade</vt:lpstr>
      <vt:lpstr>Diagrama de Classes</vt:lpstr>
      <vt:lpstr>Modelo Conceptual</vt:lpstr>
      <vt:lpstr>Entidades</vt:lpstr>
      <vt:lpstr>Tipos de relacionamento</vt:lpstr>
      <vt:lpstr>Atributos</vt:lpstr>
      <vt:lpstr>Modelo Lógico</vt:lpstr>
      <vt:lpstr>Mockups “Agendar Trabalho”</vt:lpstr>
      <vt:lpstr>Mockups “Agendar Trabalho”</vt:lpstr>
      <vt:lpstr>Mockups “Agendar Trabalho”</vt:lpstr>
      <vt:lpstr>Mockups “Área de Profissional”</vt:lpstr>
      <vt:lpstr>Mockups “Área de Cliente”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94</cp:revision>
  <dcterms:created xsi:type="dcterms:W3CDTF">2018-01-17T15:08:20Z</dcterms:created>
  <dcterms:modified xsi:type="dcterms:W3CDTF">2018-04-24T14:19:13Z</dcterms:modified>
</cp:coreProperties>
</file>