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5"/>
  </p:notesMasterIdLst>
  <p:sldIdLst>
    <p:sldId id="302" r:id="rId2"/>
    <p:sldId id="315" r:id="rId3"/>
    <p:sldId id="316" r:id="rId4"/>
    <p:sldId id="317" r:id="rId5"/>
    <p:sldId id="318" r:id="rId6"/>
    <p:sldId id="319" r:id="rId7"/>
    <p:sldId id="320" r:id="rId8"/>
    <p:sldId id="322" r:id="rId9"/>
    <p:sldId id="321" r:id="rId10"/>
    <p:sldId id="323" r:id="rId11"/>
    <p:sldId id="324" r:id="rId12"/>
    <p:sldId id="326" r:id="rId13"/>
    <p:sldId id="304" r:id="rId14"/>
    <p:sldId id="327" r:id="rId15"/>
    <p:sldId id="328" r:id="rId16"/>
    <p:sldId id="330" r:id="rId17"/>
    <p:sldId id="331" r:id="rId18"/>
    <p:sldId id="332" r:id="rId19"/>
    <p:sldId id="333" r:id="rId20"/>
    <p:sldId id="335" r:id="rId21"/>
    <p:sldId id="334" r:id="rId22"/>
    <p:sldId id="336" r:id="rId23"/>
    <p:sldId id="32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159B5F1-2BDC-4D62-8565-AC28F7DB3789}">
          <p14:sldIdLst>
            <p14:sldId id="302"/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26"/>
            <p14:sldId id="304"/>
            <p14:sldId id="327"/>
            <p14:sldId id="328"/>
            <p14:sldId id="330"/>
            <p14:sldId id="331"/>
            <p14:sldId id="332"/>
            <p14:sldId id="333"/>
            <p14:sldId id="335"/>
            <p14:sldId id="334"/>
            <p14:sldId id="336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6" autoAdjust="0"/>
  </p:normalViewPr>
  <p:slideViewPr>
    <p:cSldViewPr snapToGrid="0">
      <p:cViewPr varScale="1">
        <p:scale>
          <a:sx n="66" d="100"/>
          <a:sy n="66" d="100"/>
        </p:scale>
        <p:origin x="66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30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875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17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559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0837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388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2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62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221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171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067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450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933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680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4181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831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481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2754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3685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36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74358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9390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6607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3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568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087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418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075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23072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819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936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8191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96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AA93-F7AA-4C17-A1D6-045B692D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59" y="1723666"/>
            <a:ext cx="5119993" cy="1065690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/>
              <a:t>Aprendizagem e extração</a:t>
            </a:r>
            <a:br>
              <a:rPr lang="pt-PT" dirty="0"/>
            </a:br>
            <a:r>
              <a:rPr lang="pt-PT" dirty="0"/>
              <a:t>de conhecimento</a:t>
            </a:r>
          </a:p>
        </p:txBody>
      </p:sp>
      <p:pic>
        <p:nvPicPr>
          <p:cNvPr id="3" name="Google Shape;131;p25">
            <a:extLst>
              <a:ext uri="{FF2B5EF4-FFF2-40B4-BE49-F238E27FC236}">
                <a16:creationId xmlns:a16="http://schemas.microsoft.com/office/drawing/2014/main" id="{B2CE93B2-578B-488B-B690-7ADF110804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59" y="184771"/>
            <a:ext cx="2138320" cy="10656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059FE14-782E-491D-BD01-475BA900E2FF}"/>
              </a:ext>
            </a:extLst>
          </p:cNvPr>
          <p:cNvSpPr txBox="1"/>
          <p:nvPr/>
        </p:nvSpPr>
        <p:spPr>
          <a:xfrm>
            <a:off x="952559" y="2651893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/>
                </a:solidFill>
                <a:latin typeface="+mn-lt"/>
              </a:rPr>
              <a:t>Desenvolvimento de um</a:t>
            </a:r>
          </a:p>
          <a:p>
            <a:r>
              <a:rPr lang="pt-PT" sz="2000" dirty="0">
                <a:solidFill>
                  <a:schemeClr val="tx1"/>
                </a:solidFill>
                <a:latin typeface="+mn-lt"/>
              </a:rPr>
              <a:t>Modelo Preditivo de Faltas</a:t>
            </a:r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A425B56F-3E04-4033-BC3D-3345F8619D22}"/>
              </a:ext>
            </a:extLst>
          </p:cNvPr>
          <p:cNvSpPr txBox="1">
            <a:spLocks/>
          </p:cNvSpPr>
          <p:nvPr/>
        </p:nvSpPr>
        <p:spPr>
          <a:xfrm>
            <a:off x="6227559" y="3620141"/>
            <a:ext cx="1902152" cy="1339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Grupo 9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Marcos Andrade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Sérgio Jorge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Vitor Castro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72017D-C64B-4FEE-AAE7-333F7207E77B}"/>
              </a:ext>
            </a:extLst>
          </p:cNvPr>
          <p:cNvSpPr/>
          <p:nvPr/>
        </p:nvSpPr>
        <p:spPr>
          <a:xfrm>
            <a:off x="952559" y="42897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PT" dirty="0">
                <a:solidFill>
                  <a:srgbClr val="D0E0E3"/>
                </a:solidFill>
              </a:rPr>
              <a:t>Sistemas Inteligentes 2019/2020</a:t>
            </a:r>
          </a:p>
        </p:txBody>
      </p:sp>
    </p:spTree>
    <p:extLst>
      <p:ext uri="{BB962C8B-B14F-4D97-AF65-F5344CB8AC3E}">
        <p14:creationId xmlns:p14="http://schemas.microsoft.com/office/powerpoint/2010/main" val="365370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9F471EC-D58B-4CBD-B983-9A32D4E2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663" y="1263849"/>
            <a:ext cx="3487337" cy="617934"/>
          </a:xfrm>
        </p:spPr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/</a:t>
            </a:r>
            <a:r>
              <a:rPr lang="pt-PT" dirty="0" err="1"/>
              <a:t>day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FB6EE6-1025-4878-A58D-348790C6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6" y="1263849"/>
            <a:ext cx="3484952" cy="617934"/>
          </a:xfrm>
        </p:spPr>
        <p:txBody>
          <a:bodyPr/>
          <a:lstStyle/>
          <a:p>
            <a:r>
              <a:rPr lang="en-US" dirty="0"/>
              <a:t>Body mass index</a:t>
            </a:r>
            <a:endParaRPr lang="pt-PT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C2D3DF75-3EE0-4E26-A0E8-A73355F290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4663" y="1904900"/>
            <a:ext cx="3101340" cy="290322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CBEADCD-6AE1-48C5-8A4F-69511A876C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35262" y="1881783"/>
            <a:ext cx="321564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6D60AAD-4009-45D2-B880-E1FEE89694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7514" y="1709795"/>
            <a:ext cx="3101340" cy="2834640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29A03DFA-F0F4-4EF4-A599-F609339503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6" y="1641215"/>
            <a:ext cx="29108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C423AF03-3C79-4EDA-B1B3-E6D3E5E741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7514" y="1690745"/>
            <a:ext cx="3009900" cy="2872740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F19C4936-3F4C-4883-AA07-FB0AC0E8CA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6" y="1641215"/>
            <a:ext cx="2819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8460"/>
            <a:ext cx="7429499" cy="1108928"/>
          </a:xfrm>
        </p:spPr>
        <p:txBody>
          <a:bodyPr>
            <a:normAutofit/>
          </a:bodyPr>
          <a:lstStyle/>
          <a:p>
            <a:r>
              <a:rPr lang="pt-PT" sz="3600" dirty="0"/>
              <a:t>BINNING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137388"/>
            <a:ext cx="7429499" cy="3782955"/>
          </a:xfrm>
        </p:spPr>
        <p:txBody>
          <a:bodyPr>
            <a:normAutofit/>
          </a:bodyPr>
          <a:lstStyle/>
          <a:p>
            <a:r>
              <a:rPr lang="pt-PT" sz="2100" dirty="0" err="1"/>
              <a:t>Transportation</a:t>
            </a:r>
            <a:r>
              <a:rPr lang="pt-PT" sz="2100" dirty="0"/>
              <a:t> </a:t>
            </a:r>
            <a:r>
              <a:rPr lang="pt-PT" sz="2100" dirty="0" err="1"/>
              <a:t>expense</a:t>
            </a:r>
            <a:r>
              <a:rPr lang="pt-PT" sz="2100" dirty="0"/>
              <a:t>, em 4 divisões;</a:t>
            </a:r>
          </a:p>
          <a:p>
            <a:r>
              <a:rPr lang="pt-PT" sz="2100" dirty="0"/>
              <a:t>Age, em 3 divisões;</a:t>
            </a:r>
          </a:p>
          <a:p>
            <a:r>
              <a:rPr lang="pt-PT" sz="2100" dirty="0" err="1"/>
              <a:t>Distance</a:t>
            </a:r>
            <a:r>
              <a:rPr lang="pt-PT" sz="2100" dirty="0"/>
              <a:t> </a:t>
            </a:r>
            <a:r>
              <a:rPr lang="pt-PT" sz="2100" dirty="0" err="1"/>
              <a:t>from</a:t>
            </a:r>
            <a:r>
              <a:rPr lang="pt-PT" sz="2100" dirty="0"/>
              <a:t> </a:t>
            </a:r>
            <a:r>
              <a:rPr lang="pt-PT" sz="2100" dirty="0" err="1"/>
              <a:t>Residence</a:t>
            </a:r>
            <a:r>
              <a:rPr lang="pt-PT" sz="2100" dirty="0"/>
              <a:t> to </a:t>
            </a:r>
            <a:r>
              <a:rPr lang="pt-PT" sz="2100" dirty="0" err="1"/>
              <a:t>Work</a:t>
            </a:r>
            <a:r>
              <a:rPr lang="pt-PT" sz="2100" dirty="0"/>
              <a:t>, em 4 divisões;</a:t>
            </a:r>
          </a:p>
          <a:p>
            <a:r>
              <a:rPr lang="pt-PT" sz="2100" dirty="0" err="1"/>
              <a:t>Service</a:t>
            </a:r>
            <a:r>
              <a:rPr lang="pt-PT" sz="2100" dirty="0"/>
              <a:t> time, em 4 divisões;</a:t>
            </a:r>
          </a:p>
          <a:p>
            <a:r>
              <a:rPr lang="pt-PT" sz="2100" dirty="0" err="1"/>
              <a:t>Work</a:t>
            </a:r>
            <a:r>
              <a:rPr lang="pt-PT" sz="2100" dirty="0"/>
              <a:t> </a:t>
            </a:r>
            <a:r>
              <a:rPr lang="pt-PT" sz="2100" dirty="0" err="1"/>
              <a:t>load</a:t>
            </a:r>
            <a:r>
              <a:rPr lang="pt-PT" sz="2100" dirty="0"/>
              <a:t> </a:t>
            </a:r>
            <a:r>
              <a:rPr lang="pt-PT" sz="2100" dirty="0" err="1"/>
              <a:t>Average</a:t>
            </a:r>
            <a:r>
              <a:rPr lang="pt-PT" sz="2100" dirty="0"/>
              <a:t>/</a:t>
            </a:r>
            <a:r>
              <a:rPr lang="pt-PT" sz="2100" dirty="0" err="1"/>
              <a:t>day</a:t>
            </a:r>
            <a:r>
              <a:rPr lang="pt-PT" sz="2100" dirty="0"/>
              <a:t>, em 4 divisões;</a:t>
            </a:r>
          </a:p>
          <a:p>
            <a:r>
              <a:rPr lang="pt-PT" sz="2100" dirty="0"/>
              <a:t>Hit target, em 3 divisões;</a:t>
            </a:r>
          </a:p>
          <a:p>
            <a:r>
              <a:rPr lang="pt-PT" sz="2100" dirty="0"/>
              <a:t>Body </a:t>
            </a:r>
            <a:r>
              <a:rPr lang="pt-PT" sz="2100" dirty="0" err="1"/>
              <a:t>mass</a:t>
            </a:r>
            <a:r>
              <a:rPr lang="pt-PT" sz="2100" dirty="0"/>
              <a:t> </a:t>
            </a:r>
            <a:r>
              <a:rPr lang="pt-PT" sz="2100" dirty="0" err="1"/>
              <a:t>index</a:t>
            </a:r>
            <a:r>
              <a:rPr lang="pt-PT" sz="2100" dirty="0"/>
              <a:t>, em 3 divisões.</a:t>
            </a:r>
          </a:p>
        </p:txBody>
      </p:sp>
    </p:spTree>
    <p:extLst>
      <p:ext uri="{BB962C8B-B14F-4D97-AF65-F5344CB8AC3E}">
        <p14:creationId xmlns:p14="http://schemas.microsoft.com/office/powerpoint/2010/main" val="427614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292282"/>
            <a:ext cx="7429499" cy="1108928"/>
          </a:xfrm>
        </p:spPr>
        <p:txBody>
          <a:bodyPr>
            <a:normAutofit/>
          </a:bodyPr>
          <a:lstStyle/>
          <a:p>
            <a:r>
              <a:rPr lang="pt-PT" sz="3600" dirty="0"/>
              <a:t>ONE HOT ENCODING</a:t>
            </a:r>
            <a:endParaRPr lang="pt-PT" sz="3200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65EF59D0-B0C7-447C-9570-1382250C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5" y="623546"/>
            <a:ext cx="8824669" cy="4519954"/>
          </a:xfrm>
        </p:spPr>
      </p:pic>
    </p:spTree>
    <p:extLst>
      <p:ext uri="{BB962C8B-B14F-4D97-AF65-F5344CB8AC3E}">
        <p14:creationId xmlns:p14="http://schemas.microsoft.com/office/powerpoint/2010/main" val="293825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8460"/>
            <a:ext cx="7429499" cy="1108928"/>
          </a:xfrm>
        </p:spPr>
        <p:txBody>
          <a:bodyPr>
            <a:normAutofit/>
          </a:bodyPr>
          <a:lstStyle/>
          <a:p>
            <a:r>
              <a:rPr lang="pt-PT" sz="3600" dirty="0"/>
              <a:t>BALANCEAMENTO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137388"/>
            <a:ext cx="7429499" cy="3782955"/>
          </a:xfrm>
        </p:spPr>
        <p:txBody>
          <a:bodyPr>
            <a:normAutofit/>
          </a:bodyPr>
          <a:lstStyle/>
          <a:p>
            <a:r>
              <a:rPr lang="pt-PT" sz="2400" dirty="0"/>
              <a:t>Original</a:t>
            </a:r>
          </a:p>
          <a:p>
            <a:r>
              <a:rPr lang="pt-PT" sz="2400" dirty="0" err="1"/>
              <a:t>Oversample</a:t>
            </a:r>
            <a:endParaRPr lang="pt-PT" sz="2400" dirty="0"/>
          </a:p>
          <a:p>
            <a:r>
              <a:rPr lang="pt-PT" sz="2400" dirty="0" err="1"/>
              <a:t>Undersample</a:t>
            </a:r>
            <a:endParaRPr lang="pt-PT" sz="2400" dirty="0"/>
          </a:p>
          <a:p>
            <a:r>
              <a:rPr lang="pt-PT" sz="2400" dirty="0" err="1"/>
              <a:t>Over</a:t>
            </a:r>
            <a:r>
              <a:rPr lang="pt-PT" sz="2400" dirty="0"/>
              <a:t> e </a:t>
            </a:r>
            <a:r>
              <a:rPr lang="pt-PT" sz="2400" dirty="0" err="1"/>
              <a:t>Undersample</a:t>
            </a:r>
            <a:endParaRPr lang="pt-PT" sz="2400" dirty="0"/>
          </a:p>
          <a:p>
            <a:r>
              <a:rPr lang="pt-PT" sz="2400" dirty="0" err="1"/>
              <a:t>Oversample</a:t>
            </a:r>
            <a:r>
              <a:rPr lang="pt-PT" sz="2400" dirty="0"/>
              <a:t> conjunto</a:t>
            </a:r>
          </a:p>
          <a:p>
            <a:r>
              <a:rPr lang="pt-PT" sz="2400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24562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 err="1"/>
              <a:t>Feature</a:t>
            </a:r>
            <a:r>
              <a:rPr lang="pt-PT" sz="3600" dirty="0"/>
              <a:t> </a:t>
            </a:r>
            <a:r>
              <a:rPr lang="pt-PT" sz="3600" dirty="0" err="1"/>
              <a:t>selection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A20307-1585-4804-976E-D2691B9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73" y="947813"/>
            <a:ext cx="4434955" cy="37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2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 err="1"/>
              <a:t>Feature</a:t>
            </a:r>
            <a:r>
              <a:rPr lang="pt-PT" sz="3600" dirty="0"/>
              <a:t> </a:t>
            </a:r>
            <a:r>
              <a:rPr lang="pt-PT" sz="3600" dirty="0" err="1"/>
              <a:t>selection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26F519-16FF-49EF-8B80-E2FA35D4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8" y="1087243"/>
            <a:ext cx="7809705" cy="36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549" y="0"/>
            <a:ext cx="2568121" cy="2305048"/>
          </a:xfrm>
        </p:spPr>
        <p:txBody>
          <a:bodyPr>
            <a:normAutofit/>
          </a:bodyPr>
          <a:lstStyle/>
          <a:p>
            <a:r>
              <a:rPr lang="pt-PT" sz="3600" dirty="0"/>
              <a:t>AVALIAÇÃO DE MODELOS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548" y="2220519"/>
            <a:ext cx="2568121" cy="2305048"/>
          </a:xfrm>
        </p:spPr>
        <p:txBody>
          <a:bodyPr>
            <a:normAutofit/>
          </a:bodyPr>
          <a:lstStyle/>
          <a:p>
            <a:r>
              <a:rPr lang="pt-PT" sz="2000" dirty="0"/>
              <a:t>Com cada um dos </a:t>
            </a:r>
            <a:r>
              <a:rPr lang="pt-PT" sz="2000" dirty="0" err="1"/>
              <a:t>subsets</a:t>
            </a:r>
            <a:r>
              <a:rPr lang="pt-PT" sz="2000" dirty="0"/>
              <a:t> mas sem qualquer tratamento de dados</a:t>
            </a:r>
          </a:p>
          <a:p>
            <a:endParaRPr lang="pt-PT" sz="2000" dirty="0"/>
          </a:p>
          <a:p>
            <a:r>
              <a:rPr lang="pt-PT" sz="1700" dirty="0"/>
              <a:t>Com cross-</a:t>
            </a:r>
            <a:r>
              <a:rPr lang="pt-PT" sz="1700" dirty="0" err="1"/>
              <a:t>validation</a:t>
            </a:r>
            <a:endParaRPr lang="pt-PT" sz="1700" dirty="0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A7C946-6461-4A18-930B-CF66B1CC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753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034" y="1"/>
            <a:ext cx="2568121" cy="2305048"/>
          </a:xfrm>
        </p:spPr>
        <p:txBody>
          <a:bodyPr>
            <a:normAutofit/>
          </a:bodyPr>
          <a:lstStyle/>
          <a:p>
            <a:r>
              <a:rPr lang="pt-PT" sz="3600" dirty="0"/>
              <a:t>AVALIAÇÃO DE MODELOS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1034" y="2133434"/>
            <a:ext cx="2568121" cy="2305048"/>
          </a:xfrm>
        </p:spPr>
        <p:txBody>
          <a:bodyPr>
            <a:normAutofit/>
          </a:bodyPr>
          <a:lstStyle/>
          <a:p>
            <a:r>
              <a:rPr lang="pt-PT" sz="2000" dirty="0"/>
              <a:t>Com cada um dos </a:t>
            </a:r>
            <a:r>
              <a:rPr lang="pt-PT" sz="2000" dirty="0" err="1"/>
              <a:t>subsets</a:t>
            </a:r>
            <a:r>
              <a:rPr lang="pt-PT" sz="2000" dirty="0"/>
              <a:t> mas sem qualquer tratamento de dados</a:t>
            </a:r>
          </a:p>
          <a:p>
            <a:endParaRPr lang="pt-PT" sz="2000" dirty="0"/>
          </a:p>
          <a:p>
            <a:r>
              <a:rPr lang="pt-PT" sz="1700" dirty="0"/>
              <a:t>Com </a:t>
            </a:r>
            <a:r>
              <a:rPr lang="pt-PT" sz="1700" dirty="0" err="1"/>
              <a:t>train-test</a:t>
            </a:r>
            <a:endParaRPr lang="pt-PT" sz="1700" dirty="0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B5B374-A54D-43F7-B39E-D9AAE66F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789714" cy="51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features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7114"/>
            <a:ext cx="7429499" cy="2992497"/>
          </a:xfrm>
        </p:spPr>
        <p:txBody>
          <a:bodyPr>
            <a:noAutofit/>
          </a:bodyPr>
          <a:lstStyle/>
          <a:p>
            <a:r>
              <a:rPr lang="pt-PT" dirty="0"/>
              <a:t>1. ID - identificador único do funcionário;</a:t>
            </a:r>
          </a:p>
          <a:p>
            <a:r>
              <a:rPr lang="pt-PT" dirty="0"/>
              <a:t>2. </a:t>
            </a:r>
            <a:r>
              <a:rPr lang="pt-PT" dirty="0" err="1"/>
              <a:t>Reason</a:t>
            </a:r>
            <a:r>
              <a:rPr lang="pt-PT" dirty="0"/>
              <a:t> for </a:t>
            </a:r>
            <a:r>
              <a:rPr lang="pt-PT" dirty="0" err="1"/>
              <a:t>absence</a:t>
            </a:r>
            <a:r>
              <a:rPr lang="pt-PT" dirty="0"/>
              <a:t> – número identificador associado à razão da ausência estruturadas pelo Código Internacional de Doenças (CID) – </a:t>
            </a:r>
            <a:r>
              <a:rPr lang="pt-PT" dirty="0" err="1"/>
              <a:t>info</a:t>
            </a:r>
            <a:r>
              <a:rPr lang="pt-PT" dirty="0"/>
              <a:t>. Adicional disponível no </a:t>
            </a:r>
            <a:r>
              <a:rPr lang="pt-PT" dirty="0" err="1"/>
              <a:t>fich</a:t>
            </a:r>
            <a:r>
              <a:rPr lang="pt-PT" dirty="0"/>
              <a:t>. em anexo “</a:t>
            </a:r>
            <a:r>
              <a:rPr lang="pt-PT" dirty="0" err="1"/>
              <a:t>Attribute</a:t>
            </a:r>
            <a:r>
              <a:rPr lang="pt-PT" dirty="0"/>
              <a:t> Information.docx”;</a:t>
            </a:r>
          </a:p>
          <a:p>
            <a:r>
              <a:rPr lang="pt-PT" dirty="0"/>
              <a:t>3.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absence</a:t>
            </a:r>
            <a:r>
              <a:rPr lang="pt-PT" dirty="0"/>
              <a:t> – mês do caso de estudo;</a:t>
            </a:r>
          </a:p>
          <a:p>
            <a:r>
              <a:rPr lang="pt-PT" dirty="0"/>
              <a:t>4.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week</a:t>
            </a:r>
            <a:r>
              <a:rPr lang="pt-PT" dirty="0"/>
              <a:t> – dia da semana do caso de estudo (segunda-feira (2), terça-feira (3), quarta-feira (4), quinta-feira (5), sexta-feira (6));</a:t>
            </a:r>
          </a:p>
        </p:txBody>
      </p:sp>
    </p:spTree>
    <p:extLst>
      <p:ext uri="{BB962C8B-B14F-4D97-AF65-F5344CB8AC3E}">
        <p14:creationId xmlns:p14="http://schemas.microsoft.com/office/powerpoint/2010/main" val="239703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99566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CALIBRATION PLOT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D3E02FF-CA6E-418E-BF3C-B91ADB31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08904"/>
            <a:ext cx="4697805" cy="3681402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4E758A7-8AFD-478C-8592-006103FE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19" y="908905"/>
            <a:ext cx="4336082" cy="35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977" y="1152525"/>
            <a:ext cx="2568121" cy="2305048"/>
          </a:xfrm>
        </p:spPr>
        <p:txBody>
          <a:bodyPr>
            <a:normAutofit/>
          </a:bodyPr>
          <a:lstStyle/>
          <a:p>
            <a:r>
              <a:rPr lang="pt-PT" sz="3600" dirty="0"/>
              <a:t>AVALIAÇÃO FINAL</a:t>
            </a:r>
            <a:endParaRPr lang="pt-PT" sz="3200" dirty="0"/>
          </a:p>
        </p:txBody>
      </p:sp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/>
              <a:t>HIT target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64C53B-F5CA-43C9-946E-4CE5DB2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10655" cy="51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8460"/>
            <a:ext cx="7429499" cy="1108928"/>
          </a:xfrm>
        </p:spPr>
        <p:txBody>
          <a:bodyPr>
            <a:normAutofit/>
          </a:bodyPr>
          <a:lstStyle/>
          <a:p>
            <a:r>
              <a:rPr lang="pt-PT" sz="4800" dirty="0"/>
              <a:t>CONCLUSÕES</a:t>
            </a:r>
            <a:endParaRPr lang="pt-PT" sz="44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535310"/>
            <a:ext cx="7429499" cy="3013698"/>
          </a:xfrm>
        </p:spPr>
        <p:txBody>
          <a:bodyPr>
            <a:normAutofit/>
          </a:bodyPr>
          <a:lstStyle/>
          <a:p>
            <a:r>
              <a:rPr lang="pt-PT" sz="3600" dirty="0"/>
              <a:t>Dados de qualidade são importantes;</a:t>
            </a:r>
          </a:p>
          <a:p>
            <a:r>
              <a:rPr lang="pt-PT" sz="3600" dirty="0"/>
              <a:t>A definição do </a:t>
            </a:r>
            <a:r>
              <a:rPr lang="pt-PT" sz="3600" i="1" dirty="0"/>
              <a:t>target</a:t>
            </a:r>
            <a:r>
              <a:rPr lang="pt-PT" sz="3600" dirty="0"/>
              <a:t>, neste caso, ainda mais.</a:t>
            </a:r>
          </a:p>
        </p:txBody>
      </p:sp>
    </p:spTree>
    <p:extLst>
      <p:ext uri="{BB962C8B-B14F-4D97-AF65-F5344CB8AC3E}">
        <p14:creationId xmlns:p14="http://schemas.microsoft.com/office/powerpoint/2010/main" val="18009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AA93-F7AA-4C17-A1D6-045B692D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59" y="1723666"/>
            <a:ext cx="5119993" cy="1065690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/>
              <a:t>Aprendizagem e extração</a:t>
            </a:r>
            <a:br>
              <a:rPr lang="pt-PT" dirty="0"/>
            </a:br>
            <a:r>
              <a:rPr lang="pt-PT" dirty="0"/>
              <a:t>de conhecimento</a:t>
            </a:r>
          </a:p>
        </p:txBody>
      </p:sp>
      <p:pic>
        <p:nvPicPr>
          <p:cNvPr id="3" name="Google Shape;131;p25">
            <a:extLst>
              <a:ext uri="{FF2B5EF4-FFF2-40B4-BE49-F238E27FC236}">
                <a16:creationId xmlns:a16="http://schemas.microsoft.com/office/drawing/2014/main" id="{B2CE93B2-578B-488B-B690-7ADF110804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59" y="184771"/>
            <a:ext cx="2138320" cy="10656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059FE14-782E-491D-BD01-475BA900E2FF}"/>
              </a:ext>
            </a:extLst>
          </p:cNvPr>
          <p:cNvSpPr txBox="1"/>
          <p:nvPr/>
        </p:nvSpPr>
        <p:spPr>
          <a:xfrm>
            <a:off x="952559" y="2651893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/>
                </a:solidFill>
                <a:latin typeface="+mn-lt"/>
              </a:rPr>
              <a:t>Desenvolvimento de um</a:t>
            </a:r>
          </a:p>
          <a:p>
            <a:r>
              <a:rPr lang="pt-PT" sz="2000" dirty="0">
                <a:solidFill>
                  <a:schemeClr val="tx1"/>
                </a:solidFill>
                <a:latin typeface="+mn-lt"/>
              </a:rPr>
              <a:t>Modelo Preditivo de Faltas</a:t>
            </a:r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A425B56F-3E04-4033-BC3D-3345F8619D22}"/>
              </a:ext>
            </a:extLst>
          </p:cNvPr>
          <p:cNvSpPr txBox="1">
            <a:spLocks/>
          </p:cNvSpPr>
          <p:nvPr/>
        </p:nvSpPr>
        <p:spPr>
          <a:xfrm>
            <a:off x="6227559" y="3620141"/>
            <a:ext cx="1902152" cy="1339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Grupo 9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Marcos Andrade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Sérgio Jorge</a:t>
            </a:r>
          </a:p>
          <a:p>
            <a:pPr marL="0" indent="0" algn="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pt-PT" sz="1400" dirty="0">
                <a:solidFill>
                  <a:srgbClr val="FFFFFF"/>
                </a:solidFill>
              </a:rPr>
              <a:t>Vitor Castro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72017D-C64B-4FEE-AAE7-333F7207E77B}"/>
              </a:ext>
            </a:extLst>
          </p:cNvPr>
          <p:cNvSpPr/>
          <p:nvPr/>
        </p:nvSpPr>
        <p:spPr>
          <a:xfrm>
            <a:off x="952559" y="42897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PT" dirty="0">
                <a:solidFill>
                  <a:srgbClr val="D0E0E3"/>
                </a:solidFill>
              </a:rPr>
              <a:t>Sistemas Inteligentes 2019/2020</a:t>
            </a:r>
          </a:p>
        </p:txBody>
      </p:sp>
    </p:spTree>
    <p:extLst>
      <p:ext uri="{BB962C8B-B14F-4D97-AF65-F5344CB8AC3E}">
        <p14:creationId xmlns:p14="http://schemas.microsoft.com/office/powerpoint/2010/main" val="399389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features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7114"/>
            <a:ext cx="7429499" cy="2992497"/>
          </a:xfrm>
        </p:spPr>
        <p:txBody>
          <a:bodyPr>
            <a:noAutofit/>
          </a:bodyPr>
          <a:lstStyle/>
          <a:p>
            <a:r>
              <a:rPr lang="pt-PT" dirty="0"/>
              <a:t>5. </a:t>
            </a:r>
            <a:r>
              <a:rPr lang="pt-PT" dirty="0" err="1"/>
              <a:t>Seasons</a:t>
            </a:r>
            <a:r>
              <a:rPr lang="pt-PT" dirty="0"/>
              <a:t> – estação do ano do caso de estudo;</a:t>
            </a:r>
          </a:p>
          <a:p>
            <a:r>
              <a:rPr lang="pt-PT" dirty="0"/>
              <a:t>6. </a:t>
            </a:r>
            <a:r>
              <a:rPr lang="pt-PT" dirty="0" err="1"/>
              <a:t>Transportation</a:t>
            </a:r>
            <a:r>
              <a:rPr lang="pt-PT" dirty="0"/>
              <a:t> </a:t>
            </a:r>
            <a:r>
              <a:rPr lang="pt-PT" dirty="0" err="1"/>
              <a:t>expense</a:t>
            </a:r>
            <a:r>
              <a:rPr lang="pt-PT" dirty="0"/>
              <a:t> – gastos financeiros associados ao transporte do funcionário;</a:t>
            </a:r>
          </a:p>
          <a:p>
            <a:r>
              <a:rPr lang="pt-PT" dirty="0"/>
              <a:t>7. </a:t>
            </a:r>
            <a:r>
              <a:rPr lang="pt-PT" dirty="0" err="1"/>
              <a:t>Distance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Residence</a:t>
            </a:r>
            <a:r>
              <a:rPr lang="pt-PT" dirty="0"/>
              <a:t> to </a:t>
            </a:r>
            <a:r>
              <a:rPr lang="pt-PT" dirty="0" err="1"/>
              <a:t>Work</a:t>
            </a:r>
            <a:r>
              <a:rPr lang="pt-PT" dirty="0"/>
              <a:t> – distancia entre o local de trabalho e a residência do funcionário (quilómetros);</a:t>
            </a:r>
          </a:p>
          <a:p>
            <a:r>
              <a:rPr lang="pt-PT" dirty="0"/>
              <a:t>8. </a:t>
            </a:r>
            <a:r>
              <a:rPr lang="pt-PT" dirty="0" err="1"/>
              <a:t>Service</a:t>
            </a:r>
            <a:r>
              <a:rPr lang="pt-PT" dirty="0"/>
              <a:t> time – tempo de serviço anual que o funcionário apresenta na empresa;</a:t>
            </a:r>
          </a:p>
          <a:p>
            <a:r>
              <a:rPr lang="pt-PT" dirty="0"/>
              <a:t>9. Age – idade do funcionário;</a:t>
            </a:r>
          </a:p>
        </p:txBody>
      </p:sp>
    </p:spTree>
    <p:extLst>
      <p:ext uri="{BB962C8B-B14F-4D97-AF65-F5344CB8AC3E}">
        <p14:creationId xmlns:p14="http://schemas.microsoft.com/office/powerpoint/2010/main" val="39491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features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7114"/>
            <a:ext cx="7429499" cy="3204199"/>
          </a:xfrm>
        </p:spPr>
        <p:txBody>
          <a:bodyPr>
            <a:noAutofit/>
          </a:bodyPr>
          <a:lstStyle/>
          <a:p>
            <a:r>
              <a:rPr lang="pt-PT" dirty="0"/>
              <a:t>10.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/</a:t>
            </a:r>
            <a:r>
              <a:rPr lang="pt-PT" dirty="0" err="1"/>
              <a:t>day</a:t>
            </a:r>
            <a:r>
              <a:rPr lang="pt-PT" dirty="0"/>
              <a:t> – carga de trabalho médio que o funcionário apresenta por dia;</a:t>
            </a:r>
          </a:p>
          <a:p>
            <a:r>
              <a:rPr lang="pt-PT" dirty="0"/>
              <a:t>11. Hit target – carga de trabalho percentual concluído pelo funcionário;</a:t>
            </a:r>
          </a:p>
          <a:p>
            <a:r>
              <a:rPr lang="pt-PT" dirty="0"/>
              <a:t>12. </a:t>
            </a:r>
            <a:r>
              <a:rPr lang="pt-PT" dirty="0" err="1"/>
              <a:t>Disciplinary</a:t>
            </a:r>
            <a:r>
              <a:rPr lang="pt-PT" dirty="0"/>
              <a:t> </a:t>
            </a:r>
            <a:r>
              <a:rPr lang="pt-PT" dirty="0" err="1"/>
              <a:t>failure</a:t>
            </a:r>
            <a:r>
              <a:rPr lang="pt-PT" dirty="0"/>
              <a:t> – define se o funcionário já apresenta pelo menos uma falha disciplinar dentro da empresa (sim=1; não=0);</a:t>
            </a:r>
          </a:p>
          <a:p>
            <a:r>
              <a:rPr lang="pt-PT" dirty="0"/>
              <a:t>13. </a:t>
            </a:r>
            <a:r>
              <a:rPr lang="pt-PT" dirty="0" err="1"/>
              <a:t>Education</a:t>
            </a:r>
            <a:r>
              <a:rPr lang="pt-PT" dirty="0"/>
              <a:t> – grau de escolaridade do funcionário (ensino médio (1), licenciatura (2), </a:t>
            </a:r>
            <a:r>
              <a:rPr lang="pt-PT" dirty="0" err="1"/>
              <a:t>pósgraduação</a:t>
            </a:r>
            <a:r>
              <a:rPr lang="pt-PT" dirty="0"/>
              <a:t> (3), mestrado e doutorado (4));</a:t>
            </a:r>
          </a:p>
          <a:p>
            <a:r>
              <a:rPr lang="pt-PT" dirty="0"/>
              <a:t>14. </a:t>
            </a:r>
            <a:r>
              <a:rPr lang="pt-PT" dirty="0" err="1"/>
              <a:t>Son</a:t>
            </a:r>
            <a:r>
              <a:rPr lang="pt-PT" dirty="0"/>
              <a:t> – número de filhos que o funcionário apresenta;</a:t>
            </a:r>
          </a:p>
        </p:txBody>
      </p:sp>
    </p:spTree>
    <p:extLst>
      <p:ext uri="{BB962C8B-B14F-4D97-AF65-F5344CB8AC3E}">
        <p14:creationId xmlns:p14="http://schemas.microsoft.com/office/powerpoint/2010/main" val="23721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features</a:t>
            </a:r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53B75E7-4A00-429F-9271-6F08399C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7115"/>
            <a:ext cx="7429499" cy="3160656"/>
          </a:xfrm>
        </p:spPr>
        <p:txBody>
          <a:bodyPr>
            <a:noAutofit/>
          </a:bodyPr>
          <a:lstStyle/>
          <a:p>
            <a:r>
              <a:rPr lang="pt-PT" dirty="0"/>
              <a:t>15. </a:t>
            </a:r>
            <a:r>
              <a:rPr lang="pt-PT" dirty="0" err="1"/>
              <a:t>Pet</a:t>
            </a:r>
            <a:r>
              <a:rPr lang="pt-PT" dirty="0"/>
              <a:t> – número de animais de estimação que o funcionário apresenta;</a:t>
            </a:r>
          </a:p>
          <a:p>
            <a:r>
              <a:rPr lang="pt-PT" dirty="0"/>
              <a:t>16. Social </a:t>
            </a:r>
            <a:r>
              <a:rPr lang="pt-PT" dirty="0" err="1"/>
              <a:t>drinker</a:t>
            </a:r>
            <a:r>
              <a:rPr lang="pt-PT" dirty="0"/>
              <a:t> – define se o funcionário é bebedor social (sim=1; não=0);</a:t>
            </a:r>
          </a:p>
          <a:p>
            <a:r>
              <a:rPr lang="pt-PT" dirty="0"/>
              <a:t>17. Social </a:t>
            </a:r>
            <a:r>
              <a:rPr lang="pt-PT" dirty="0" err="1"/>
              <a:t>smoker</a:t>
            </a:r>
            <a:r>
              <a:rPr lang="pt-PT" dirty="0"/>
              <a:t> – define se o funcionário é fumador (sim=1; não=0);</a:t>
            </a:r>
          </a:p>
          <a:p>
            <a:r>
              <a:rPr lang="pt-PT" dirty="0"/>
              <a:t>18. </a:t>
            </a:r>
            <a:r>
              <a:rPr lang="pt-PT" dirty="0" err="1"/>
              <a:t>Weight</a:t>
            </a:r>
            <a:r>
              <a:rPr lang="pt-PT" dirty="0"/>
              <a:t> – peso do funcionário;</a:t>
            </a:r>
          </a:p>
          <a:p>
            <a:r>
              <a:rPr lang="pt-PT" dirty="0"/>
              <a:t>19. </a:t>
            </a:r>
            <a:r>
              <a:rPr lang="pt-PT" dirty="0" err="1"/>
              <a:t>Height</a:t>
            </a:r>
            <a:r>
              <a:rPr lang="pt-PT" dirty="0"/>
              <a:t> – altura do funcionário;</a:t>
            </a:r>
          </a:p>
          <a:p>
            <a:r>
              <a:rPr lang="pt-PT" dirty="0"/>
              <a:t>20. Body </a:t>
            </a:r>
            <a:r>
              <a:rPr lang="pt-PT" dirty="0" err="1"/>
              <a:t>mass</a:t>
            </a:r>
            <a:r>
              <a:rPr lang="pt-PT" dirty="0"/>
              <a:t> índex – índice de massa corporal do funcionário;</a:t>
            </a:r>
          </a:p>
        </p:txBody>
      </p:sp>
    </p:spTree>
    <p:extLst>
      <p:ext uri="{BB962C8B-B14F-4D97-AF65-F5344CB8AC3E}">
        <p14:creationId xmlns:p14="http://schemas.microsoft.com/office/powerpoint/2010/main" val="253708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9F471EC-D58B-4CBD-B983-9A32D4E2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663" y="1263849"/>
            <a:ext cx="3487337" cy="617934"/>
          </a:xfrm>
        </p:spPr>
        <p:txBody>
          <a:bodyPr/>
          <a:lstStyle/>
          <a:p>
            <a:r>
              <a:rPr lang="pt-PT" dirty="0" err="1"/>
              <a:t>Transportation</a:t>
            </a:r>
            <a:r>
              <a:rPr lang="pt-PT" dirty="0"/>
              <a:t> </a:t>
            </a:r>
            <a:r>
              <a:rPr lang="pt-PT" dirty="0" err="1"/>
              <a:t>Expenses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FB6EE6-1025-4878-A58D-348790C6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6" y="1263849"/>
            <a:ext cx="3484952" cy="617934"/>
          </a:xfrm>
        </p:spPr>
        <p:txBody>
          <a:bodyPr/>
          <a:lstStyle/>
          <a:p>
            <a:r>
              <a:rPr lang="en-US" dirty="0"/>
              <a:t>Distance from Residence to Work</a:t>
            </a:r>
            <a:endParaRPr lang="pt-PT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B8035E9-37C3-4AF2-9B67-D1E02EC30F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250" y="1927760"/>
            <a:ext cx="3291840" cy="283464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347C7CE-95EF-45A4-84FB-19C38EB95D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6" y="1927760"/>
            <a:ext cx="309372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6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7AE407F-611C-4D8F-8138-BBF44ED1A1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250" y="1687114"/>
            <a:ext cx="3048000" cy="284226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39D9B8F-8A76-4AB0-B30C-F7DDAA600C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843324"/>
            <a:ext cx="3543300" cy="2529840"/>
          </a:xfrm>
          <a:prstGeom prst="rect">
            <a:avLst/>
          </a:prstGeom>
        </p:spPr>
      </p:pic>
      <p:sp>
        <p:nvSpPr>
          <p:cNvPr id="11" name="Marcador de Posição do Texto 1">
            <a:extLst>
              <a:ext uri="{FF2B5EF4-FFF2-40B4-BE49-F238E27FC236}">
                <a16:creationId xmlns:a16="http://schemas.microsoft.com/office/drawing/2014/main" id="{FB683F3F-5C00-4675-98F1-BFBF92E374D2}"/>
              </a:ext>
            </a:extLst>
          </p:cNvPr>
          <p:cNvSpPr txBox="1">
            <a:spLocks/>
          </p:cNvSpPr>
          <p:nvPr/>
        </p:nvSpPr>
        <p:spPr>
          <a:xfrm>
            <a:off x="1027514" y="908905"/>
            <a:ext cx="3487337" cy="61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PT" dirty="0" err="1"/>
              <a:t>Service</a:t>
            </a:r>
            <a:r>
              <a:rPr lang="pt-PT" dirty="0"/>
              <a:t> time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3EC7BF-DE83-4E66-ABA1-A2398FE38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9F471EC-D58B-4CBD-B983-9A32D4E2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663" y="908905"/>
            <a:ext cx="3487337" cy="617934"/>
          </a:xfrm>
        </p:spPr>
        <p:txBody>
          <a:bodyPr/>
          <a:lstStyle/>
          <a:p>
            <a:r>
              <a:rPr lang="pt-PT" dirty="0" err="1"/>
              <a:t>Service</a:t>
            </a:r>
            <a:r>
              <a:rPr lang="pt-PT" dirty="0"/>
              <a:t> time (contém </a:t>
            </a:r>
            <a:r>
              <a:rPr lang="pt-PT" dirty="0" err="1"/>
              <a:t>outlier</a:t>
            </a:r>
            <a:r>
              <a:rPr lang="pt-PT" dirty="0"/>
              <a:t>)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FA1A1FF-EE3C-41F9-B1E9-803D1DC0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1C1D1E19-830D-4142-9B4F-ECAFD77C1A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4663" y="1709974"/>
            <a:ext cx="3070860" cy="2796540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B9C7970-E52A-440B-84AD-DBBD91861F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88479" y="1629964"/>
            <a:ext cx="289560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7DFD3A-F716-423C-982F-965EF0C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9401"/>
            <a:ext cx="7429500" cy="1108471"/>
          </a:xfrm>
        </p:spPr>
        <p:txBody>
          <a:bodyPr>
            <a:normAutofit/>
          </a:bodyPr>
          <a:lstStyle/>
          <a:p>
            <a:r>
              <a:rPr lang="pt-PT" sz="3600" dirty="0"/>
              <a:t>DETEÇÃO DE OUTLIERS</a:t>
            </a:r>
            <a:endParaRPr lang="pt-PT" sz="3200" dirty="0"/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9F471EC-D58B-4CBD-B983-9A32D4E2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663" y="1263849"/>
            <a:ext cx="3487337" cy="617934"/>
          </a:xfrm>
        </p:spPr>
        <p:txBody>
          <a:bodyPr/>
          <a:lstStyle/>
          <a:p>
            <a:r>
              <a:rPr lang="pt-PT" dirty="0"/>
              <a:t>Age (tratado no </a:t>
            </a:r>
            <a:r>
              <a:rPr lang="pt-PT" dirty="0" err="1"/>
              <a:t>binning</a:t>
            </a:r>
            <a:r>
              <a:rPr lang="pt-PT" dirty="0"/>
              <a:t>)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BEA0A6D-A7DB-41C2-9D1A-D353332B6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DB2A32F-EEDE-4A00-AC8A-1FC6C01B0F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4663" y="1881783"/>
            <a:ext cx="3009900" cy="2880360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C405DEB-2803-4D8C-9A18-550B476058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6" y="1805583"/>
            <a:ext cx="28956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631</Words>
  <Application>Microsoft Office PowerPoint</Application>
  <PresentationFormat>Apresentação no Ecrã (16:9)</PresentationFormat>
  <Paragraphs>93</Paragraphs>
  <Slides>23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Circuito</vt:lpstr>
      <vt:lpstr>Aprendizagem e extração de conhecimento</vt:lpstr>
      <vt:lpstr>features</vt:lpstr>
      <vt:lpstr>features</vt:lpstr>
      <vt:lpstr>features</vt:lpstr>
      <vt:lpstr>features</vt:lpstr>
      <vt:lpstr>DETEÇÃO DE OUTLIERS</vt:lpstr>
      <vt:lpstr>DETEÇÃO DE OUTLIERS</vt:lpstr>
      <vt:lpstr>DETEÇÃO DE OUTLIERS</vt:lpstr>
      <vt:lpstr>DETEÇÃO DE OUTLIERS</vt:lpstr>
      <vt:lpstr>DETEÇÃO DE OUTLIERS</vt:lpstr>
      <vt:lpstr>DETEÇÃO DE OUTLIERS</vt:lpstr>
      <vt:lpstr>DETEÇÃO DE OUTLIERS</vt:lpstr>
      <vt:lpstr>BINNING</vt:lpstr>
      <vt:lpstr>ONE HOT ENCODING</vt:lpstr>
      <vt:lpstr>BALANCEAMENTO</vt:lpstr>
      <vt:lpstr>Feature selection</vt:lpstr>
      <vt:lpstr>Feature selection</vt:lpstr>
      <vt:lpstr>AVALIAÇÃO DE MODELOS</vt:lpstr>
      <vt:lpstr>AVALIAÇÃO DE MODELOS</vt:lpstr>
      <vt:lpstr>CALIBRATION PLOT</vt:lpstr>
      <vt:lpstr>AVALIAÇÃO FINAL</vt:lpstr>
      <vt:lpstr>CONCLUSÕES</vt:lpstr>
      <vt:lpstr>Aprendizagem e extração de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Cased Based Reasoning Support Vector Machines  Artificial Neural Networks</dc:title>
  <dc:creator>Sergio Jorge</dc:creator>
  <cp:lastModifiedBy>Vitor Castro</cp:lastModifiedBy>
  <cp:revision>50</cp:revision>
  <dcterms:modified xsi:type="dcterms:W3CDTF">2019-12-16T11:07:33Z</dcterms:modified>
</cp:coreProperties>
</file>