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12192000" cy="6858000"/>
  <p:notesSz cx="7559675" cy="10691813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1097280" y="2165760"/>
            <a:ext cx="10058040" cy="13716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165760"/>
            <a:ext cx="10058040" cy="13716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2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8000" b="0" strike="noStrike" spc="-49">
                <a:solidFill>
                  <a:srgbClr val="262626"/>
                </a:solidFill>
                <a:latin typeface="Calibri Light"/>
              </a:rPr>
              <a:t>Clique para editar o estilo de título do Modelo Global</a:t>
            </a:r>
            <a:endParaRPr lang="en-US" sz="8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6B50DF4-4E27-4CE8-A2CE-BBB3DD4A1488}" type="datetime">
              <a:rPr lang="pt-PT" sz="900" b="0" strike="noStrike" spc="-1">
                <a:solidFill>
                  <a:srgbClr val="FFFFFF"/>
                </a:solidFill>
                <a:latin typeface="Calibri"/>
              </a:rPr>
              <a:t>04/03/2019</a:t>
            </a:fld>
            <a:endParaRPr lang="pt-PT" sz="900" b="0" strike="noStrike" spc="-1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lstStyle/>
          <a:p>
            <a:endParaRPr lang="pt-PT" sz="2400" b="0" strike="noStrike" spc="-1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F3846B7-62BB-4243-972D-2B98915C68CC}" type="slidenum">
              <a:rPr lang="pt-PT" sz="1050" b="0" strike="noStrike" spc="-1">
                <a:solidFill>
                  <a:srgbClr val="FFFFFF"/>
                </a:solidFill>
                <a:latin typeface="Calibri"/>
              </a:rPr>
              <a:t>‹nº›</a:t>
            </a:fld>
            <a:endParaRPr lang="pt-PT" sz="1050" b="0" strike="noStrike" spc="-1">
              <a:latin typeface="Times New Roman"/>
            </a:endParaRPr>
          </a:p>
        </p:txBody>
      </p:sp>
      <p:sp>
        <p:nvSpPr>
          <p:cNvPr id="9" name="Line 10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Segundo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Terceiro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Quarto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Quinto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Sexto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Sétimo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0" strike="noStrike" spc="-49">
                <a:solidFill>
                  <a:srgbClr val="404040"/>
                </a:solidFill>
                <a:latin typeface="Calibri Light"/>
              </a:rPr>
              <a:t>Clique para editar o estilo de título do Modelo Global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37400" cy="4023000"/>
          </a:xfrm>
          <a:prstGeom prst="rect">
            <a:avLst/>
          </a:prstGeom>
        </p:spPr>
        <p:txBody>
          <a:bodyPr lIns="0" rIns="0"/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Editar os estilos de texto do Modelo Global</a:t>
            </a:r>
          </a:p>
          <a:p>
            <a:pPr marL="38412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800" b="0" strike="noStrike" spc="-1">
                <a:solidFill>
                  <a:srgbClr val="404040"/>
                </a:solidFill>
                <a:latin typeface="Calibri"/>
              </a:rPr>
              <a:t>Segundo nível</a:t>
            </a:r>
          </a:p>
          <a:p>
            <a:pPr marL="567000" lvl="2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Terceiro nível</a:t>
            </a:r>
          </a:p>
          <a:p>
            <a:pPr marL="749880" lvl="3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Quarto nível</a:t>
            </a:r>
          </a:p>
          <a:p>
            <a:pPr marL="932760" lvl="4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Quinto nível</a:t>
            </a:r>
          </a:p>
        </p:txBody>
      </p:sp>
      <p:sp>
        <p:nvSpPr>
          <p:cNvPr id="52" name="PlaceHolder 6"/>
          <p:cNvSpPr>
            <a:spLocks noGrp="1"/>
          </p:cNvSpPr>
          <p:nvPr>
            <p:ph type="body"/>
          </p:nvPr>
        </p:nvSpPr>
        <p:spPr>
          <a:xfrm>
            <a:off x="6217920" y="1845720"/>
            <a:ext cx="4937400" cy="4023000"/>
          </a:xfrm>
          <a:prstGeom prst="rect">
            <a:avLst/>
          </a:prstGeom>
        </p:spPr>
        <p:txBody>
          <a:bodyPr lIns="0" rIns="0"/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Editar os estilos de texto do Modelo Global</a:t>
            </a:r>
          </a:p>
          <a:p>
            <a:pPr marL="38412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800" b="0" strike="noStrike" spc="-1">
                <a:solidFill>
                  <a:srgbClr val="404040"/>
                </a:solidFill>
                <a:latin typeface="Calibri"/>
              </a:rPr>
              <a:t>Segundo nível</a:t>
            </a:r>
          </a:p>
          <a:p>
            <a:pPr marL="567000" lvl="2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Terceiro nível</a:t>
            </a:r>
          </a:p>
          <a:p>
            <a:pPr marL="749880" lvl="3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Quarto nível</a:t>
            </a:r>
          </a:p>
          <a:p>
            <a:pPr marL="932760" lvl="4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Quinto nível</a:t>
            </a:r>
          </a:p>
        </p:txBody>
      </p:sp>
      <p:sp>
        <p:nvSpPr>
          <p:cNvPr id="53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D052F66-4AB3-4E12-9D64-CC7B728A8F87}" type="datetime">
              <a:rPr lang="pt-PT" sz="900" b="0" strike="noStrike" spc="-1">
                <a:solidFill>
                  <a:srgbClr val="FFFFFF"/>
                </a:solidFill>
                <a:latin typeface="Calibri"/>
              </a:rPr>
              <a:t>04/03/2019</a:t>
            </a:fld>
            <a:endParaRPr lang="pt-PT" sz="900" b="0" strike="noStrike" spc="-1"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lstStyle/>
          <a:p>
            <a:endParaRPr lang="pt-PT" sz="2400" b="0" strike="noStrike" spc="-1">
              <a:latin typeface="Times New Roman"/>
            </a:endParaRPr>
          </a:p>
        </p:txBody>
      </p:sp>
      <p:sp>
        <p:nvSpPr>
          <p:cNvPr id="55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5999E58-DC43-4549-8917-F8B0216015CB}" type="slidenum">
              <a:rPr lang="pt-PT" sz="1050" b="0" strike="noStrike" spc="-1">
                <a:solidFill>
                  <a:srgbClr val="FFFFFF"/>
                </a:solidFill>
                <a:latin typeface="Calibri"/>
              </a:rPr>
              <a:t>‹nº›</a:t>
            </a:fld>
            <a:endParaRPr lang="pt-PT" sz="105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100160" y="3291840"/>
            <a:ext cx="10058040" cy="7689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600" b="0" strike="noStrike" spc="-49">
                <a:solidFill>
                  <a:srgbClr val="262626"/>
                </a:solidFill>
                <a:latin typeface="Calibri Light"/>
              </a:rPr>
              <a:t>Implementação de uma equipa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pt-PT" sz="2400" b="0" strike="noStrike" cap="all" spc="199">
                <a:solidFill>
                  <a:srgbClr val="637052"/>
                </a:solidFill>
                <a:latin typeface="Calibri Light"/>
              </a:rPr>
              <a:t>Carlos campos</a:t>
            </a:r>
            <a:endParaRPr lang="pt-PT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pt-PT" sz="2400" b="0" strike="noStrike" cap="all" spc="199">
                <a:solidFill>
                  <a:srgbClr val="637052"/>
                </a:solidFill>
                <a:latin typeface="Calibri Light"/>
              </a:rPr>
              <a:t>José Oliveira</a:t>
            </a:r>
            <a:endParaRPr lang="pt-PT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pt-PT" sz="2400" b="0" strike="noStrike" cap="all" spc="199">
                <a:solidFill>
                  <a:srgbClr val="637052"/>
                </a:solidFill>
                <a:latin typeface="Calibri Light"/>
              </a:rPr>
              <a:t>Vítor Castro </a:t>
            </a:r>
            <a:endParaRPr lang="pt-PT" sz="2400" b="0" strike="noStrike" spc="-1">
              <a:latin typeface="Arial"/>
            </a:endParaRPr>
          </a:p>
        </p:txBody>
      </p:sp>
      <p:pic>
        <p:nvPicPr>
          <p:cNvPr id="94" name="Imagem 3"/>
          <p:cNvPicPr/>
          <p:nvPr/>
        </p:nvPicPr>
        <p:blipFill>
          <a:blip r:embed="rId2"/>
          <a:stretch/>
        </p:blipFill>
        <p:spPr>
          <a:xfrm>
            <a:off x="1100160" y="247680"/>
            <a:ext cx="2096640" cy="1586880"/>
          </a:xfrm>
          <a:prstGeom prst="rect">
            <a:avLst/>
          </a:prstGeom>
          <a:ln w="9360">
            <a:noFill/>
          </a:ln>
        </p:spPr>
      </p:pic>
      <p:sp>
        <p:nvSpPr>
          <p:cNvPr id="95" name="CustomShape 3"/>
          <p:cNvSpPr/>
          <p:nvPr/>
        </p:nvSpPr>
        <p:spPr>
          <a:xfrm>
            <a:off x="3252960" y="299520"/>
            <a:ext cx="35798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800" b="0" strike="noStrike" spc="-1">
                <a:solidFill>
                  <a:srgbClr val="808080"/>
                </a:solidFill>
                <a:latin typeface="Calibri"/>
              </a:rPr>
              <a:t>Escola de Engenharia</a:t>
            </a:r>
            <a:endParaRPr lang="pt-P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>
                <a:solidFill>
                  <a:srgbClr val="808080"/>
                </a:solidFill>
                <a:latin typeface="Calibri"/>
              </a:rPr>
              <a:t>Departamento de Informática</a:t>
            </a:r>
            <a:endParaRPr lang="pt-P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>
                <a:solidFill>
                  <a:srgbClr val="808080"/>
                </a:solidFill>
                <a:latin typeface="Calibri"/>
              </a:rPr>
              <a:t>2018/2019 </a:t>
            </a:r>
            <a:endParaRPr lang="pt-PT" sz="1800" b="0" strike="noStrike" spc="-1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1100160" y="2376000"/>
            <a:ext cx="1005804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PT" sz="4400" b="0" strike="noStrike" spc="-1">
                <a:solidFill>
                  <a:srgbClr val="000000"/>
                </a:solidFill>
                <a:latin typeface="Calibri"/>
              </a:rPr>
              <a:t>Sistemas Autónomos -  RoboCode</a:t>
            </a:r>
            <a:endParaRPr lang="pt-PT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0" strike="noStrike" spc="-49">
                <a:solidFill>
                  <a:srgbClr val="404040"/>
                </a:solidFill>
                <a:latin typeface="Calibri Light"/>
              </a:rPr>
              <a:t>Estratégia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8" name="Marcador de Posição de Conteúdo 5"/>
          <p:cNvPicPr/>
          <p:nvPr/>
        </p:nvPicPr>
        <p:blipFill>
          <a:blip r:embed="rId2"/>
          <a:stretch/>
        </p:blipFill>
        <p:spPr>
          <a:xfrm>
            <a:off x="1097280" y="2238480"/>
            <a:ext cx="3713040" cy="3238200"/>
          </a:xfrm>
          <a:prstGeom prst="rect">
            <a:avLst/>
          </a:prstGeom>
          <a:ln>
            <a:noFill/>
          </a:ln>
        </p:spPr>
      </p:pic>
      <p:pic>
        <p:nvPicPr>
          <p:cNvPr id="99" name="Marcador de Posição de Conteúdo 7"/>
          <p:cNvPicPr/>
          <p:nvPr/>
        </p:nvPicPr>
        <p:blipFill>
          <a:blip r:embed="rId3"/>
          <a:stretch/>
        </p:blipFill>
        <p:spPr>
          <a:xfrm>
            <a:off x="7442280" y="2238480"/>
            <a:ext cx="3713040" cy="3238200"/>
          </a:xfrm>
          <a:prstGeom prst="rect">
            <a:avLst/>
          </a:prstGeom>
          <a:ln>
            <a:noFill/>
          </a:ln>
        </p:spPr>
      </p:pic>
      <p:sp>
        <p:nvSpPr>
          <p:cNvPr id="100" name="CustomShape 2"/>
          <p:cNvSpPr/>
          <p:nvPr/>
        </p:nvSpPr>
        <p:spPr>
          <a:xfrm>
            <a:off x="5168520" y="3061800"/>
            <a:ext cx="794880" cy="15912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 rot="10800000">
            <a:off x="6321600" y="3061800"/>
            <a:ext cx="794880" cy="15912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0" strike="noStrike" spc="-49">
                <a:solidFill>
                  <a:srgbClr val="404040"/>
                </a:solidFill>
                <a:latin typeface="Calibri Light"/>
              </a:rPr>
              <a:t>Cooperação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3" name="Marcador de Posição de Conteúdo 6"/>
          <p:cNvPicPr/>
          <p:nvPr/>
        </p:nvPicPr>
        <p:blipFill>
          <a:blip r:embed="rId2"/>
          <a:stretch/>
        </p:blipFill>
        <p:spPr>
          <a:xfrm>
            <a:off x="1097280" y="1845720"/>
            <a:ext cx="4876560" cy="4023000"/>
          </a:xfrm>
          <a:prstGeom prst="rect">
            <a:avLst/>
          </a:prstGeom>
          <a:ln>
            <a:noFill/>
          </a:ln>
        </p:spPr>
      </p:pic>
      <p:sp>
        <p:nvSpPr>
          <p:cNvPr id="104" name="TextShape 2"/>
          <p:cNvSpPr txBox="1"/>
          <p:nvPr/>
        </p:nvSpPr>
        <p:spPr>
          <a:xfrm>
            <a:off x="6217920" y="1845720"/>
            <a:ext cx="493740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 dirty="0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Líder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:</a:t>
            </a:r>
          </a:p>
          <a:p>
            <a:pPr marL="38412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404040"/>
                </a:solidFill>
                <a:latin typeface="Calibri"/>
              </a:rPr>
              <a:t>Fuínha</a:t>
            </a:r>
            <a:endParaRPr lang="en-US" sz="1800" b="0" strike="noStrike" spc="-1" dirty="0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1800" b="0" strike="noStrike" spc="-1" dirty="0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1800" b="0" strike="noStrike" spc="-1" dirty="0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1800" b="0" strike="noStrike" spc="-1" dirty="0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Subordinados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:</a:t>
            </a:r>
          </a:p>
          <a:p>
            <a:pPr marL="38412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404040"/>
                </a:solidFill>
                <a:latin typeface="Calibri"/>
              </a:rPr>
              <a:t>2 x Camões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0" strike="noStrike" spc="-49">
                <a:solidFill>
                  <a:srgbClr val="404040"/>
                </a:solidFill>
                <a:latin typeface="Calibri Light"/>
              </a:rPr>
              <a:t>Líder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6" name="Marcador de Posição de Conteúdo 6"/>
          <p:cNvPicPr/>
          <p:nvPr/>
        </p:nvPicPr>
        <p:blipFill>
          <a:blip r:embed="rId2"/>
          <a:stretch/>
        </p:blipFill>
        <p:spPr>
          <a:xfrm>
            <a:off x="1097280" y="1846440"/>
            <a:ext cx="4938120" cy="4022280"/>
          </a:xfrm>
          <a:prstGeom prst="rect">
            <a:avLst/>
          </a:prstGeom>
          <a:ln>
            <a:noFill/>
          </a:ln>
        </p:spPr>
      </p:pic>
      <p:pic>
        <p:nvPicPr>
          <p:cNvPr id="107" name="Marcador de Posição de Conteúdo 4"/>
          <p:cNvPicPr/>
          <p:nvPr/>
        </p:nvPicPr>
        <p:blipFill>
          <a:blip r:embed="rId3"/>
          <a:stretch/>
        </p:blipFill>
        <p:spPr>
          <a:xfrm>
            <a:off x="6217920" y="1846440"/>
            <a:ext cx="4937400" cy="4022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0" strike="noStrike" spc="-49">
                <a:solidFill>
                  <a:srgbClr val="404040"/>
                </a:solidFill>
                <a:latin typeface="Calibri Light"/>
              </a:rPr>
              <a:t>Líder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9" name="Marcador de Posição de Conteúdo 5"/>
          <p:cNvPicPr/>
          <p:nvPr/>
        </p:nvPicPr>
        <p:blipFill>
          <a:blip r:embed="rId2"/>
          <a:stretch/>
        </p:blipFill>
        <p:spPr>
          <a:xfrm>
            <a:off x="1573920" y="2360520"/>
            <a:ext cx="4938480" cy="3073320"/>
          </a:xfrm>
          <a:prstGeom prst="rect">
            <a:avLst/>
          </a:prstGeom>
          <a:ln>
            <a:noFill/>
          </a:ln>
        </p:spPr>
      </p:pic>
      <p:pic>
        <p:nvPicPr>
          <p:cNvPr id="110" name="Marcador de Posição de Conteúdo 7"/>
          <p:cNvPicPr/>
          <p:nvPr/>
        </p:nvPicPr>
        <p:blipFill>
          <a:blip r:embed="rId3"/>
          <a:stretch/>
        </p:blipFill>
        <p:spPr>
          <a:xfrm>
            <a:off x="6854400" y="2047680"/>
            <a:ext cx="4936680" cy="3072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0" strike="noStrike" spc="-49">
                <a:solidFill>
                  <a:srgbClr val="404040"/>
                </a:solidFill>
                <a:latin typeface="Calibri Light"/>
              </a:rPr>
              <a:t>Subordinado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1097280" y="1845720"/>
            <a:ext cx="493740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A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cada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mensagem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recebida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:</a:t>
            </a: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Tenta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prever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a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posição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do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adversário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;</a:t>
            </a: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Dispara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;</a:t>
            </a: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Desloca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-se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em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frente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100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pixéis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.</a:t>
            </a:r>
          </a:p>
          <a:p>
            <a:pPr marL="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</a:pPr>
            <a:endParaRPr lang="en-US" sz="2000" b="0" strike="noStrike" spc="-1" dirty="0">
              <a:solidFill>
                <a:srgbClr val="40404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Caso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os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líderes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não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tenham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sobrevivido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,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apresenta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um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movimento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aleatório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alibri"/>
              </a:rPr>
              <a:t>parecido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com </a:t>
            </a:r>
            <a:r>
              <a:rPr lang="en-US" sz="2000" spc="-1" dirty="0">
                <a:solidFill>
                  <a:srgbClr val="404040"/>
                </a:solidFill>
                <a:latin typeface="Calibri"/>
              </a:rPr>
              <a:t>o robot anterior</a:t>
            </a: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76CC65C-80E4-4F9B-8247-A2C556260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680" y="1845720"/>
            <a:ext cx="5120640" cy="3286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0" strike="noStrike" spc="-49" dirty="0" err="1">
                <a:solidFill>
                  <a:srgbClr val="404040"/>
                </a:solidFill>
                <a:latin typeface="Calibri Light"/>
              </a:rPr>
              <a:t>Individualistas</a:t>
            </a:r>
            <a:endParaRPr lang="en-US" sz="4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6217920" y="1845720"/>
            <a:ext cx="493740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marL="342900" indent="-3429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FontTx/>
              <a:buChar char="-"/>
            </a:pPr>
            <a:endParaRPr lang="en-US" b="0" strike="noStrike" spc="-1" dirty="0">
              <a:solidFill>
                <a:srgbClr val="404040"/>
              </a:solidFill>
              <a:latin typeface="Calibri"/>
            </a:endParaRPr>
          </a:p>
          <a:p>
            <a:pPr marL="342900" indent="-3429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FontTx/>
              <a:buChar char="-"/>
            </a:pPr>
            <a:endParaRPr lang="en-US" spc="-1" dirty="0">
              <a:solidFill>
                <a:srgbClr val="404040"/>
              </a:solidFill>
              <a:latin typeface="Calibri"/>
            </a:endParaRPr>
          </a:p>
          <a:p>
            <a:pPr marL="342900" indent="-3429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FontTx/>
              <a:buChar char="-"/>
            </a:pPr>
            <a:endParaRPr lang="en-US" b="0" strike="noStrike" spc="-1" dirty="0">
              <a:solidFill>
                <a:srgbClr val="404040"/>
              </a:solidFill>
              <a:latin typeface="Calibri"/>
            </a:endParaRPr>
          </a:p>
          <a:p>
            <a:pPr marL="342900" indent="-3429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FontTx/>
              <a:buChar char="-"/>
            </a:pPr>
            <a:endParaRPr lang="en-US" spc="-1" dirty="0">
              <a:solidFill>
                <a:srgbClr val="404040"/>
              </a:solidFill>
              <a:latin typeface="Calibri"/>
            </a:endParaRPr>
          </a:p>
          <a:p>
            <a:pPr marL="342900" indent="-3429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FontTx/>
              <a:buChar char="-"/>
            </a:pPr>
            <a:r>
              <a:rPr lang="en-US" b="0" strike="noStrike" spc="-1" dirty="0">
                <a:solidFill>
                  <a:srgbClr val="404040"/>
                </a:solidFill>
                <a:latin typeface="Calibri"/>
              </a:rPr>
              <a:t>2 x </a:t>
            </a:r>
            <a:r>
              <a:rPr lang="en-US" b="0" strike="noStrike" spc="-1" dirty="0" err="1">
                <a:solidFill>
                  <a:srgbClr val="404040"/>
                </a:solidFill>
                <a:latin typeface="Calibri"/>
              </a:rPr>
              <a:t>Estrelinhas</a:t>
            </a:r>
            <a:endParaRPr lang="en-US" b="0" strike="noStrike" spc="-1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1097280" y="1845720"/>
            <a:ext cx="493740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8BDFD31-3629-466B-A111-DCF1AB20D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230" y="2428470"/>
            <a:ext cx="28575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0" strike="noStrike" spc="-49">
                <a:solidFill>
                  <a:srgbClr val="404040"/>
                </a:solidFill>
                <a:latin typeface="Calibri Light"/>
              </a:rPr>
              <a:t>Estrelinha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1097280" y="1845720"/>
            <a:ext cx="493740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marL="342900" indent="-3429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FontTx/>
              <a:buChar char="-"/>
            </a:pPr>
            <a:r>
              <a:rPr lang="en-US" spc="-1" dirty="0" err="1">
                <a:solidFill>
                  <a:srgbClr val="404040"/>
                </a:solidFill>
                <a:latin typeface="Calibri"/>
              </a:rPr>
              <a:t>Desloca</a:t>
            </a:r>
            <a:r>
              <a:rPr lang="en-US" spc="-1" dirty="0">
                <a:solidFill>
                  <a:srgbClr val="404040"/>
                </a:solidFill>
                <a:latin typeface="Calibri"/>
              </a:rPr>
              <a:t>-se </a:t>
            </a:r>
            <a:r>
              <a:rPr lang="en-US" spc="-1" dirty="0" err="1">
                <a:solidFill>
                  <a:srgbClr val="404040"/>
                </a:solidFill>
                <a:latin typeface="Calibri"/>
              </a:rPr>
              <a:t>nas</a:t>
            </a:r>
            <a:r>
              <a:rPr lang="en-US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404040"/>
                </a:solidFill>
                <a:latin typeface="Calibri"/>
              </a:rPr>
              <a:t>bordas</a:t>
            </a:r>
            <a:r>
              <a:rPr lang="en-US" spc="-1" dirty="0">
                <a:solidFill>
                  <a:srgbClr val="404040"/>
                </a:solidFill>
                <a:latin typeface="Calibri"/>
              </a:rPr>
              <a:t> do campo de </a:t>
            </a:r>
            <a:r>
              <a:rPr lang="en-US" spc="-1" dirty="0" err="1">
                <a:solidFill>
                  <a:srgbClr val="404040"/>
                </a:solidFill>
                <a:latin typeface="Calibri"/>
              </a:rPr>
              <a:t>batalha</a:t>
            </a:r>
            <a:r>
              <a:rPr lang="en-US" spc="-1" dirty="0">
                <a:solidFill>
                  <a:srgbClr val="404040"/>
                </a:solidFill>
                <a:latin typeface="Calibri"/>
              </a:rPr>
              <a:t> para </a:t>
            </a:r>
            <a:r>
              <a:rPr lang="en-US" spc="-1" dirty="0" err="1">
                <a:solidFill>
                  <a:srgbClr val="404040"/>
                </a:solidFill>
                <a:latin typeface="Calibri"/>
              </a:rPr>
              <a:t>minimizar</a:t>
            </a:r>
            <a:r>
              <a:rPr lang="en-US" spc="-1" dirty="0">
                <a:solidFill>
                  <a:srgbClr val="404040"/>
                </a:solidFill>
                <a:latin typeface="Calibri"/>
              </a:rPr>
              <a:t> a </a:t>
            </a:r>
            <a:r>
              <a:rPr lang="en-US" spc="-1" dirty="0" err="1">
                <a:solidFill>
                  <a:srgbClr val="404040"/>
                </a:solidFill>
                <a:latin typeface="Calibri"/>
              </a:rPr>
              <a:t>probabilidade</a:t>
            </a:r>
            <a:r>
              <a:rPr lang="en-US" spc="-1" dirty="0">
                <a:solidFill>
                  <a:srgbClr val="404040"/>
                </a:solidFill>
                <a:latin typeface="Calibri"/>
              </a:rPr>
              <a:t> de ser </a:t>
            </a:r>
            <a:r>
              <a:rPr lang="en-US" spc="-1" dirty="0" err="1">
                <a:solidFill>
                  <a:srgbClr val="404040"/>
                </a:solidFill>
                <a:latin typeface="Calibri"/>
              </a:rPr>
              <a:t>atingido</a:t>
            </a:r>
            <a:r>
              <a:rPr lang="en-US" spc="-1" dirty="0">
                <a:solidFill>
                  <a:srgbClr val="404040"/>
                </a:solidFill>
                <a:latin typeface="Calibri"/>
              </a:rPr>
              <a:t>;</a:t>
            </a:r>
            <a:endParaRPr lang="en-US" b="0" strike="noStrike" spc="-1" dirty="0">
              <a:solidFill>
                <a:srgbClr val="404040"/>
              </a:solidFill>
              <a:latin typeface="Calibri"/>
            </a:endParaRPr>
          </a:p>
          <a:p>
            <a:pPr marL="342900" indent="-3429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FontTx/>
              <a:buChar char="-"/>
            </a:pPr>
            <a:r>
              <a:rPr lang="en-US" b="0" strike="noStrike" spc="-1" dirty="0" err="1">
                <a:solidFill>
                  <a:srgbClr val="404040"/>
                </a:solidFill>
                <a:latin typeface="Calibri"/>
              </a:rPr>
              <a:t>Guarda</a:t>
            </a:r>
            <a:r>
              <a:rPr lang="en-US" b="0" strike="noStrike" spc="-1" dirty="0">
                <a:solidFill>
                  <a:srgbClr val="404040"/>
                </a:solidFill>
                <a:latin typeface="Calibri"/>
              </a:rPr>
              <a:t> a </a:t>
            </a:r>
            <a:r>
              <a:rPr lang="en-US" b="0" strike="noStrike" spc="-1" dirty="0" err="1">
                <a:solidFill>
                  <a:srgbClr val="404040"/>
                </a:solidFill>
                <a:latin typeface="Calibri"/>
              </a:rPr>
              <a:t>informaç</a:t>
            </a:r>
            <a:r>
              <a:rPr lang="en-US" spc="-1" dirty="0" err="1">
                <a:solidFill>
                  <a:srgbClr val="404040"/>
                </a:solidFill>
                <a:latin typeface="Calibri"/>
              </a:rPr>
              <a:t>ão</a:t>
            </a:r>
            <a:r>
              <a:rPr lang="en-US" spc="-1" dirty="0">
                <a:solidFill>
                  <a:srgbClr val="404040"/>
                </a:solidFill>
                <a:latin typeface="Calibri"/>
              </a:rPr>
              <a:t> dos </a:t>
            </a:r>
            <a:r>
              <a:rPr lang="en-US" spc="-1" dirty="0" err="1">
                <a:solidFill>
                  <a:srgbClr val="404040"/>
                </a:solidFill>
                <a:latin typeface="Calibri"/>
              </a:rPr>
              <a:t>inimigos</a:t>
            </a:r>
            <a:r>
              <a:rPr lang="en-US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404040"/>
                </a:solidFill>
                <a:latin typeface="Calibri"/>
              </a:rPr>
              <a:t>numa</a:t>
            </a:r>
            <a:r>
              <a:rPr lang="en-US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404040"/>
                </a:solidFill>
                <a:latin typeface="Calibri"/>
              </a:rPr>
              <a:t>coleção</a:t>
            </a:r>
            <a:r>
              <a:rPr lang="en-US" spc="-1" dirty="0">
                <a:solidFill>
                  <a:srgbClr val="404040"/>
                </a:solidFill>
                <a:latin typeface="Calibri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FontTx/>
              <a:buChar char="-"/>
            </a:pPr>
            <a:r>
              <a:rPr lang="en-US" spc="-1" dirty="0" err="1">
                <a:solidFill>
                  <a:srgbClr val="404040"/>
                </a:solidFill>
                <a:latin typeface="Calibri"/>
              </a:rPr>
              <a:t>Quando</a:t>
            </a:r>
            <a:r>
              <a:rPr lang="en-US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404040"/>
                </a:solidFill>
                <a:latin typeface="Calibri"/>
              </a:rPr>
              <a:t>tiver</a:t>
            </a:r>
            <a:r>
              <a:rPr lang="en-US" spc="-1" dirty="0">
                <a:solidFill>
                  <a:srgbClr val="404040"/>
                </a:solidFill>
                <a:latin typeface="Calibri"/>
              </a:rPr>
              <a:t> um </a:t>
            </a:r>
            <a:r>
              <a:rPr lang="en-US" spc="-1" dirty="0" err="1">
                <a:solidFill>
                  <a:srgbClr val="404040"/>
                </a:solidFill>
                <a:latin typeface="Calibri"/>
              </a:rPr>
              <a:t>alvo</a:t>
            </a:r>
            <a:r>
              <a:rPr lang="en-US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404040"/>
                </a:solidFill>
                <a:latin typeface="Calibri"/>
              </a:rPr>
              <a:t>persegue</a:t>
            </a:r>
            <a:r>
              <a:rPr lang="en-US" spc="-1" dirty="0">
                <a:solidFill>
                  <a:srgbClr val="404040"/>
                </a:solidFill>
                <a:latin typeface="Calibri"/>
              </a:rPr>
              <a:t>-o;</a:t>
            </a:r>
          </a:p>
          <a:p>
            <a:pPr marL="342900" indent="-3429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FontTx/>
              <a:buChar char="-"/>
            </a:pPr>
            <a:r>
              <a:rPr lang="en-US" spc="-1" dirty="0">
                <a:solidFill>
                  <a:srgbClr val="404040"/>
                </a:solidFill>
                <a:latin typeface="Calibri"/>
              </a:rPr>
              <a:t>Se </a:t>
            </a:r>
            <a:r>
              <a:rPr lang="en-US" spc="-1" dirty="0" err="1">
                <a:solidFill>
                  <a:srgbClr val="404040"/>
                </a:solidFill>
                <a:latin typeface="Calibri"/>
              </a:rPr>
              <a:t>não</a:t>
            </a:r>
            <a:r>
              <a:rPr lang="en-US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404040"/>
                </a:solidFill>
                <a:latin typeface="Calibri"/>
              </a:rPr>
              <a:t>tiver</a:t>
            </a:r>
            <a:r>
              <a:rPr lang="en-US" spc="-1" dirty="0">
                <a:solidFill>
                  <a:srgbClr val="404040"/>
                </a:solidFill>
                <a:latin typeface="Calibri"/>
              </a:rPr>
              <a:t> um </a:t>
            </a:r>
            <a:r>
              <a:rPr lang="en-US" spc="-1" dirty="0" err="1">
                <a:solidFill>
                  <a:srgbClr val="404040"/>
                </a:solidFill>
                <a:latin typeface="Calibri"/>
              </a:rPr>
              <a:t>alvo</a:t>
            </a:r>
            <a:r>
              <a:rPr lang="en-US" spc="-1" dirty="0">
                <a:solidFill>
                  <a:srgbClr val="404040"/>
                </a:solidFill>
                <a:latin typeface="Calibri"/>
              </a:rPr>
              <a:t>, move-se </a:t>
            </a:r>
            <a:r>
              <a:rPr lang="en-US" spc="-1" dirty="0" err="1">
                <a:solidFill>
                  <a:srgbClr val="404040"/>
                </a:solidFill>
                <a:latin typeface="Calibri"/>
              </a:rPr>
              <a:t>aleatoriamente</a:t>
            </a:r>
            <a:r>
              <a:rPr lang="en-US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404040"/>
                </a:solidFill>
                <a:latin typeface="Calibri"/>
              </a:rPr>
              <a:t>pelos</a:t>
            </a:r>
            <a:r>
              <a:rPr lang="en-US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spc="-1" dirty="0" err="1">
                <a:solidFill>
                  <a:srgbClr val="404040"/>
                </a:solidFill>
                <a:latin typeface="Calibri"/>
              </a:rPr>
              <a:t>limites</a:t>
            </a:r>
            <a:r>
              <a:rPr lang="en-US" spc="-1" dirty="0">
                <a:solidFill>
                  <a:srgbClr val="404040"/>
                </a:solidFill>
                <a:latin typeface="Calibri"/>
              </a:rPr>
              <a:t> do campo;</a:t>
            </a:r>
          </a:p>
          <a:p>
            <a:pPr marL="342900" indent="-3429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FontTx/>
              <a:buChar char="-"/>
            </a:pPr>
            <a:r>
              <a:rPr lang="en-US" b="0" strike="noStrike" spc="-1" dirty="0" err="1">
                <a:solidFill>
                  <a:srgbClr val="404040"/>
                </a:solidFill>
                <a:latin typeface="Calibri"/>
              </a:rPr>
              <a:t>Tenta</a:t>
            </a:r>
            <a:r>
              <a:rPr lang="en-US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b="0" strike="noStrike" spc="-1" dirty="0" err="1">
                <a:solidFill>
                  <a:srgbClr val="404040"/>
                </a:solidFill>
                <a:latin typeface="Calibri"/>
              </a:rPr>
              <a:t>pre</a:t>
            </a:r>
            <a:r>
              <a:rPr lang="en-US" spc="-1" dirty="0" err="1">
                <a:solidFill>
                  <a:srgbClr val="404040"/>
                </a:solidFill>
                <a:latin typeface="Calibri"/>
              </a:rPr>
              <a:t>ver</a:t>
            </a:r>
            <a:r>
              <a:rPr lang="en-US" spc="-1" dirty="0">
                <a:solidFill>
                  <a:srgbClr val="404040"/>
                </a:solidFill>
                <a:latin typeface="Calibri"/>
              </a:rPr>
              <a:t> o </a:t>
            </a:r>
            <a:r>
              <a:rPr lang="en-US" spc="-1" dirty="0" err="1">
                <a:solidFill>
                  <a:srgbClr val="404040"/>
                </a:solidFill>
                <a:latin typeface="Calibri"/>
              </a:rPr>
              <a:t>movimento</a:t>
            </a:r>
            <a:r>
              <a:rPr lang="en-US" spc="-1" dirty="0">
                <a:solidFill>
                  <a:srgbClr val="404040"/>
                </a:solidFill>
                <a:latin typeface="Calibri"/>
              </a:rPr>
              <a:t> dos </a:t>
            </a:r>
            <a:r>
              <a:rPr lang="en-US" spc="-1" dirty="0" err="1">
                <a:solidFill>
                  <a:srgbClr val="404040"/>
                </a:solidFill>
                <a:latin typeface="Calibri"/>
              </a:rPr>
              <a:t>adversários</a:t>
            </a:r>
            <a:r>
              <a:rPr lang="en-US" spc="-1" dirty="0">
                <a:solidFill>
                  <a:srgbClr val="404040"/>
                </a:solidFill>
                <a:latin typeface="Calibri"/>
              </a:rPr>
              <a:t> de forma linear;</a:t>
            </a:r>
          </a:p>
          <a:p>
            <a:pPr marL="342900" indent="-3429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FontTx/>
              <a:buChar char="-"/>
            </a:pPr>
            <a:r>
              <a:rPr lang="en-US" b="0" strike="noStrike" spc="-1" dirty="0" err="1">
                <a:solidFill>
                  <a:srgbClr val="404040"/>
                </a:solidFill>
                <a:latin typeface="Calibri"/>
              </a:rPr>
              <a:t>Díspara</a:t>
            </a:r>
            <a:r>
              <a:rPr lang="en-US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b="0" strike="noStrike" spc="-1" dirty="0" err="1">
                <a:solidFill>
                  <a:srgbClr val="404040"/>
                </a:solidFill>
                <a:latin typeface="Calibri"/>
              </a:rPr>
              <a:t>consoante</a:t>
            </a:r>
            <a:r>
              <a:rPr lang="en-US" b="0" strike="noStrike" spc="-1" dirty="0">
                <a:solidFill>
                  <a:srgbClr val="404040"/>
                </a:solidFill>
                <a:latin typeface="Calibri"/>
              </a:rPr>
              <a:t> a </a:t>
            </a:r>
            <a:r>
              <a:rPr lang="en-US" b="0" strike="noStrike" spc="-1" dirty="0" err="1">
                <a:solidFill>
                  <a:srgbClr val="404040"/>
                </a:solidFill>
                <a:latin typeface="Calibri"/>
              </a:rPr>
              <a:t>distância</a:t>
            </a:r>
            <a:r>
              <a:rPr lang="en-US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b="0" strike="noStrike" spc="-1" dirty="0" err="1">
                <a:solidFill>
                  <a:srgbClr val="404040"/>
                </a:solidFill>
                <a:latin typeface="Calibri"/>
              </a:rPr>
              <a:t>até</a:t>
            </a:r>
            <a:r>
              <a:rPr lang="en-US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b="0" strike="noStrike" spc="-1" dirty="0" err="1">
                <a:solidFill>
                  <a:srgbClr val="404040"/>
                </a:solidFill>
                <a:latin typeface="Calibri"/>
              </a:rPr>
              <a:t>ao</a:t>
            </a:r>
            <a:r>
              <a:rPr lang="en-US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b="0" strike="noStrike" spc="-1" dirty="0" err="1">
                <a:solidFill>
                  <a:srgbClr val="404040"/>
                </a:solidFill>
                <a:latin typeface="Calibri"/>
              </a:rPr>
              <a:t>adversário</a:t>
            </a:r>
            <a:r>
              <a:rPr lang="en-US" spc="-1" dirty="0">
                <a:solidFill>
                  <a:srgbClr val="404040"/>
                </a:solidFill>
                <a:latin typeface="Calibri"/>
              </a:rPr>
              <a:t>;</a:t>
            </a:r>
            <a:endParaRPr lang="en-US" b="0" strike="noStrike" spc="-1" dirty="0">
              <a:solidFill>
                <a:srgbClr val="404040"/>
              </a:solidFill>
              <a:latin typeface="Calibri"/>
            </a:endParaRPr>
          </a:p>
          <a:p>
            <a:pPr marL="342900" indent="-3429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FontTx/>
              <a:buChar char="-"/>
            </a:pPr>
            <a:r>
              <a:rPr lang="en-US" b="0" strike="noStrike" spc="-1" dirty="0" err="1">
                <a:solidFill>
                  <a:srgbClr val="404040"/>
                </a:solidFill>
                <a:latin typeface="Calibri"/>
              </a:rPr>
              <a:t>Também</a:t>
            </a:r>
            <a:r>
              <a:rPr lang="en-US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b="0" strike="noStrike" spc="-1" dirty="0" err="1">
                <a:solidFill>
                  <a:srgbClr val="404040"/>
                </a:solidFill>
                <a:latin typeface="Calibri"/>
              </a:rPr>
              <a:t>envia</a:t>
            </a:r>
            <a:r>
              <a:rPr lang="en-US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US" b="0" strike="noStrike" spc="-1" dirty="0" err="1">
                <a:solidFill>
                  <a:srgbClr val="404040"/>
                </a:solidFill>
                <a:latin typeface="Calibri"/>
              </a:rPr>
              <a:t>em</a:t>
            </a:r>
            <a:r>
              <a:rPr lang="en-US" b="0" strike="noStrike" spc="-1" dirty="0">
                <a:solidFill>
                  <a:srgbClr val="404040"/>
                </a:solidFill>
                <a:latin typeface="Calibri"/>
              </a:rPr>
              <a:t> broadcast a </a:t>
            </a:r>
            <a:r>
              <a:rPr lang="en-US" b="0" strike="noStrike" spc="-1" dirty="0" err="1">
                <a:solidFill>
                  <a:srgbClr val="404040"/>
                </a:solidFill>
                <a:latin typeface="Calibri"/>
              </a:rPr>
              <a:t>informção</a:t>
            </a:r>
            <a:r>
              <a:rPr lang="en-US" b="0" strike="noStrike" spc="-1" dirty="0">
                <a:solidFill>
                  <a:srgbClr val="404040"/>
                </a:solidFill>
                <a:latin typeface="Calibri"/>
              </a:rPr>
              <a:t> dos </a:t>
            </a:r>
            <a:r>
              <a:rPr lang="en-US" b="0" strike="noStrike" spc="-1" dirty="0" err="1">
                <a:solidFill>
                  <a:srgbClr val="404040"/>
                </a:solidFill>
                <a:latin typeface="Calibri"/>
              </a:rPr>
              <a:t>inimigos</a:t>
            </a:r>
            <a:r>
              <a:rPr lang="en-US" b="0" strike="noStrike" spc="-1" dirty="0">
                <a:solidFill>
                  <a:srgbClr val="404040"/>
                </a:solidFill>
                <a:latin typeface="Calibri"/>
              </a:rPr>
              <a:t> para a </a:t>
            </a:r>
            <a:r>
              <a:rPr lang="en-US" b="0" strike="noStrike" spc="-1" dirty="0" err="1">
                <a:solidFill>
                  <a:srgbClr val="404040"/>
                </a:solidFill>
                <a:latin typeface="Calibri"/>
              </a:rPr>
              <a:t>equipa</a:t>
            </a:r>
            <a:r>
              <a:rPr lang="en-US" b="0" strike="noStrike" spc="-1" dirty="0">
                <a:solidFill>
                  <a:srgbClr val="404040"/>
                </a:solidFill>
                <a:latin typeface="Calibri"/>
              </a:rPr>
              <a:t>.</a:t>
            </a:r>
          </a:p>
        </p:txBody>
      </p:sp>
      <p:sp>
        <p:nvSpPr>
          <p:cNvPr id="116" name="TextShape 3"/>
          <p:cNvSpPr txBox="1"/>
          <p:nvPr/>
        </p:nvSpPr>
        <p:spPr>
          <a:xfrm>
            <a:off x="6217920" y="1845720"/>
            <a:ext cx="493740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5" name="Marcador de Posição de Conteúdo 5">
            <a:extLst>
              <a:ext uri="{FF2B5EF4-FFF2-40B4-BE49-F238E27FC236}">
                <a16:creationId xmlns:a16="http://schemas.microsoft.com/office/drawing/2014/main" id="{C7A08B88-58AF-4935-A435-8807EA0F2AC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257960" y="2428560"/>
            <a:ext cx="2857320" cy="2857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17316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100160" y="3291840"/>
            <a:ext cx="10058040" cy="7689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600" b="0" strike="noStrike" spc="-49">
                <a:solidFill>
                  <a:srgbClr val="262626"/>
                </a:solidFill>
                <a:latin typeface="Calibri Light"/>
              </a:rPr>
              <a:t>Implementação de uma equipa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pt-PT" sz="2400" b="0" strike="noStrike" cap="all" spc="199">
                <a:solidFill>
                  <a:srgbClr val="637052"/>
                </a:solidFill>
                <a:latin typeface="Calibri Light"/>
              </a:rPr>
              <a:t>Carlos campos</a:t>
            </a:r>
            <a:endParaRPr lang="pt-PT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pt-PT" sz="2400" b="0" strike="noStrike" cap="all" spc="199">
                <a:solidFill>
                  <a:srgbClr val="637052"/>
                </a:solidFill>
                <a:latin typeface="Calibri Light"/>
              </a:rPr>
              <a:t>José Oliveira</a:t>
            </a:r>
            <a:endParaRPr lang="pt-PT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pt-PT" sz="2400" b="0" strike="noStrike" cap="all" spc="199">
                <a:solidFill>
                  <a:srgbClr val="637052"/>
                </a:solidFill>
                <a:latin typeface="Calibri Light"/>
              </a:rPr>
              <a:t>Vítor Castro </a:t>
            </a:r>
            <a:endParaRPr lang="pt-PT" sz="2400" b="0" strike="noStrike" spc="-1">
              <a:latin typeface="Arial"/>
            </a:endParaRPr>
          </a:p>
        </p:txBody>
      </p:sp>
      <p:pic>
        <p:nvPicPr>
          <p:cNvPr id="119" name="Imagem 3"/>
          <p:cNvPicPr/>
          <p:nvPr/>
        </p:nvPicPr>
        <p:blipFill>
          <a:blip r:embed="rId2"/>
          <a:stretch/>
        </p:blipFill>
        <p:spPr>
          <a:xfrm>
            <a:off x="1100160" y="247680"/>
            <a:ext cx="2096640" cy="1586880"/>
          </a:xfrm>
          <a:prstGeom prst="rect">
            <a:avLst/>
          </a:prstGeom>
          <a:ln w="9360">
            <a:noFill/>
          </a:ln>
        </p:spPr>
      </p:pic>
      <p:sp>
        <p:nvSpPr>
          <p:cNvPr id="120" name="CustomShape 3"/>
          <p:cNvSpPr/>
          <p:nvPr/>
        </p:nvSpPr>
        <p:spPr>
          <a:xfrm>
            <a:off x="3252960" y="299520"/>
            <a:ext cx="35798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PT" sz="1800" b="0" strike="noStrike" spc="-1">
                <a:solidFill>
                  <a:srgbClr val="808080"/>
                </a:solidFill>
                <a:latin typeface="Calibri"/>
              </a:rPr>
              <a:t>Escola de Engenharia</a:t>
            </a:r>
            <a:endParaRPr lang="pt-P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>
                <a:solidFill>
                  <a:srgbClr val="808080"/>
                </a:solidFill>
                <a:latin typeface="Calibri"/>
              </a:rPr>
              <a:t>Departamento de Informática</a:t>
            </a:r>
            <a:endParaRPr lang="pt-P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>
                <a:solidFill>
                  <a:srgbClr val="808080"/>
                </a:solidFill>
                <a:latin typeface="Calibri"/>
              </a:rPr>
              <a:t>2018/2019 </a:t>
            </a:r>
            <a:endParaRPr lang="pt-PT" sz="1800" b="0" strike="noStrike" spc="-1"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1100160" y="2376000"/>
            <a:ext cx="1005804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PT" sz="4400" b="0" strike="noStrike" spc="-1">
                <a:solidFill>
                  <a:srgbClr val="000000"/>
                </a:solidFill>
                <a:latin typeface="Calibri"/>
              </a:rPr>
              <a:t>Sistemas Autónomos -  RoboCode</a:t>
            </a:r>
            <a:endParaRPr lang="pt-PT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TM02900769[[fn=Retrospetiva]]</Template>
  <TotalTime>478</TotalTime>
  <Words>169</Words>
  <Application>Microsoft Office PowerPoint</Application>
  <PresentationFormat>Ecrã Panorâmico</PresentationFormat>
  <Paragraphs>49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Odómetro</dc:title>
  <dc:subject/>
  <dc:creator>José Oliveira</dc:creator>
  <dc:description/>
  <cp:lastModifiedBy>José Oliveira</cp:lastModifiedBy>
  <cp:revision>85</cp:revision>
  <dcterms:created xsi:type="dcterms:W3CDTF">2019-02-17T15:45:47Z</dcterms:created>
  <dcterms:modified xsi:type="dcterms:W3CDTF">2019-03-04T10:05:46Z</dcterms:modified>
  <dc:language>pt-PT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Ecrã Panorâmico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