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9" r:id="rId6"/>
    <p:sldId id="278" r:id="rId7"/>
    <p:sldId id="265" r:id="rId8"/>
    <p:sldId id="281" r:id="rId9"/>
    <p:sldId id="284" r:id="rId10"/>
    <p:sldId id="285" r:id="rId11"/>
    <p:sldId id="277" r:id="rId12"/>
    <p:sldId id="286" r:id="rId13"/>
    <p:sldId id="282" r:id="rId14"/>
    <p:sldId id="267" r:id="rId15"/>
    <p:sldId id="291" r:id="rId16"/>
    <p:sldId id="269" r:id="rId17"/>
    <p:sldId id="287" r:id="rId18"/>
    <p:sldId id="290" r:id="rId19"/>
    <p:sldId id="289" r:id="rId20"/>
    <p:sldId id="288" r:id="rId2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en-US" dirty="0" err="1"/>
            <a:t>Classificação</a:t>
          </a:r>
          <a:endParaRPr lang="en-US" dirty="0"/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41E3B52E-71B8-4BD0-B1ED-D051FFB12506}">
      <dgm:prSet phldrT="[Text]"/>
      <dgm:spPr/>
      <dgm:t>
        <a:bodyPr rtlCol="0"/>
        <a:lstStyle/>
        <a:p>
          <a:pPr rtl="0"/>
          <a:r>
            <a:rPr lang="en-US" dirty="0" err="1"/>
            <a:t>Regressão</a:t>
          </a:r>
          <a:endParaRPr lang="en-US" dirty="0"/>
        </a:p>
      </dgm:t>
    </dgm:pt>
    <dgm:pt modelId="{DA206B73-34B1-48E4-A513-9978853BF217}" type="par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2436D701-8B79-4C2B-92A4-52BC1BA24775}" type="sib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0" i="0" dirty="0"/>
            <a:t>SVN</a:t>
          </a:r>
          <a:endParaRPr lang="en-US" u="sng" dirty="0"/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pt-br" dirty="0" err="1"/>
            <a:t>Naive</a:t>
          </a:r>
          <a:r>
            <a:rPr lang="pt-br" dirty="0"/>
            <a:t> </a:t>
          </a:r>
          <a:r>
            <a:rPr lang="pt-br" dirty="0" err="1"/>
            <a:t>Bayes</a:t>
          </a:r>
          <a:endParaRPr lang="en-US" dirty="0"/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5CBEC7DD-A25D-4956-9A65-6EA385F6FCB5}">
      <dgm:prSet phldrT="[Text]"/>
      <dgm:spPr/>
      <dgm:t>
        <a:bodyPr rtlCol="0"/>
        <a:lstStyle/>
        <a:p>
          <a:pPr rtl="0"/>
          <a:r>
            <a:rPr lang="pt-br" dirty="0"/>
            <a:t>Regressão Linear</a:t>
          </a:r>
          <a:endParaRPr lang="en-US" dirty="0"/>
        </a:p>
      </dgm:t>
    </dgm:pt>
    <dgm:pt modelId="{F342D04F-4D11-41CC-AB66-36041A902B44}" type="par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BD0F67B1-39E4-45ED-9534-FB8F89E8EEF6}" type="sib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33BF0E2A-2B00-40A5-832E-FC800DCA5982}">
      <dgm:prSet phldrT="[Text]"/>
      <dgm:spPr/>
      <dgm:t>
        <a:bodyPr rtlCol="0"/>
        <a:lstStyle/>
        <a:p>
          <a:pPr rtl="0"/>
          <a:r>
            <a:rPr lang="pt-br" dirty="0"/>
            <a:t>SVR(Kernel = “Linear”)</a:t>
          </a:r>
          <a:endParaRPr lang="en-US" dirty="0"/>
        </a:p>
      </dgm:t>
    </dgm:pt>
    <dgm:pt modelId="{F8C31ED9-A2C0-4A09-A419-0AE9A44BB8DF}" type="par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373698D-1356-47A7-A591-B72BFE77C3D1}" type="sib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 rtlCol="0"/>
        <a:lstStyle/>
        <a:p>
          <a:pPr rtl="0"/>
          <a:r>
            <a:rPr lang="en-US" dirty="0" err="1"/>
            <a:t>Clusterização</a:t>
          </a:r>
          <a:endParaRPr lang="en-US" dirty="0"/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pt-br" dirty="0" err="1"/>
            <a:t>Kmeans</a:t>
          </a:r>
          <a:endParaRPr lang="en-US" dirty="0"/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5CA89521-836B-470D-B51C-F8A4714D4EFF}">
      <dgm:prSet phldrT="[Text]"/>
      <dgm:spPr/>
      <dgm:t>
        <a:bodyPr rtlCol="0"/>
        <a:lstStyle/>
        <a:p>
          <a:pPr rtl="0"/>
          <a:r>
            <a:rPr lang="en-US" dirty="0" err="1"/>
            <a:t>Redução</a:t>
          </a:r>
          <a:r>
            <a:rPr lang="en-US" dirty="0"/>
            <a:t> </a:t>
          </a:r>
          <a:r>
            <a:rPr lang="en-US" dirty="0" err="1"/>
            <a:t>dimencional</a:t>
          </a:r>
          <a:endParaRPr lang="en-US" dirty="0"/>
        </a:p>
      </dgm:t>
    </dgm:pt>
    <dgm:pt modelId="{D7F37AAF-020D-463D-9735-A1336884A6AE}" type="par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C27250CA-FF59-4A03-8472-477331DB98EB}" type="sib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63746B76-9534-4F4F-B65B-B8A9AACC03F9}">
      <dgm:prSet phldrT="[Text]"/>
      <dgm:spPr/>
      <dgm:t>
        <a:bodyPr rtlCol="0"/>
        <a:lstStyle/>
        <a:p>
          <a:pPr rtl="0"/>
          <a:r>
            <a:rPr lang="pt-br" dirty="0"/>
            <a:t>PCA</a:t>
          </a:r>
          <a:endParaRPr lang="en-US" dirty="0"/>
        </a:p>
      </dgm:t>
    </dgm:pt>
    <dgm:pt modelId="{525F31A2-90BB-4E18-B1F5-10D38B8099D9}" type="par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A9C1E709-4F9E-4AAB-BB7C-51A08921302E}" type="sib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CE4817F9-6ACE-42F7-AA22-645BC9F000D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u="sng" dirty="0"/>
            <a:t>KNN</a:t>
          </a:r>
        </a:p>
      </dgm:t>
    </dgm:pt>
    <dgm:pt modelId="{3277044C-FADF-4F45-9504-E15C4D8B596D}" type="parTrans" cxnId="{1C26013C-86B3-4B69-A2CE-D40E894DA0E4}">
      <dgm:prSet/>
      <dgm:spPr/>
      <dgm:t>
        <a:bodyPr/>
        <a:lstStyle/>
        <a:p>
          <a:endParaRPr lang="pt-BR"/>
        </a:p>
      </dgm:t>
    </dgm:pt>
    <dgm:pt modelId="{BC7FF2B7-E7A0-4C6A-8AB1-9FA03645085E}" type="sibTrans" cxnId="{1C26013C-86B3-4B69-A2CE-D40E894DA0E4}">
      <dgm:prSet/>
      <dgm:spPr/>
      <dgm:t>
        <a:bodyPr/>
        <a:lstStyle/>
        <a:p>
          <a:endParaRPr lang="pt-BR"/>
        </a:p>
      </dgm:t>
    </dgm:pt>
    <dgm:pt modelId="{494AFCA5-BDAC-416A-A393-E45F611F3891}">
      <dgm:prSet phldrT="[Text]"/>
      <dgm:spPr/>
      <dgm:t>
        <a:bodyPr/>
        <a:lstStyle/>
        <a:p>
          <a:r>
            <a:rPr lang="pt-BR"/>
            <a:t>Regressão Logística</a:t>
          </a:r>
          <a:endParaRPr lang="en-US" dirty="0"/>
        </a:p>
      </dgm:t>
    </dgm:pt>
    <dgm:pt modelId="{27C4C29D-8549-407D-8013-540110297D36}" type="parTrans" cxnId="{FC646210-AEE0-4479-AB65-6FA0A44DA5FF}">
      <dgm:prSet/>
      <dgm:spPr/>
      <dgm:t>
        <a:bodyPr/>
        <a:lstStyle/>
        <a:p>
          <a:endParaRPr lang="pt-BR"/>
        </a:p>
      </dgm:t>
    </dgm:pt>
    <dgm:pt modelId="{989A1DB0-E110-4CB1-BCF7-882F7F6D5515}" type="sibTrans" cxnId="{FC646210-AEE0-4479-AB65-6FA0A44DA5FF}">
      <dgm:prSet/>
      <dgm:spPr/>
      <dgm:t>
        <a:bodyPr/>
        <a:lstStyle/>
        <a:p>
          <a:endParaRPr lang="pt-BR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8"/>
      <dgm:spPr/>
    </dgm:pt>
    <dgm:pt modelId="{85447532-8740-4202-B6A5-AE63748B9291}" type="pres">
      <dgm:prSet presAssocID="{CD410504-9F7F-47AE-B46E-CE985680360F}" presName="child" presStyleLbl="alignAccFollowNode1" presStyleIdx="0" presStyleCnt="8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8"/>
      <dgm:spPr/>
    </dgm:pt>
    <dgm:pt modelId="{7BBC8708-0579-4556-ACE5-BDF96E1BE097}" type="pres">
      <dgm:prSet presAssocID="{CE4817F9-6ACE-42F7-AA22-645BC9F000D4}" presName="child" presStyleLbl="alignAccFollowNode1" presStyleIdx="1" presStyleCnt="8">
        <dgm:presLayoutVars>
          <dgm:chMax val="0"/>
          <dgm:bulletEnabled val="1"/>
        </dgm:presLayoutVars>
      </dgm:prSet>
      <dgm:spPr/>
    </dgm:pt>
    <dgm:pt modelId="{EFB64180-78F1-4871-9F79-48F6743CFD91}" type="pres">
      <dgm:prSet presAssocID="{BC7FF2B7-E7A0-4C6A-8AB1-9FA03645085E}" presName="sibTrans" presStyleLbl="sibTrans2D1" presStyleIdx="2" presStyleCnt="8"/>
      <dgm:spPr/>
    </dgm:pt>
    <dgm:pt modelId="{459BBFF8-CE50-41AE-9B5E-F6026BBE4F45}" type="pres">
      <dgm:prSet presAssocID="{C4FF5CFA-9CEF-4C34-984A-CC28F232798F}" presName="child" presStyleLbl="alignAccFollowNode1" presStyleIdx="2" presStyleCnt="8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3" presStyleCnt="8"/>
      <dgm:spPr/>
    </dgm:pt>
    <dgm:pt modelId="{F7AA6D3E-BCE0-4C06-B101-080DA85DCB01}" type="pres">
      <dgm:prSet presAssocID="{5CBEC7DD-A25D-4956-9A65-6EA385F6FCB5}" presName="child" presStyleLbl="alignAccFollowNode1" presStyleIdx="3" presStyleCnt="8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4" presStyleCnt="8"/>
      <dgm:spPr/>
    </dgm:pt>
    <dgm:pt modelId="{73DBFA1A-3823-4209-9CD6-DBDD456F39FB}" type="pres">
      <dgm:prSet presAssocID="{33BF0E2A-2B00-40A5-832E-FC800DCA5982}" presName="child" presStyleLbl="alignAccFollowNode1" presStyleIdx="4" presStyleCnt="8">
        <dgm:presLayoutVars>
          <dgm:chMax val="0"/>
          <dgm:bulletEnabled val="1"/>
        </dgm:presLayoutVars>
      </dgm:prSet>
      <dgm:spPr/>
    </dgm:pt>
    <dgm:pt modelId="{6E8D013E-443D-4B1D-847A-84EE008E728C}" type="pres">
      <dgm:prSet presAssocID="{E373698D-1356-47A7-A591-B72BFE77C3D1}" presName="sibTrans" presStyleLbl="sibTrans2D1" presStyleIdx="5" presStyleCnt="8"/>
      <dgm:spPr/>
    </dgm:pt>
    <dgm:pt modelId="{E0465306-1278-4C98-B543-93094E97E88B}" type="pres">
      <dgm:prSet presAssocID="{494AFCA5-BDAC-416A-A393-E45F611F3891}" presName="child" presStyleLbl="alignAccFollowNode1" presStyleIdx="5" presStyleCnt="8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6" presStyleCnt="8"/>
      <dgm:spPr/>
    </dgm:pt>
    <dgm:pt modelId="{C1386769-D313-4B62-9BE9-A84DD636105E}" type="pres">
      <dgm:prSet presAssocID="{038F6A6A-232A-44A4-9628-ADFA8F068F81}" presName="child" presStyleLbl="alignAccFollowNode1" presStyleIdx="6" presStyleCnt="8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7" presStyleCnt="8"/>
      <dgm:spPr/>
    </dgm:pt>
    <dgm:pt modelId="{AC28A259-E8AB-491C-9FF1-41516FA5BC71}" type="pres">
      <dgm:prSet presAssocID="{63746B76-9534-4F4F-B65B-B8A9AACC03F9}" presName="child" presStyleLbl="alignAccFollowNode1" presStyleIdx="7" presStyleCnt="8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FC646210-AEE0-4479-AB65-6FA0A44DA5FF}" srcId="{41E3B52E-71B8-4BD0-B1ED-D051FFB12506}" destId="{494AFCA5-BDAC-416A-A393-E45F611F3891}" srcOrd="2" destOrd="0" parTransId="{27C4C29D-8549-407D-8013-540110297D36}" sibTransId="{989A1DB0-E110-4CB1-BCF7-882F7F6D5515}"/>
    <dgm:cxn modelId="{5CCCE412-909A-4E7F-8EB9-3EF4710489AB}" type="presOf" srcId="{BC7FF2B7-E7A0-4C6A-8AB1-9FA03645085E}" destId="{EFB64180-78F1-4871-9F79-48F6743CFD91}" srcOrd="0" destOrd="0" presId="urn:microsoft.com/office/officeart/2005/8/layout/lProcess1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1C26013C-86B3-4B69-A2CE-D40E894DA0E4}" srcId="{516A4DDC-76BD-494E-B503-625555CCBC4A}" destId="{CE4817F9-6ACE-42F7-AA22-645BC9F000D4}" srcOrd="1" destOrd="0" parTransId="{3277044C-FADF-4F45-9504-E15C4D8B596D}" sibTransId="{BC7FF2B7-E7A0-4C6A-8AB1-9FA03645085E}"/>
    <dgm:cxn modelId="{22FA6F42-0F30-4586-A595-7483840D4CD3}" type="presOf" srcId="{494AFCA5-BDAC-416A-A393-E45F611F3891}" destId="{E0465306-1278-4C98-B543-93094E97E88B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02CF335A-7F5B-4FFE-98CF-569BCD27A689}" type="presOf" srcId="{E373698D-1356-47A7-A591-B72BFE77C3D1}" destId="{6E8D013E-443D-4B1D-847A-84EE008E728C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783EC27D-43C4-4BEC-BC29-8557392D5074}" type="presOf" srcId="{CE4817F9-6ACE-42F7-AA22-645BC9F000D4}" destId="{7BBC8708-0579-4556-ACE5-BDF96E1BE097}" srcOrd="0" destOrd="0" presId="urn:microsoft.com/office/officeart/2005/8/layout/lProcess1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710659EC-6706-425F-81BB-5F1E070F7D4D}" srcId="{516A4DDC-76BD-494E-B503-625555CCBC4A}" destId="{C4FF5CFA-9CEF-4C34-984A-CC28F232798F}" srcOrd="2" destOrd="0" parTransId="{92813948-C227-4EB2-8530-43003E3CB375}" sibTransId="{B551F8FA-E415-4EE1-BA68-D13E7D2E980B}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4E91C200-5979-4ECC-A096-3FD4A611C723}" type="presParOf" srcId="{B1443ED3-5E34-456D-8CD9-88B600EDA95F}" destId="{7BBC8708-0579-4556-ACE5-BDF96E1BE097}" srcOrd="4" destOrd="0" presId="urn:microsoft.com/office/officeart/2005/8/layout/lProcess1"/>
    <dgm:cxn modelId="{66BA92FF-06D9-4ED8-9414-0E825DF8502D}" type="presParOf" srcId="{B1443ED3-5E34-456D-8CD9-88B600EDA95F}" destId="{EFB64180-78F1-4871-9F79-48F6743CFD91}" srcOrd="5" destOrd="0" presId="urn:microsoft.com/office/officeart/2005/8/layout/lProcess1"/>
    <dgm:cxn modelId="{A41D2E3D-00B4-4319-9EE2-BB46636841C7}" type="presParOf" srcId="{B1443ED3-5E34-456D-8CD9-88B600EDA95F}" destId="{459BBFF8-CE50-41AE-9B5E-F6026BBE4F45}" srcOrd="6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DDEA9D6-20B7-4302-8C8D-606E6C6A6149}" type="presParOf" srcId="{734C3A16-72FA-42CA-BF15-F44513245016}" destId="{6E8D013E-443D-4B1D-847A-84EE008E728C}" srcOrd="5" destOrd="0" presId="urn:microsoft.com/office/officeart/2005/8/layout/lProcess1"/>
    <dgm:cxn modelId="{95A917A5-0366-4526-B78F-65E31583AB82}" type="presParOf" srcId="{734C3A16-72FA-42CA-BF15-F44513245016}" destId="{E0465306-1278-4C98-B543-93094E97E88B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2311" y="839504"/>
          <a:ext cx="2605578" cy="651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Classificação</a:t>
          </a:r>
          <a:endParaRPr lang="en-US" sz="2100" kern="1200" dirty="0"/>
        </a:p>
      </dsp:txBody>
      <dsp:txXfrm>
        <a:off x="21390" y="858583"/>
        <a:ext cx="2567420" cy="613236"/>
      </dsp:txXfrm>
    </dsp:sp>
    <dsp:sp modelId="{1B1F80F4-E9A5-4A99-A630-6548067B7CB5}">
      <dsp:nvSpPr>
        <dsp:cNvPr id="0" name=""/>
        <dsp:cNvSpPr/>
      </dsp:nvSpPr>
      <dsp:spPr>
        <a:xfrm rot="5400000">
          <a:off x="1248103" y="1547896"/>
          <a:ext cx="113994" cy="1139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2311" y="1718887"/>
          <a:ext cx="2605578" cy="6513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000" b="0" i="0" kern="1200" dirty="0"/>
            <a:t>SVN</a:t>
          </a:r>
          <a:endParaRPr lang="en-US" sz="2000" u="sng" kern="1200" dirty="0"/>
        </a:p>
      </dsp:txBody>
      <dsp:txXfrm>
        <a:off x="21390" y="1737966"/>
        <a:ext cx="2567420" cy="613236"/>
      </dsp:txXfrm>
    </dsp:sp>
    <dsp:sp modelId="{7CAEA63C-96B5-40D4-900F-409598FDB0C1}">
      <dsp:nvSpPr>
        <dsp:cNvPr id="0" name=""/>
        <dsp:cNvSpPr/>
      </dsp:nvSpPr>
      <dsp:spPr>
        <a:xfrm rot="5400000">
          <a:off x="1248103" y="2427278"/>
          <a:ext cx="113994" cy="1139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BC8708-0579-4556-ACE5-BDF96E1BE097}">
      <dsp:nvSpPr>
        <dsp:cNvPr id="0" name=""/>
        <dsp:cNvSpPr/>
      </dsp:nvSpPr>
      <dsp:spPr>
        <a:xfrm>
          <a:off x="2311" y="2598270"/>
          <a:ext cx="2605578" cy="6513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u="sng" kern="1200" dirty="0"/>
            <a:t>KNN</a:t>
          </a:r>
        </a:p>
      </dsp:txBody>
      <dsp:txXfrm>
        <a:off x="21390" y="2617349"/>
        <a:ext cx="2567420" cy="613236"/>
      </dsp:txXfrm>
    </dsp:sp>
    <dsp:sp modelId="{EFB64180-78F1-4871-9F79-48F6743CFD91}">
      <dsp:nvSpPr>
        <dsp:cNvPr id="0" name=""/>
        <dsp:cNvSpPr/>
      </dsp:nvSpPr>
      <dsp:spPr>
        <a:xfrm rot="5400000">
          <a:off x="1248103" y="3306661"/>
          <a:ext cx="113994" cy="1139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2311" y="3477652"/>
          <a:ext cx="2605578" cy="6513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Naive</a:t>
          </a:r>
          <a:r>
            <a:rPr lang="pt-br" sz="2000" kern="1200" dirty="0"/>
            <a:t> </a:t>
          </a:r>
          <a:r>
            <a:rPr lang="pt-br" sz="2000" kern="1200" dirty="0" err="1"/>
            <a:t>Bayes</a:t>
          </a:r>
          <a:endParaRPr lang="en-US" sz="2000" kern="1200" dirty="0"/>
        </a:p>
      </dsp:txBody>
      <dsp:txXfrm>
        <a:off x="21390" y="3496731"/>
        <a:ext cx="2567420" cy="613236"/>
      </dsp:txXfrm>
    </dsp:sp>
    <dsp:sp modelId="{09ADE9CE-20B7-4A4E-BED6-D56E4ED1D855}">
      <dsp:nvSpPr>
        <dsp:cNvPr id="0" name=""/>
        <dsp:cNvSpPr/>
      </dsp:nvSpPr>
      <dsp:spPr>
        <a:xfrm>
          <a:off x="2972670" y="839504"/>
          <a:ext cx="2605578" cy="651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Regressão</a:t>
          </a:r>
          <a:endParaRPr lang="en-US" sz="2100" kern="1200" dirty="0"/>
        </a:p>
      </dsp:txBody>
      <dsp:txXfrm>
        <a:off x="2991749" y="858583"/>
        <a:ext cx="2567420" cy="613236"/>
      </dsp:txXfrm>
    </dsp:sp>
    <dsp:sp modelId="{C8CE6287-76AA-46C4-B478-0F9183DE6118}">
      <dsp:nvSpPr>
        <dsp:cNvPr id="0" name=""/>
        <dsp:cNvSpPr/>
      </dsp:nvSpPr>
      <dsp:spPr>
        <a:xfrm rot="5400000">
          <a:off x="4218463" y="1547896"/>
          <a:ext cx="113994" cy="1139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972670" y="1718887"/>
          <a:ext cx="2605578" cy="6513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Regressão Linear</a:t>
          </a:r>
          <a:endParaRPr lang="en-US" sz="2000" kern="1200" dirty="0"/>
        </a:p>
      </dsp:txBody>
      <dsp:txXfrm>
        <a:off x="2991749" y="1737966"/>
        <a:ext cx="2567420" cy="613236"/>
      </dsp:txXfrm>
    </dsp:sp>
    <dsp:sp modelId="{DDA5CBC7-AA05-481A-A03A-3964C1BBBB5A}">
      <dsp:nvSpPr>
        <dsp:cNvPr id="0" name=""/>
        <dsp:cNvSpPr/>
      </dsp:nvSpPr>
      <dsp:spPr>
        <a:xfrm rot="5400000">
          <a:off x="4218463" y="2427278"/>
          <a:ext cx="113994" cy="1139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972670" y="2598270"/>
          <a:ext cx="2605578" cy="6513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SVR(Kernel = “Linear”)</a:t>
          </a:r>
          <a:endParaRPr lang="en-US" sz="2000" kern="1200" dirty="0"/>
        </a:p>
      </dsp:txBody>
      <dsp:txXfrm>
        <a:off x="2991749" y="2617349"/>
        <a:ext cx="2567420" cy="613236"/>
      </dsp:txXfrm>
    </dsp:sp>
    <dsp:sp modelId="{6E8D013E-443D-4B1D-847A-84EE008E728C}">
      <dsp:nvSpPr>
        <dsp:cNvPr id="0" name=""/>
        <dsp:cNvSpPr/>
      </dsp:nvSpPr>
      <dsp:spPr>
        <a:xfrm rot="5400000">
          <a:off x="4218463" y="3306661"/>
          <a:ext cx="113994" cy="1139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465306-1278-4C98-B543-93094E97E88B}">
      <dsp:nvSpPr>
        <dsp:cNvPr id="0" name=""/>
        <dsp:cNvSpPr/>
      </dsp:nvSpPr>
      <dsp:spPr>
        <a:xfrm>
          <a:off x="2972670" y="3477652"/>
          <a:ext cx="2605578" cy="6513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Regressão Logística</a:t>
          </a:r>
          <a:endParaRPr lang="en-US" sz="2000" kern="1200" dirty="0"/>
        </a:p>
      </dsp:txBody>
      <dsp:txXfrm>
        <a:off x="2991749" y="3496731"/>
        <a:ext cx="2567420" cy="613236"/>
      </dsp:txXfrm>
    </dsp:sp>
    <dsp:sp modelId="{67971461-EE07-4B5E-A0C3-A166C6559682}">
      <dsp:nvSpPr>
        <dsp:cNvPr id="0" name=""/>
        <dsp:cNvSpPr/>
      </dsp:nvSpPr>
      <dsp:spPr>
        <a:xfrm>
          <a:off x="5943030" y="839504"/>
          <a:ext cx="2605578" cy="651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Clusterização</a:t>
          </a:r>
          <a:endParaRPr lang="en-US" sz="2100" kern="1200" dirty="0"/>
        </a:p>
      </dsp:txBody>
      <dsp:txXfrm>
        <a:off x="5962109" y="858583"/>
        <a:ext cx="2567420" cy="613236"/>
      </dsp:txXfrm>
    </dsp:sp>
    <dsp:sp modelId="{BF9CEF10-4726-4D20-AC2F-85DE706D0D00}">
      <dsp:nvSpPr>
        <dsp:cNvPr id="0" name=""/>
        <dsp:cNvSpPr/>
      </dsp:nvSpPr>
      <dsp:spPr>
        <a:xfrm rot="5400000">
          <a:off x="7188822" y="1547896"/>
          <a:ext cx="113994" cy="1139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5943030" y="1718887"/>
          <a:ext cx="2605578" cy="6513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Kmeans</a:t>
          </a:r>
          <a:endParaRPr lang="en-US" sz="2000" kern="1200" dirty="0"/>
        </a:p>
      </dsp:txBody>
      <dsp:txXfrm>
        <a:off x="5962109" y="1737966"/>
        <a:ext cx="2567420" cy="613236"/>
      </dsp:txXfrm>
    </dsp:sp>
    <dsp:sp modelId="{DA50ACFD-2722-4D29-B376-5CF3C8F3EB41}">
      <dsp:nvSpPr>
        <dsp:cNvPr id="0" name=""/>
        <dsp:cNvSpPr/>
      </dsp:nvSpPr>
      <dsp:spPr>
        <a:xfrm>
          <a:off x="8913390" y="839504"/>
          <a:ext cx="2605578" cy="651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Redução</a:t>
          </a:r>
          <a:r>
            <a:rPr lang="en-US" sz="2100" kern="1200" dirty="0"/>
            <a:t> </a:t>
          </a:r>
          <a:r>
            <a:rPr lang="en-US" sz="2100" kern="1200" dirty="0" err="1"/>
            <a:t>dimencional</a:t>
          </a:r>
          <a:endParaRPr lang="en-US" sz="2100" kern="1200" dirty="0"/>
        </a:p>
      </dsp:txBody>
      <dsp:txXfrm>
        <a:off x="8932469" y="858583"/>
        <a:ext cx="2567420" cy="613236"/>
      </dsp:txXfrm>
    </dsp:sp>
    <dsp:sp modelId="{E31C91BC-3A8F-4AC7-8DBF-330AFF31351C}">
      <dsp:nvSpPr>
        <dsp:cNvPr id="0" name=""/>
        <dsp:cNvSpPr/>
      </dsp:nvSpPr>
      <dsp:spPr>
        <a:xfrm rot="5400000">
          <a:off x="10159182" y="1547896"/>
          <a:ext cx="113994" cy="1139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8913390" y="1718887"/>
          <a:ext cx="2605578" cy="6513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PCA</a:t>
          </a:r>
          <a:endParaRPr lang="en-US" sz="2000" kern="1200" dirty="0"/>
        </a:p>
      </dsp:txBody>
      <dsp:txXfrm>
        <a:off x="8932469" y="1737966"/>
        <a:ext cx="2567420" cy="613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14/03/2019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14/03/2019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14/03/2019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14/03/2019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14/03/2019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14/03/2019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14/03/2019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14/03/2019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14/03/2019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14/03/2019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14/03/2019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14/03/2019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scikit-learn.org/stable/tutorial/machine_learning_map/index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ecode.com.br/o-que-e-machine-learning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ooo.pro/insights/fundamentos-dos-algoritmos-de-machine-learning-com-codigo-python-e-r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torioluis" TargetMode="External"/><Relationship Id="rId2" Type="http://schemas.openxmlformats.org/officeDocument/2006/relationships/hyperlink" Target="https://www.linkedin.com/in/vitorioluis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7368" y="3212976"/>
            <a:ext cx="11233248" cy="1343357"/>
          </a:xfrm>
        </p:spPr>
        <p:txBody>
          <a:bodyPr rtlCol="0" anchor="ctr"/>
          <a:lstStyle/>
          <a:p>
            <a:pPr algn="ctr" rtl="0"/>
            <a:r>
              <a:rPr lang="pt-BR" dirty="0"/>
              <a:t>Inteligência Artificial(I.A)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7408" y="4293096"/>
            <a:ext cx="10058400" cy="685800"/>
          </a:xfrm>
        </p:spPr>
        <p:txBody>
          <a:bodyPr rtlCol="0"/>
          <a:lstStyle/>
          <a:p>
            <a:pPr rtl="0"/>
            <a:r>
              <a:rPr lang="pt-BR" dirty="0"/>
              <a:t>Luís Vitório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487488" y="332656"/>
            <a:ext cx="9144000" cy="811560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pt-BR" sz="5400" dirty="0"/>
              <a:t>Como definir o modelo?</a:t>
            </a:r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AC81A583-8265-4252-A397-4EB55ED71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268760"/>
            <a:ext cx="10297144" cy="5052639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F8CAA73-D396-47C3-85EE-189076C78E43}"/>
              </a:ext>
            </a:extLst>
          </p:cNvPr>
          <p:cNvSpPr txBox="1"/>
          <p:nvPr/>
        </p:nvSpPr>
        <p:spPr>
          <a:xfrm>
            <a:off x="0" y="6488668"/>
            <a:ext cx="719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4"/>
              </a:rPr>
              <a:t>https://scikit-learn.org/stable/tutorial/machine_learning_map/index.html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587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739552"/>
          </a:xfrm>
        </p:spPr>
        <p:txBody>
          <a:bodyPr rtlCol="0" anchor="ctr">
            <a:normAutofit fontScale="90000"/>
          </a:bodyPr>
          <a:lstStyle/>
          <a:p>
            <a:r>
              <a:rPr lang="pt-BR" sz="5400" dirty="0"/>
              <a:t>Alguns modelos 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340768"/>
            <a:ext cx="9468544" cy="5040559"/>
          </a:xfrm>
        </p:spPr>
        <p:txBody>
          <a:bodyPr rtlCol="0">
            <a:normAutofit/>
          </a:bodyPr>
          <a:lstStyle/>
          <a:p>
            <a:r>
              <a:rPr lang="pt-BR" dirty="0"/>
              <a:t>Regressão linear </a:t>
            </a:r>
          </a:p>
          <a:p>
            <a:r>
              <a:rPr lang="pt-BR" dirty="0"/>
              <a:t>SVM (</a:t>
            </a:r>
            <a:r>
              <a:rPr lang="pt-BR" dirty="0" err="1"/>
              <a:t>Support</a:t>
            </a:r>
            <a:r>
              <a:rPr lang="pt-BR" dirty="0"/>
              <a:t> Vector Machine)</a:t>
            </a:r>
          </a:p>
          <a:p>
            <a:r>
              <a:rPr lang="pt-BR" dirty="0"/>
              <a:t>KNN (K-vizinhos mais próximos)</a:t>
            </a:r>
          </a:p>
          <a:p>
            <a:r>
              <a:rPr lang="pt-BR" dirty="0"/>
              <a:t>Regressão Logística</a:t>
            </a:r>
          </a:p>
          <a:p>
            <a:r>
              <a:rPr lang="pt-BR" dirty="0"/>
              <a:t>Árvore de decisão</a:t>
            </a:r>
          </a:p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pt-BR" dirty="0"/>
          </a:p>
          <a:p>
            <a:r>
              <a:rPr lang="pt-BR" dirty="0"/>
              <a:t>Floresta aleatória</a:t>
            </a:r>
          </a:p>
          <a:p>
            <a:r>
              <a:rPr lang="pt-BR" dirty="0"/>
              <a:t>Baías ingénuas</a:t>
            </a:r>
          </a:p>
          <a:p>
            <a:r>
              <a:rPr lang="pt-BR" dirty="0"/>
              <a:t>Algoritmos de redução dimensional</a:t>
            </a:r>
          </a:p>
          <a:p>
            <a:r>
              <a:rPr lang="pt-BR" dirty="0"/>
              <a:t>Algoritmos de aumento de gradiente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739552"/>
          </a:xfrm>
        </p:spPr>
        <p:txBody>
          <a:bodyPr rtlCol="0" anchor="ctr">
            <a:normAutofit fontScale="90000"/>
          </a:bodyPr>
          <a:lstStyle/>
          <a:p>
            <a:r>
              <a:rPr lang="pt-BR" sz="5400" dirty="0"/>
              <a:t>Grupos de 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340768"/>
            <a:ext cx="9468544" cy="5040559"/>
          </a:xfrm>
        </p:spPr>
        <p:txBody>
          <a:bodyPr rtlCol="0">
            <a:normAutofit/>
          </a:bodyPr>
          <a:lstStyle/>
          <a:p>
            <a:r>
              <a:rPr lang="pt-BR" dirty="0">
                <a:hlinkClick r:id="rId2"/>
              </a:rPr>
              <a:t>https://becode.com.br/o-que-e-machine-learning/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056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099592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BR" sz="5400" dirty="0"/>
              <a:t>Classificação dos modelos de ML</a:t>
            </a:r>
          </a:p>
        </p:txBody>
      </p:sp>
      <p:graphicFrame>
        <p:nvGraphicFramePr>
          <p:cNvPr id="9" name="Espaço Reservado para Conteúdo 8" descr="Lista de Processo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523252"/>
              </p:ext>
            </p:extLst>
          </p:nvPr>
        </p:nvGraphicFramePr>
        <p:xfrm>
          <a:off x="407368" y="1484784"/>
          <a:ext cx="1152128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955576"/>
          </a:xfrm>
        </p:spPr>
        <p:txBody>
          <a:bodyPr rtlCol="0" anchor="ctr">
            <a:normAutofit/>
          </a:bodyPr>
          <a:lstStyle/>
          <a:p>
            <a:r>
              <a:rPr lang="pt-BR" sz="5400" dirty="0"/>
              <a:t>Algoritmos de 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3472" y="1628800"/>
            <a:ext cx="9468544" cy="4752527"/>
          </a:xfrm>
        </p:spPr>
        <p:txBody>
          <a:bodyPr rtlCol="0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sz="3600" dirty="0"/>
              <a:t>Aprendizado Supervisionado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3600" dirty="0"/>
              <a:t>Aprendizado não Supervisionado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3600" dirty="0"/>
              <a:t>Aprendizado por Reforço</a:t>
            </a:r>
          </a:p>
        </p:txBody>
      </p:sp>
    </p:spTree>
    <p:extLst>
      <p:ext uri="{BB962C8B-B14F-4D97-AF65-F5344CB8AC3E}">
        <p14:creationId xmlns:p14="http://schemas.microsoft.com/office/powerpoint/2010/main" val="3628057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955576"/>
          </a:xfrm>
        </p:spPr>
        <p:txBody>
          <a:bodyPr rtlCol="0" anchor="ctr">
            <a:normAutofit/>
          </a:bodyPr>
          <a:lstStyle/>
          <a:p>
            <a:r>
              <a:rPr lang="pt-BR" sz="5400" dirty="0"/>
              <a:t>Aplicações de 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3472" y="1628800"/>
            <a:ext cx="9468544" cy="4752527"/>
          </a:xfrm>
        </p:spPr>
        <p:txBody>
          <a:bodyPr rtlCol="0">
            <a:normAutofit fontScale="92500" lnSpcReduction="2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pt-BR" dirty="0"/>
              <a:t>Detecção de fraudes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dirty="0"/>
              <a:t>Liberação de crédito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dirty="0"/>
              <a:t>Resultados de pesquisa na Web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dirty="0"/>
              <a:t>Anúncios em tempo real em páginas da web e dispositivos móveis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dirty="0"/>
              <a:t>Análise de sentimento baseada em texto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dirty="0"/>
              <a:t>Pontuação de crédito e próximas melhores ofertas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dirty="0"/>
              <a:t>Previsão de falhas em equipamento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dirty="0"/>
              <a:t>Novos modelos de precificação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dirty="0"/>
              <a:t>Detecção de invasão na rede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dirty="0"/>
              <a:t>Reconhecimento de padrões e imagem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pt-BR" dirty="0"/>
              <a:t>Filtragem de spams no e-mail</a:t>
            </a:r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619106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456" y="457200"/>
            <a:ext cx="9468544" cy="955576"/>
          </a:xfrm>
        </p:spPr>
        <p:txBody>
          <a:bodyPr rtlCol="0" anchor="ctr">
            <a:normAutofit/>
          </a:bodyPr>
          <a:lstStyle/>
          <a:p>
            <a:r>
              <a:rPr lang="pt-BR" sz="5400" dirty="0"/>
              <a:t>Exemplos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0F17F6A-6965-4966-9C1D-C32AB0782BDD}"/>
              </a:ext>
            </a:extLst>
          </p:cNvPr>
          <p:cNvSpPr txBox="1"/>
          <p:nvPr/>
        </p:nvSpPr>
        <p:spPr>
          <a:xfrm>
            <a:off x="1271464" y="2348880"/>
            <a:ext cx="9721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hlinkClick r:id="rId2"/>
              </a:rPr>
              <a:t>Vooo</a:t>
            </a:r>
            <a:r>
              <a:rPr lang="pt-BR" sz="3200" dirty="0">
                <a:hlinkClick r:id="rId2"/>
              </a:rPr>
              <a:t> – Insights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18712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1464" y="2132856"/>
            <a:ext cx="9144000" cy="2664296"/>
          </a:xfrm>
        </p:spPr>
        <p:txBody>
          <a:bodyPr rtlCol="0" anchor="ctr">
            <a:normAutofit fontScale="90000"/>
          </a:bodyPr>
          <a:lstStyle/>
          <a:p>
            <a:pPr algn="ctr"/>
            <a:r>
              <a:rPr lang="pt-BR" sz="6700" dirty="0"/>
              <a:t>Luís Vitório</a:t>
            </a:r>
            <a:br>
              <a:rPr lang="pt-BR" sz="5400" dirty="0"/>
            </a:br>
            <a:r>
              <a:rPr lang="pt-BR" sz="3600" dirty="0">
                <a:hlinkClick r:id="rId2"/>
              </a:rPr>
              <a:t>https://www.linkedin.com/in/vitorioluis</a:t>
            </a:r>
            <a:br>
              <a:rPr lang="pt-BR" sz="3600" dirty="0"/>
            </a:br>
            <a:br>
              <a:rPr lang="pt-BR" sz="3600" dirty="0"/>
            </a:br>
            <a:r>
              <a:rPr lang="pt-BR" sz="3600" dirty="0">
                <a:hlinkClick r:id="rId3"/>
              </a:rPr>
              <a:t>https://github.com/vitorioluis</a:t>
            </a:r>
            <a:br>
              <a:rPr lang="pt-BR" sz="3600" dirty="0"/>
            </a:b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22118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pt-BR" sz="5400" dirty="0"/>
              <a:t>O que é Inteligência?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3600" dirty="0"/>
              <a:t>É a faculdade de conhecer, compreender e aprender.</a:t>
            </a:r>
          </a:p>
        </p:txBody>
      </p:sp>
    </p:spTree>
    <p:extLst>
      <p:ext uri="{BB962C8B-B14F-4D97-AF65-F5344CB8AC3E}">
        <p14:creationId xmlns:p14="http://schemas.microsoft.com/office/powerpoint/2010/main" val="86789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pt-BR" sz="6000" dirty="0"/>
              <a:t>O que são?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r>
              <a:rPr lang="pt-BR" sz="3600" dirty="0"/>
              <a:t>Big Data</a:t>
            </a:r>
          </a:p>
          <a:p>
            <a:pPr rtl="0"/>
            <a:r>
              <a:rPr lang="pt-BR" sz="3600" dirty="0"/>
              <a:t>Data Science</a:t>
            </a:r>
          </a:p>
          <a:p>
            <a:pPr rtl="0"/>
            <a:r>
              <a:rPr lang="pt-BR" sz="3600" dirty="0"/>
              <a:t>I.A</a:t>
            </a:r>
          </a:p>
        </p:txBody>
      </p:sp>
    </p:spTree>
    <p:extLst>
      <p:ext uri="{BB962C8B-B14F-4D97-AF65-F5344CB8AC3E}">
        <p14:creationId xmlns:p14="http://schemas.microsoft.com/office/powerpoint/2010/main" val="47644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pt-BR" sz="5400" dirty="0"/>
              <a:t>Big Data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3600" dirty="0"/>
              <a:t>É um grande conjunto de dados gerado e armazenado que aplicativos convencionais não consegue lidar.  Este grande volume de dados deu a origem um nova área de atuação a Data Science.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pt-BR" sz="5400" dirty="0"/>
              <a:t>Data Science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3600" dirty="0"/>
              <a:t>Data Science ou Ciência de dados é uma área que estuda negócios, ciência da computação e Matemática/Estatística para processar com Velocidade esse grande Volume e Variedade de dados transformando isso em informação para auxiliar a tomada de decisão das organizações.</a:t>
            </a:r>
          </a:p>
        </p:txBody>
      </p:sp>
    </p:spTree>
    <p:extLst>
      <p:ext uri="{BB962C8B-B14F-4D97-AF65-F5344CB8AC3E}">
        <p14:creationId xmlns:p14="http://schemas.microsoft.com/office/powerpoint/2010/main" val="183416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 fontScale="90000"/>
          </a:bodyPr>
          <a:lstStyle/>
          <a:p>
            <a:pPr algn="ctr" rtl="0"/>
            <a:r>
              <a:rPr lang="pt-BR" sz="5400" dirty="0"/>
              <a:t>Passos de um projetos de Data Science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sz="3600" dirty="0"/>
              <a:t>Objetivo.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3600" dirty="0"/>
              <a:t>Extração e exploração de dados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3600" dirty="0"/>
              <a:t>Modelagens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3600" dirty="0"/>
              <a:t>Validação do modelo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3600" dirty="0"/>
              <a:t>Implementação, apresentação do produto</a:t>
            </a:r>
          </a:p>
        </p:txBody>
      </p:sp>
    </p:spTree>
    <p:extLst>
      <p:ext uri="{BB962C8B-B14F-4D97-AF65-F5344CB8AC3E}">
        <p14:creationId xmlns:p14="http://schemas.microsoft.com/office/powerpoint/2010/main" val="175712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pt-BR" sz="5400" dirty="0"/>
              <a:t>Data Science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8414C7-E262-482C-B772-09F279C89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572888"/>
            <a:ext cx="8542015" cy="474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4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pt-BR" sz="5400" dirty="0"/>
              <a:t>Inteligência Artificial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3600" dirty="0" err="1"/>
              <a:t>Iinteligência</a:t>
            </a:r>
            <a:r>
              <a:rPr lang="pt-BR" sz="3600" dirty="0"/>
              <a:t> Artificial(I.A) são algoritmos matemáticos executados por computadores programados por humanos para resolver problemas humanos. Em alguns casos esses  algoritmos até simula neurônios humanos.  </a:t>
            </a:r>
          </a:p>
        </p:txBody>
      </p:sp>
    </p:spTree>
    <p:extLst>
      <p:ext uri="{BB962C8B-B14F-4D97-AF65-F5344CB8AC3E}">
        <p14:creationId xmlns:p14="http://schemas.microsoft.com/office/powerpoint/2010/main" val="210064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pt-BR" sz="5400" dirty="0"/>
              <a:t>Inteligência Artificial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sz="3600" dirty="0"/>
              <a:t>I.A utiliza esses algoritmos que hoje já  soma mais de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r>
              <a:rPr lang="pt-BR" sz="3600" dirty="0"/>
              <a:t> modelos de Machine Learning(M.L) como método para automatizar esses modelos analíticos.</a:t>
            </a:r>
          </a:p>
        </p:txBody>
      </p:sp>
    </p:spTree>
    <p:extLst>
      <p:ext uri="{BB962C8B-B14F-4D97-AF65-F5344CB8AC3E}">
        <p14:creationId xmlns:p14="http://schemas.microsoft.com/office/powerpoint/2010/main" val="1729514788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chComputer">
    <a:dk1>
      <a:srgbClr val="000000"/>
    </a:dk1>
    <a:lt1>
      <a:sysClr val="window" lastClr="FFFFFF"/>
    </a:lt1>
    <a:dk2>
      <a:srgbClr val="4D4D4D"/>
    </a:dk2>
    <a:lt2>
      <a:srgbClr val="DDDDDD"/>
    </a:lt2>
    <a:accent1>
      <a:srgbClr val="92D050"/>
    </a:accent1>
    <a:accent2>
      <a:srgbClr val="F7C331"/>
    </a:accent2>
    <a:accent3>
      <a:srgbClr val="47B8C7"/>
    </a:accent3>
    <a:accent4>
      <a:srgbClr val="B074BA"/>
    </a:accent4>
    <a:accent5>
      <a:srgbClr val="F34D47"/>
    </a:accent5>
    <a:accent6>
      <a:srgbClr val="FA8F30"/>
    </a:accent6>
    <a:hlink>
      <a:srgbClr val="47B8C7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4873beb7-5857-4685-be1f-d57550cc96cc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385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Candara</vt:lpstr>
      <vt:lpstr>Consolas</vt:lpstr>
      <vt:lpstr>Computador Técnico 16x9</vt:lpstr>
      <vt:lpstr>Inteligência Artificial(I.A)</vt:lpstr>
      <vt:lpstr>O que é Inteligência?</vt:lpstr>
      <vt:lpstr>O que são?</vt:lpstr>
      <vt:lpstr>Big Data</vt:lpstr>
      <vt:lpstr>Data Science</vt:lpstr>
      <vt:lpstr>Passos de um projetos de Data Science</vt:lpstr>
      <vt:lpstr>Data Science</vt:lpstr>
      <vt:lpstr>Inteligência Artificial</vt:lpstr>
      <vt:lpstr>Inteligência Artificial</vt:lpstr>
      <vt:lpstr>Como definir o modelo?</vt:lpstr>
      <vt:lpstr>Alguns modelos ML</vt:lpstr>
      <vt:lpstr>Grupos de ML</vt:lpstr>
      <vt:lpstr>Classificação dos modelos de ML</vt:lpstr>
      <vt:lpstr>Algoritmos de ML</vt:lpstr>
      <vt:lpstr>Aplicações de ML</vt:lpstr>
      <vt:lpstr>Exemplos</vt:lpstr>
      <vt:lpstr>Luís Vitório https://www.linkedin.com/in/vitorioluis  https://github.com/vitorioluis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2019-03-14T13:35:41Z</dcterms:created>
  <dcterms:modified xsi:type="dcterms:W3CDTF">2019-03-14T17:39:41Z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