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9" r:id="rId6"/>
    <p:sldId id="278" r:id="rId7"/>
    <p:sldId id="296" r:id="rId8"/>
    <p:sldId id="281" r:id="rId9"/>
    <p:sldId id="284" r:id="rId10"/>
    <p:sldId id="285" r:id="rId11"/>
    <p:sldId id="277" r:id="rId12"/>
    <p:sldId id="291" r:id="rId13"/>
    <p:sldId id="282" r:id="rId14"/>
    <p:sldId id="267" r:id="rId15"/>
    <p:sldId id="295" r:id="rId16"/>
    <p:sldId id="269" r:id="rId17"/>
    <p:sldId id="287" r:id="rId18"/>
    <p:sldId id="292" r:id="rId19"/>
    <p:sldId id="293" r:id="rId20"/>
    <p:sldId id="294" r:id="rId21"/>
    <p:sldId id="290" r:id="rId22"/>
    <p:sldId id="289" r:id="rId23"/>
    <p:sldId id="288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>
      <p:cViewPr varScale="1">
        <p:scale>
          <a:sx n="69" d="100"/>
          <a:sy n="69" d="100"/>
        </p:scale>
        <p:origin x="576" y="9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 rtlCol="0"/>
        <a:lstStyle/>
        <a:p>
          <a:pPr rtl="0"/>
          <a:r>
            <a:rPr lang="pt-BR" b="1" i="0" dirty="0"/>
            <a:t>Classificação</a:t>
          </a:r>
          <a:endParaRPr lang="en-US" b="1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 custT="1"/>
      <dgm:spPr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26670" tIns="26670" rIns="26670" bIns="26670" numCol="1" spcCol="1270" rtlCol="0" anchor="ctr" anchorCtr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Regressão</a:t>
          </a:r>
          <a:endParaRPr lang="en-US" sz="35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SVN</a:t>
          </a:r>
          <a:endParaRPr lang="en-US" u="sng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pt-br" dirty="0" err="1"/>
            <a:t>Naive</a:t>
          </a:r>
          <a:r>
            <a:rPr lang="pt-br" dirty="0"/>
            <a:t> </a:t>
          </a:r>
          <a:r>
            <a:rPr lang="pt-br" dirty="0" err="1"/>
            <a:t>Bayes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pt-br" dirty="0"/>
            <a:t>Regressão Linear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pt-br" dirty="0"/>
            <a:t>SVR(Kernel = “Linear”)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 custT="1"/>
      <dgm:spPr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26670" tIns="26670" rIns="26670" bIns="26670" numCol="1" spcCol="1270" rtlCol="0" anchor="ctr" anchorCtr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Clusterização</a:t>
          </a:r>
          <a:endParaRPr lang="en-US" sz="34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pt-br" dirty="0" err="1"/>
            <a:t>Kmeans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 custT="1"/>
      <dgm:spPr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26670" tIns="26670" rIns="26670" bIns="26670" numCol="1" spcCol="1270" rtlCol="0" anchor="ctr" anchorCtr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 err="1">
              <a:solidFill>
                <a:prstClr val="white"/>
              </a:solidFill>
              <a:latin typeface="Candara"/>
              <a:ea typeface="+mn-ea"/>
              <a:cs typeface="+mn-cs"/>
            </a:rPr>
            <a:t>Redução</a:t>
          </a:r>
          <a:r>
            <a:rPr lang="en-US" sz="26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 </a:t>
          </a:r>
          <a:r>
            <a:rPr lang="en-US" sz="2600" b="1" i="0" kern="1200" dirty="0" err="1">
              <a:solidFill>
                <a:prstClr val="white"/>
              </a:solidFill>
              <a:latin typeface="Candara"/>
              <a:ea typeface="+mn-ea"/>
              <a:cs typeface="+mn-cs"/>
            </a:rPr>
            <a:t>Dimencional</a:t>
          </a:r>
          <a:endParaRPr lang="en-US" sz="26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pt-br" dirty="0"/>
            <a:t>PCA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CE4817F9-6ACE-42F7-AA22-645BC9F000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u="sng" dirty="0"/>
            <a:t>KNN</a:t>
          </a:r>
        </a:p>
      </dgm:t>
    </dgm:pt>
    <dgm:pt modelId="{3277044C-FADF-4F45-9504-E15C4D8B596D}" type="parTrans" cxnId="{1C26013C-86B3-4B69-A2CE-D40E894DA0E4}">
      <dgm:prSet/>
      <dgm:spPr/>
      <dgm:t>
        <a:bodyPr/>
        <a:lstStyle/>
        <a:p>
          <a:endParaRPr lang="pt-BR"/>
        </a:p>
      </dgm:t>
    </dgm:pt>
    <dgm:pt modelId="{BC7FF2B7-E7A0-4C6A-8AB1-9FA03645085E}" type="sibTrans" cxnId="{1C26013C-86B3-4B69-A2CE-D40E894DA0E4}">
      <dgm:prSet/>
      <dgm:spPr/>
      <dgm:t>
        <a:bodyPr/>
        <a:lstStyle/>
        <a:p>
          <a:endParaRPr lang="pt-BR"/>
        </a:p>
      </dgm:t>
    </dgm:pt>
    <dgm:pt modelId="{494AFCA5-BDAC-416A-A393-E45F611F3891}">
      <dgm:prSet phldrT="[Text]"/>
      <dgm:spPr/>
      <dgm:t>
        <a:bodyPr/>
        <a:lstStyle/>
        <a:p>
          <a:r>
            <a:rPr lang="pt-BR"/>
            <a:t>Regressão Logística</a:t>
          </a:r>
          <a:endParaRPr lang="en-US" dirty="0"/>
        </a:p>
      </dgm:t>
    </dgm:pt>
    <dgm:pt modelId="{27C4C29D-8549-407D-8013-540110297D36}" type="parTrans" cxnId="{FC646210-AEE0-4479-AB65-6FA0A44DA5FF}">
      <dgm:prSet/>
      <dgm:spPr/>
      <dgm:t>
        <a:bodyPr/>
        <a:lstStyle/>
        <a:p>
          <a:endParaRPr lang="pt-BR"/>
        </a:p>
      </dgm:t>
    </dgm:pt>
    <dgm:pt modelId="{989A1DB0-E110-4CB1-BCF7-882F7F6D5515}" type="sibTrans" cxnId="{FC646210-AEE0-4479-AB65-6FA0A44DA5FF}">
      <dgm:prSet/>
      <dgm:spPr/>
      <dgm:t>
        <a:bodyPr/>
        <a:lstStyle/>
        <a:p>
          <a:endParaRPr lang="pt-BR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8"/>
      <dgm:spPr/>
    </dgm:pt>
    <dgm:pt modelId="{85447532-8740-4202-B6A5-AE63748B9291}" type="pres">
      <dgm:prSet presAssocID="{CD410504-9F7F-47AE-B46E-CE985680360F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8"/>
      <dgm:spPr/>
    </dgm:pt>
    <dgm:pt modelId="{7BBC8708-0579-4556-ACE5-BDF96E1BE097}" type="pres">
      <dgm:prSet presAssocID="{CE4817F9-6ACE-42F7-AA22-645BC9F000D4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EFB64180-78F1-4871-9F79-48F6743CFD91}" type="pres">
      <dgm:prSet presAssocID="{BC7FF2B7-E7A0-4C6A-8AB1-9FA03645085E}" presName="sibTrans" presStyleLbl="sibTrans2D1" presStyleIdx="2" presStyleCnt="8"/>
      <dgm:spPr/>
    </dgm:pt>
    <dgm:pt modelId="{459BBFF8-CE50-41AE-9B5E-F6026BBE4F45}" type="pres">
      <dgm:prSet presAssocID="{C4FF5CFA-9CEF-4C34-984A-CC28F232798F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>
        <a:xfrm>
          <a:off x="2972670" y="839504"/>
          <a:ext cx="2605578" cy="651394"/>
        </a:xfrm>
        <a:prstGeom prst="roundRect">
          <a:avLst>
            <a:gd name="adj" fmla="val 10000"/>
          </a:avLst>
        </a:prstGeom>
      </dgm:spPr>
    </dgm:pt>
    <dgm:pt modelId="{C8CE6287-76AA-46C4-B478-0F9183DE6118}" type="pres">
      <dgm:prSet presAssocID="{F342D04F-4D11-41CC-AB66-36041A902B44}" presName="parTrans" presStyleLbl="sibTrans2D1" presStyleIdx="3" presStyleCnt="8"/>
      <dgm:spPr/>
    </dgm:pt>
    <dgm:pt modelId="{F7AA6D3E-BCE0-4C06-B101-080DA85DCB01}" type="pres">
      <dgm:prSet presAssocID="{5CBEC7DD-A25D-4956-9A65-6EA385F6FCB5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4" presStyleCnt="8"/>
      <dgm:spPr/>
    </dgm:pt>
    <dgm:pt modelId="{73DBFA1A-3823-4209-9CD6-DBDD456F39FB}" type="pres">
      <dgm:prSet presAssocID="{33BF0E2A-2B00-40A5-832E-FC800DCA5982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6E8D013E-443D-4B1D-847A-84EE008E728C}" type="pres">
      <dgm:prSet presAssocID="{E373698D-1356-47A7-A591-B72BFE77C3D1}" presName="sibTrans" presStyleLbl="sibTrans2D1" presStyleIdx="5" presStyleCnt="8"/>
      <dgm:spPr/>
    </dgm:pt>
    <dgm:pt modelId="{E0465306-1278-4C98-B543-93094E97E88B}" type="pres">
      <dgm:prSet presAssocID="{494AFCA5-BDAC-416A-A393-E45F611F3891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>
        <a:xfrm>
          <a:off x="5943030" y="839504"/>
          <a:ext cx="2605578" cy="651394"/>
        </a:xfrm>
        <a:prstGeom prst="roundRect">
          <a:avLst>
            <a:gd name="adj" fmla="val 10000"/>
          </a:avLst>
        </a:prstGeom>
      </dgm:spPr>
    </dgm:pt>
    <dgm:pt modelId="{BF9CEF10-4726-4D20-AC2F-85DE706D0D00}" type="pres">
      <dgm:prSet presAssocID="{403B4542-B2F8-496D-BBEA-3A684B1106F9}" presName="parTrans" presStyleLbl="sibTrans2D1" presStyleIdx="6" presStyleCnt="8"/>
      <dgm:spPr/>
    </dgm:pt>
    <dgm:pt modelId="{C1386769-D313-4B62-9BE9-A84DD636105E}" type="pres">
      <dgm:prSet presAssocID="{038F6A6A-232A-44A4-9628-ADFA8F068F81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>
        <a:xfrm>
          <a:off x="8913390" y="839504"/>
          <a:ext cx="2605578" cy="651394"/>
        </a:xfrm>
        <a:prstGeom prst="roundRect">
          <a:avLst>
            <a:gd name="adj" fmla="val 10000"/>
          </a:avLst>
        </a:prstGeom>
      </dgm:spPr>
    </dgm:pt>
    <dgm:pt modelId="{E31C91BC-3A8F-4AC7-8DBF-330AFF31351C}" type="pres">
      <dgm:prSet presAssocID="{525F31A2-90BB-4E18-B1F5-10D38B8099D9}" presName="parTrans" presStyleLbl="sibTrans2D1" presStyleIdx="7" presStyleCnt="8"/>
      <dgm:spPr/>
    </dgm:pt>
    <dgm:pt modelId="{AC28A259-E8AB-491C-9FF1-41516FA5BC71}" type="pres">
      <dgm:prSet presAssocID="{63746B76-9534-4F4F-B65B-B8A9AACC03F9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FC646210-AEE0-4479-AB65-6FA0A44DA5FF}" srcId="{41E3B52E-71B8-4BD0-B1ED-D051FFB12506}" destId="{494AFCA5-BDAC-416A-A393-E45F611F3891}" srcOrd="2" destOrd="0" parTransId="{27C4C29D-8549-407D-8013-540110297D36}" sibTransId="{989A1DB0-E110-4CB1-BCF7-882F7F6D5515}"/>
    <dgm:cxn modelId="{5CCCE412-909A-4E7F-8EB9-3EF4710489AB}" type="presOf" srcId="{BC7FF2B7-E7A0-4C6A-8AB1-9FA03645085E}" destId="{EFB64180-78F1-4871-9F79-48F6743CFD91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1C26013C-86B3-4B69-A2CE-D40E894DA0E4}" srcId="{516A4DDC-76BD-494E-B503-625555CCBC4A}" destId="{CE4817F9-6ACE-42F7-AA22-645BC9F000D4}" srcOrd="1" destOrd="0" parTransId="{3277044C-FADF-4F45-9504-E15C4D8B596D}" sibTransId="{BC7FF2B7-E7A0-4C6A-8AB1-9FA03645085E}"/>
    <dgm:cxn modelId="{22FA6F42-0F30-4586-A595-7483840D4CD3}" type="presOf" srcId="{494AFCA5-BDAC-416A-A393-E45F611F3891}" destId="{E0465306-1278-4C98-B543-93094E97E88B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02CF335A-7F5B-4FFE-98CF-569BCD27A689}" type="presOf" srcId="{E373698D-1356-47A7-A591-B72BFE77C3D1}" destId="{6E8D013E-443D-4B1D-847A-84EE008E728C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83EC27D-43C4-4BEC-BC29-8557392D5074}" type="presOf" srcId="{CE4817F9-6ACE-42F7-AA22-645BC9F000D4}" destId="{7BBC8708-0579-4556-ACE5-BDF96E1BE097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710659EC-6706-425F-81BB-5F1E070F7D4D}" srcId="{516A4DDC-76BD-494E-B503-625555CCBC4A}" destId="{C4FF5CFA-9CEF-4C34-984A-CC28F232798F}" srcOrd="2" destOrd="0" parTransId="{92813948-C227-4EB2-8530-43003E3CB375}" sibTransId="{B551F8FA-E415-4EE1-BA68-D13E7D2E980B}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4E91C200-5979-4ECC-A096-3FD4A611C723}" type="presParOf" srcId="{B1443ED3-5E34-456D-8CD9-88B600EDA95F}" destId="{7BBC8708-0579-4556-ACE5-BDF96E1BE097}" srcOrd="4" destOrd="0" presId="urn:microsoft.com/office/officeart/2005/8/layout/lProcess1"/>
    <dgm:cxn modelId="{66BA92FF-06D9-4ED8-9414-0E825DF8502D}" type="presParOf" srcId="{B1443ED3-5E34-456D-8CD9-88B600EDA95F}" destId="{EFB64180-78F1-4871-9F79-48F6743CFD91}" srcOrd="5" destOrd="0" presId="urn:microsoft.com/office/officeart/2005/8/layout/lProcess1"/>
    <dgm:cxn modelId="{A41D2E3D-00B4-4319-9EE2-BB46636841C7}" type="presParOf" srcId="{B1443ED3-5E34-456D-8CD9-88B600EDA95F}" destId="{459BBFF8-CE50-41AE-9B5E-F6026BBE4F45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DDEA9D6-20B7-4302-8C8D-606E6C6A6149}" type="presParOf" srcId="{734C3A16-72FA-42CA-BF15-F44513245016}" destId="{6E8D013E-443D-4B1D-847A-84EE008E728C}" srcOrd="5" destOrd="0" presId="urn:microsoft.com/office/officeart/2005/8/layout/lProcess1"/>
    <dgm:cxn modelId="{95A917A5-0366-4526-B78F-65E31583AB82}" type="presParOf" srcId="{734C3A16-72FA-42CA-BF15-F44513245016}" destId="{E0465306-1278-4C98-B543-93094E97E88B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2311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rtlCol="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b="1" i="0" kern="1200" dirty="0"/>
            <a:t>Classificação</a:t>
          </a:r>
          <a:endParaRPr lang="en-US" sz="3500" b="1" kern="1200" dirty="0"/>
        </a:p>
      </dsp:txBody>
      <dsp:txXfrm>
        <a:off x="21390" y="858583"/>
        <a:ext cx="2567420" cy="613236"/>
      </dsp:txXfrm>
    </dsp:sp>
    <dsp:sp modelId="{1B1F80F4-E9A5-4A99-A630-6548067B7CB5}">
      <dsp:nvSpPr>
        <dsp:cNvPr id="0" name=""/>
        <dsp:cNvSpPr/>
      </dsp:nvSpPr>
      <dsp:spPr>
        <a:xfrm rot="5400000">
          <a:off x="1248103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2311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b="0" i="0" kern="1200" dirty="0"/>
            <a:t>SVN</a:t>
          </a:r>
          <a:endParaRPr lang="en-US" sz="2000" u="sng" kern="1200" dirty="0"/>
        </a:p>
      </dsp:txBody>
      <dsp:txXfrm>
        <a:off x="21390" y="1737966"/>
        <a:ext cx="2567420" cy="613236"/>
      </dsp:txXfrm>
    </dsp:sp>
    <dsp:sp modelId="{7CAEA63C-96B5-40D4-900F-409598FDB0C1}">
      <dsp:nvSpPr>
        <dsp:cNvPr id="0" name=""/>
        <dsp:cNvSpPr/>
      </dsp:nvSpPr>
      <dsp:spPr>
        <a:xfrm rot="5400000">
          <a:off x="1248103" y="2427278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C8708-0579-4556-ACE5-BDF96E1BE097}">
      <dsp:nvSpPr>
        <dsp:cNvPr id="0" name=""/>
        <dsp:cNvSpPr/>
      </dsp:nvSpPr>
      <dsp:spPr>
        <a:xfrm>
          <a:off x="2311" y="2598270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u="sng" kern="1200" dirty="0"/>
            <a:t>KNN</a:t>
          </a:r>
        </a:p>
      </dsp:txBody>
      <dsp:txXfrm>
        <a:off x="21390" y="2617349"/>
        <a:ext cx="2567420" cy="613236"/>
      </dsp:txXfrm>
    </dsp:sp>
    <dsp:sp modelId="{EFB64180-78F1-4871-9F79-48F6743CFD91}">
      <dsp:nvSpPr>
        <dsp:cNvPr id="0" name=""/>
        <dsp:cNvSpPr/>
      </dsp:nvSpPr>
      <dsp:spPr>
        <a:xfrm rot="5400000">
          <a:off x="1248103" y="3306661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2311" y="3477652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Naive</a:t>
          </a:r>
          <a:r>
            <a:rPr lang="pt-br" sz="2000" kern="1200" dirty="0"/>
            <a:t> </a:t>
          </a:r>
          <a:r>
            <a:rPr lang="pt-br" sz="2000" kern="1200" dirty="0" err="1"/>
            <a:t>Bayes</a:t>
          </a:r>
          <a:endParaRPr lang="en-US" sz="2000" kern="1200" dirty="0"/>
        </a:p>
      </dsp:txBody>
      <dsp:txXfrm>
        <a:off x="21390" y="3496731"/>
        <a:ext cx="2567420" cy="613236"/>
      </dsp:txXfrm>
    </dsp:sp>
    <dsp:sp modelId="{09ADE9CE-20B7-4A4E-BED6-D56E4ED1D855}">
      <dsp:nvSpPr>
        <dsp:cNvPr id="0" name=""/>
        <dsp:cNvSpPr/>
      </dsp:nvSpPr>
      <dsp:spPr>
        <a:xfrm>
          <a:off x="2972670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Regressão</a:t>
          </a:r>
          <a:endParaRPr lang="en-US" sz="35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sp:txBody>
      <dsp:txXfrm>
        <a:off x="2991749" y="858583"/>
        <a:ext cx="2567420" cy="613236"/>
      </dsp:txXfrm>
    </dsp:sp>
    <dsp:sp modelId="{C8CE6287-76AA-46C4-B478-0F9183DE6118}">
      <dsp:nvSpPr>
        <dsp:cNvPr id="0" name=""/>
        <dsp:cNvSpPr/>
      </dsp:nvSpPr>
      <dsp:spPr>
        <a:xfrm rot="5400000">
          <a:off x="4218463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972670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Regressão Linear</a:t>
          </a:r>
          <a:endParaRPr lang="en-US" sz="2000" kern="1200" dirty="0"/>
        </a:p>
      </dsp:txBody>
      <dsp:txXfrm>
        <a:off x="2991749" y="1737966"/>
        <a:ext cx="2567420" cy="613236"/>
      </dsp:txXfrm>
    </dsp:sp>
    <dsp:sp modelId="{DDA5CBC7-AA05-481A-A03A-3964C1BBBB5A}">
      <dsp:nvSpPr>
        <dsp:cNvPr id="0" name=""/>
        <dsp:cNvSpPr/>
      </dsp:nvSpPr>
      <dsp:spPr>
        <a:xfrm rot="5400000">
          <a:off x="4218463" y="2427278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972670" y="2598270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SVR(Kernel = “Linear”)</a:t>
          </a:r>
          <a:endParaRPr lang="en-US" sz="2000" kern="1200" dirty="0"/>
        </a:p>
      </dsp:txBody>
      <dsp:txXfrm>
        <a:off x="2991749" y="2617349"/>
        <a:ext cx="2567420" cy="613236"/>
      </dsp:txXfrm>
    </dsp:sp>
    <dsp:sp modelId="{6E8D013E-443D-4B1D-847A-84EE008E728C}">
      <dsp:nvSpPr>
        <dsp:cNvPr id="0" name=""/>
        <dsp:cNvSpPr/>
      </dsp:nvSpPr>
      <dsp:spPr>
        <a:xfrm rot="5400000">
          <a:off x="4218463" y="3306661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65306-1278-4C98-B543-93094E97E88B}">
      <dsp:nvSpPr>
        <dsp:cNvPr id="0" name=""/>
        <dsp:cNvSpPr/>
      </dsp:nvSpPr>
      <dsp:spPr>
        <a:xfrm>
          <a:off x="2972670" y="3477652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Regressão Logística</a:t>
          </a:r>
          <a:endParaRPr lang="en-US" sz="2000" kern="1200" dirty="0"/>
        </a:p>
      </dsp:txBody>
      <dsp:txXfrm>
        <a:off x="2991749" y="3496731"/>
        <a:ext cx="2567420" cy="613236"/>
      </dsp:txXfrm>
    </dsp:sp>
    <dsp:sp modelId="{67971461-EE07-4B5E-A0C3-A166C6559682}">
      <dsp:nvSpPr>
        <dsp:cNvPr id="0" name=""/>
        <dsp:cNvSpPr/>
      </dsp:nvSpPr>
      <dsp:spPr>
        <a:xfrm>
          <a:off x="5943030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Clusterização</a:t>
          </a:r>
          <a:endParaRPr lang="en-US" sz="34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sp:txBody>
      <dsp:txXfrm>
        <a:off x="5962109" y="858583"/>
        <a:ext cx="2567420" cy="613236"/>
      </dsp:txXfrm>
    </dsp:sp>
    <dsp:sp modelId="{BF9CEF10-4726-4D20-AC2F-85DE706D0D00}">
      <dsp:nvSpPr>
        <dsp:cNvPr id="0" name=""/>
        <dsp:cNvSpPr/>
      </dsp:nvSpPr>
      <dsp:spPr>
        <a:xfrm rot="5400000">
          <a:off x="7188822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943030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Kmeans</a:t>
          </a:r>
          <a:endParaRPr lang="en-US" sz="2000" kern="1200" dirty="0"/>
        </a:p>
      </dsp:txBody>
      <dsp:txXfrm>
        <a:off x="5962109" y="1737966"/>
        <a:ext cx="2567420" cy="613236"/>
      </dsp:txXfrm>
    </dsp:sp>
    <dsp:sp modelId="{DA50ACFD-2722-4D29-B376-5CF3C8F3EB41}">
      <dsp:nvSpPr>
        <dsp:cNvPr id="0" name=""/>
        <dsp:cNvSpPr/>
      </dsp:nvSpPr>
      <dsp:spPr>
        <a:xfrm>
          <a:off x="8913390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2D050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0">
              <a:srgbClr val="92D050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 err="1">
              <a:solidFill>
                <a:prstClr val="white"/>
              </a:solidFill>
              <a:latin typeface="Candara"/>
              <a:ea typeface="+mn-ea"/>
              <a:cs typeface="+mn-cs"/>
            </a:rPr>
            <a:t>Redução</a:t>
          </a:r>
          <a:r>
            <a:rPr lang="en-US" sz="2600" b="1" i="0" kern="1200" dirty="0">
              <a:solidFill>
                <a:prstClr val="white"/>
              </a:solidFill>
              <a:latin typeface="Candara"/>
              <a:ea typeface="+mn-ea"/>
              <a:cs typeface="+mn-cs"/>
            </a:rPr>
            <a:t> </a:t>
          </a:r>
          <a:r>
            <a:rPr lang="en-US" sz="2600" b="1" i="0" kern="1200" dirty="0" err="1">
              <a:solidFill>
                <a:prstClr val="white"/>
              </a:solidFill>
              <a:latin typeface="Candara"/>
              <a:ea typeface="+mn-ea"/>
              <a:cs typeface="+mn-cs"/>
            </a:rPr>
            <a:t>Dimencional</a:t>
          </a:r>
          <a:endParaRPr lang="en-US" sz="2600" b="1" i="0" kern="1200" dirty="0">
            <a:solidFill>
              <a:prstClr val="white"/>
            </a:solidFill>
            <a:latin typeface="Candara"/>
            <a:ea typeface="+mn-ea"/>
            <a:cs typeface="+mn-cs"/>
          </a:endParaRPr>
        </a:p>
      </dsp:txBody>
      <dsp:txXfrm>
        <a:off x="8932469" y="858583"/>
        <a:ext cx="2567420" cy="613236"/>
      </dsp:txXfrm>
    </dsp:sp>
    <dsp:sp modelId="{E31C91BC-3A8F-4AC7-8DBF-330AFF31351C}">
      <dsp:nvSpPr>
        <dsp:cNvPr id="0" name=""/>
        <dsp:cNvSpPr/>
      </dsp:nvSpPr>
      <dsp:spPr>
        <a:xfrm rot="5400000">
          <a:off x="10159182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8913390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PCA</a:t>
          </a:r>
          <a:endParaRPr lang="en-US" sz="2000" kern="1200" dirty="0"/>
        </a:p>
      </dsp:txBody>
      <dsp:txXfrm>
        <a:off x="8932469" y="1737966"/>
        <a:ext cx="2567420" cy="613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15/03/2019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15/03/2019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15/03/2019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15/03/2019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15/03/2019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15/03/2019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15/03/2019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15/03/2019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15/03/2019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15/03/2019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15/03/2019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15/03/2019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significados.com.br/inteligenci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torioluis" TargetMode="External"/><Relationship Id="rId2" Type="http://schemas.openxmlformats.org/officeDocument/2006/relationships/hyperlink" Target="https://www.linkedin.com/in/vitoriolui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68" y="3212976"/>
            <a:ext cx="11233248" cy="1343357"/>
          </a:xfrm>
        </p:spPr>
        <p:txBody>
          <a:bodyPr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900" dirty="0">
                <a:solidFill>
                  <a:schemeClr val="accent1"/>
                </a:solidFill>
              </a:rPr>
              <a:t>Inteligência Artificial(I.A)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9376" y="4293096"/>
            <a:ext cx="10346432" cy="6858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Luís Vitório</a:t>
            </a:r>
          </a:p>
        </p:txBody>
      </p:sp>
      <p:pic>
        <p:nvPicPr>
          <p:cNvPr id="7176" name="Picture 8" descr="Imagem relacionada">
            <a:extLst>
              <a:ext uri="{FF2B5EF4-FFF2-40B4-BE49-F238E27FC236}">
                <a16:creationId xmlns:a16="http://schemas.microsoft.com/office/drawing/2014/main" id="{EE149F01-97CB-4CF1-B810-8D500B4E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0"/>
            <a:ext cx="3524250" cy="23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487488" y="332656"/>
            <a:ext cx="9144000" cy="811560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5400" dirty="0"/>
              <a:t>Como definir o modelo?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AC81A583-8265-4252-A397-4EB55ED71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12192000" cy="525658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8CAA73-D396-47C3-85EE-189076C78E43}"/>
              </a:ext>
            </a:extLst>
          </p:cNvPr>
          <p:cNvSpPr txBox="1"/>
          <p:nvPr/>
        </p:nvSpPr>
        <p:spPr>
          <a:xfrm>
            <a:off x="0" y="6488668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https://scikit-learn.org/stable/tutorial/machine_learning_map/index.html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58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739552"/>
          </a:xfrm>
        </p:spPr>
        <p:txBody>
          <a:bodyPr rtlCol="0" anchor="ctr">
            <a:noAutofit/>
          </a:bodyPr>
          <a:lstStyle/>
          <a:p>
            <a:pPr algn="ctr"/>
            <a:r>
              <a:rPr lang="pt-BR" sz="5400" dirty="0"/>
              <a:t>Alguns modelos Machine Learning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12072664" cy="5373216"/>
          </a:xfrm>
        </p:spPr>
        <p:txBody>
          <a:bodyPr numCol="2" rtlCol="0"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Regressão linear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SVM (</a:t>
            </a:r>
            <a:r>
              <a:rPr lang="pt-BR" sz="2600" dirty="0" err="1"/>
              <a:t>Support</a:t>
            </a:r>
            <a:r>
              <a:rPr lang="pt-BR" sz="2600" dirty="0"/>
              <a:t> Vector Machine)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KNN (K-vizinhos mais próximos)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Regressão Logística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Árvore de decisão</a:t>
            </a:r>
          </a:p>
          <a:p>
            <a:pPr marL="457200" indent="-457200" fontAlgn="base">
              <a:buFont typeface="+mj-lt"/>
              <a:buAutoNum type="arabicPeriod"/>
            </a:pPr>
            <a:endParaRPr lang="pt-BR" sz="2600" dirty="0"/>
          </a:p>
          <a:p>
            <a:pPr marL="457200" indent="-457200" fontAlgn="base">
              <a:buFont typeface="+mj-lt"/>
              <a:buAutoNum type="arabicPeriod"/>
            </a:pPr>
            <a:endParaRPr lang="pt-BR" sz="2600" dirty="0"/>
          </a:p>
          <a:p>
            <a:pPr marL="457200" indent="-457200" fontAlgn="base">
              <a:buFont typeface="+mj-lt"/>
              <a:buAutoNum type="arabicPeriod"/>
            </a:pPr>
            <a:endParaRPr lang="pt-BR" sz="2600" dirty="0"/>
          </a:p>
          <a:p>
            <a:pPr marL="457200" indent="-457200" fontAlgn="base">
              <a:buFont typeface="+mj-lt"/>
              <a:buAutoNum type="arabicPeriod"/>
            </a:pPr>
            <a:endParaRPr lang="pt-BR" sz="2600" dirty="0"/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K-</a:t>
            </a:r>
            <a:r>
              <a:rPr lang="pt-BR" sz="2600" dirty="0" err="1"/>
              <a:t>Means</a:t>
            </a:r>
            <a:endParaRPr lang="pt-BR" sz="2600" dirty="0"/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Floresta aleatória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Baías ingénuas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Algoritmos de redução dimensional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Algoritmos de aumento de gradiente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7200"/>
            <a:ext cx="5735960" cy="739552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pt-BR" sz="5400" dirty="0"/>
              <a:t>Tarefas que ML realiza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07368" y="1628800"/>
            <a:ext cx="4896544" cy="5040559"/>
          </a:xfrm>
        </p:spPr>
        <p:txBody>
          <a:bodyPr rtlCol="0">
            <a:normAutofit/>
          </a:bodyPr>
          <a:lstStyle/>
          <a:p>
            <a:r>
              <a:rPr lang="pt-BR" sz="3600" dirty="0"/>
              <a:t>Regressão</a:t>
            </a:r>
          </a:p>
          <a:p>
            <a:r>
              <a:rPr lang="pt-BR" sz="3600" dirty="0"/>
              <a:t>Classificação</a:t>
            </a:r>
          </a:p>
          <a:p>
            <a:r>
              <a:rPr lang="pt-BR" sz="3600" dirty="0"/>
              <a:t>Agrupamento</a:t>
            </a:r>
          </a:p>
          <a:p>
            <a:r>
              <a:rPr lang="pt-BR" sz="3600" dirty="0"/>
              <a:t>Redução Dimensional</a:t>
            </a:r>
          </a:p>
        </p:txBody>
      </p:sp>
      <p:pic>
        <p:nvPicPr>
          <p:cNvPr id="9220" name="Picture 4" descr="Resultado de imagem para robot work">
            <a:extLst>
              <a:ext uri="{FF2B5EF4-FFF2-40B4-BE49-F238E27FC236}">
                <a16:creationId xmlns:a16="http://schemas.microsoft.com/office/drawing/2014/main" id="{E6BFC07F-1452-4AAA-8120-BCA3AECF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0"/>
            <a:ext cx="63120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09959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dirty="0"/>
              <a:t>Classificação dos modelos de ML</a:t>
            </a:r>
          </a:p>
        </p:txBody>
      </p:sp>
      <p:graphicFrame>
        <p:nvGraphicFramePr>
          <p:cNvPr id="9" name="Espaço Reservado para Conteúdo 8" descr="Lista de Processo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581005"/>
              </p:ext>
            </p:extLst>
          </p:nvPr>
        </p:nvGraphicFramePr>
        <p:xfrm>
          <a:off x="407368" y="1484784"/>
          <a:ext cx="1152128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955576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Tipos de Machine Learning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336" y="1628800"/>
            <a:ext cx="11953328" cy="4752527"/>
          </a:xfrm>
        </p:spPr>
        <p:txBody>
          <a:bodyPr rtlCol="0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3600" dirty="0"/>
              <a:t>Aprendizado Supervisionado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Aprendizado não Supervisionado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Aprendizado por Reforço</a:t>
            </a:r>
          </a:p>
        </p:txBody>
      </p:sp>
      <p:pic>
        <p:nvPicPr>
          <p:cNvPr id="2050" name="Picture 2" descr="Resultado de imagem para aprendizado de maquina">
            <a:extLst>
              <a:ext uri="{FF2B5EF4-FFF2-40B4-BE49-F238E27FC236}">
                <a16:creationId xmlns:a16="http://schemas.microsoft.com/office/drawing/2014/main" id="{C2619E46-B297-4B72-8AD3-A4B8FC2A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068960"/>
            <a:ext cx="5272261" cy="279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5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36" y="457200"/>
            <a:ext cx="11953328" cy="955576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Aprendizado Supervisionado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336" y="1628800"/>
            <a:ext cx="11953328" cy="5040560"/>
          </a:xfrm>
        </p:spPr>
        <p:txBody>
          <a:bodyPr rtlCol="0">
            <a:normAutofit/>
          </a:bodyPr>
          <a:lstStyle/>
          <a:p>
            <a:r>
              <a:rPr lang="pt-BR" sz="3600" dirty="0"/>
              <a:t>São métodos que já contem categorias definidas. </a:t>
            </a:r>
          </a:p>
          <a:p>
            <a:r>
              <a:rPr lang="pt-BR" sz="3600" dirty="0"/>
              <a:t>Esse tipo é muito utilizado em classificação</a:t>
            </a:r>
          </a:p>
          <a:p>
            <a:r>
              <a:rPr lang="pt-BR" sz="3600" dirty="0"/>
              <a:t>O algoritmo ajusta para um resultado assertivo</a:t>
            </a:r>
          </a:p>
        </p:txBody>
      </p:sp>
    </p:spTree>
    <p:extLst>
      <p:ext uri="{BB962C8B-B14F-4D97-AF65-F5344CB8AC3E}">
        <p14:creationId xmlns:p14="http://schemas.microsoft.com/office/powerpoint/2010/main" val="319932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955576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Aprendizado não Supervisionado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1344" y="1628800"/>
            <a:ext cx="11809312" cy="5040560"/>
          </a:xfrm>
        </p:spPr>
        <p:txBody>
          <a:bodyPr rtlCol="0">
            <a:normAutofit/>
          </a:bodyPr>
          <a:lstStyle/>
          <a:p>
            <a:r>
              <a:rPr lang="pt-BR" sz="3600" dirty="0"/>
              <a:t>Neste algoritmo não temos variável alvo ou variável de saída para serem estimadas. </a:t>
            </a:r>
          </a:p>
        </p:txBody>
      </p:sp>
    </p:spTree>
    <p:extLst>
      <p:ext uri="{BB962C8B-B14F-4D97-AF65-F5344CB8AC3E}">
        <p14:creationId xmlns:p14="http://schemas.microsoft.com/office/powerpoint/2010/main" val="187561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55576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Aprendizado por reforço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336" y="1628800"/>
            <a:ext cx="11953328" cy="4968552"/>
          </a:xfrm>
        </p:spPr>
        <p:txBody>
          <a:bodyPr rtlCol="0">
            <a:normAutofit/>
          </a:bodyPr>
          <a:lstStyle/>
          <a:p>
            <a:r>
              <a:rPr lang="pt-BR" sz="3600" dirty="0"/>
              <a:t>Este algoritmo é utilizado em situações especificas. A maquina é treinada por tentativa e erro.</a:t>
            </a:r>
          </a:p>
          <a:p>
            <a:r>
              <a:rPr lang="pt-BR" sz="3600" dirty="0"/>
              <a:t> A máquina aprende a partir das experiências passadas e tenta capturar o melhor conhecimento possível para tomar decisões de negócios precisas. </a:t>
            </a:r>
          </a:p>
        </p:txBody>
      </p:sp>
    </p:spTree>
    <p:extLst>
      <p:ext uri="{BB962C8B-B14F-4D97-AF65-F5344CB8AC3E}">
        <p14:creationId xmlns:p14="http://schemas.microsoft.com/office/powerpoint/2010/main" val="82952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36" y="457200"/>
            <a:ext cx="11881320" cy="955576"/>
          </a:xfrm>
        </p:spPr>
        <p:txBody>
          <a:bodyPr rtlCol="0" anchor="ctr">
            <a:normAutofit/>
          </a:bodyPr>
          <a:lstStyle/>
          <a:p>
            <a:r>
              <a:rPr lang="pt-BR" sz="5400" dirty="0"/>
              <a:t>Aplicações de Machine Learning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336" y="1628800"/>
            <a:ext cx="11881320" cy="5040560"/>
          </a:xfrm>
        </p:spPr>
        <p:txBody>
          <a:bodyPr numCol="2" rtlCol="0"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Detecção de fraudes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Liberação de crédito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Resultados de pesquisa na Web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Anúncios em tempo real em páginas da web e dispositivos móveis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Análise de sentimento baseada em texto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Pontuação de crédito e próximas melhores ofertas</a:t>
            </a:r>
          </a:p>
          <a:p>
            <a:pPr marL="457200" indent="-457200" fontAlgn="base">
              <a:buFont typeface="+mj-lt"/>
              <a:buAutoNum type="arabicPeriod"/>
            </a:pPr>
            <a:endParaRPr lang="pt-BR" sz="2600" dirty="0"/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Previsão de falhas em equipamento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Novos modelos de precificação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Detecção de invasão na rede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Reconhecimento de padrões e imagem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sz="2600" dirty="0"/>
              <a:t>Filtragem de spams no e-mail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1910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71871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51384" y="457200"/>
            <a:ext cx="4680520" cy="1891680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pt-BR" sz="5400" dirty="0"/>
              <a:t>O que é Inteligência?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479376" y="2636912"/>
            <a:ext cx="4536504" cy="390716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3600" dirty="0"/>
              <a:t>É a faculdade de sentir, conhecer, compreender e aprender.</a:t>
            </a:r>
          </a:p>
          <a:p>
            <a:pPr marL="0" indent="0">
              <a:buNone/>
            </a:pPr>
            <a:r>
              <a:rPr lang="pt-BR" sz="1600" dirty="0">
                <a:hlinkClick r:id="rId2"/>
              </a:rPr>
              <a:t>https://www.significados.com.br/inteligencia/</a:t>
            </a:r>
            <a:r>
              <a:rPr lang="pt-BR" sz="1600" dirty="0"/>
              <a:t> acessado em 15/03/2019</a:t>
            </a:r>
          </a:p>
        </p:txBody>
      </p:sp>
      <p:pic>
        <p:nvPicPr>
          <p:cNvPr id="4098" name="Picture 2" descr="Resultado de imagem para inteligencia">
            <a:extLst>
              <a:ext uri="{FF2B5EF4-FFF2-40B4-BE49-F238E27FC236}">
                <a16:creationId xmlns:a16="http://schemas.microsoft.com/office/drawing/2014/main" id="{3092EF01-A12E-4BD5-9C0B-1D678D40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19" y="11602"/>
            <a:ext cx="6885745" cy="684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99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1844824"/>
            <a:ext cx="9144000" cy="2952328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pt-BR" sz="6700" dirty="0"/>
              <a:t>Luís Vitório</a:t>
            </a:r>
            <a:br>
              <a:rPr lang="pt-BR" sz="5400" dirty="0"/>
            </a:br>
            <a:r>
              <a:rPr lang="pt-BR" sz="3600" dirty="0">
                <a:hlinkClick r:id="rId2"/>
              </a:rPr>
              <a:t>https://www.linkedin.com/in/vitorioluis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>
                <a:hlinkClick r:id="rId3"/>
              </a:rPr>
              <a:t>https://github.com/vitorioluis</a:t>
            </a:r>
            <a:br>
              <a:rPr lang="pt-BR" sz="3600" dirty="0"/>
            </a:b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22118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36" y="457200"/>
            <a:ext cx="5328592" cy="1143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6000" dirty="0"/>
              <a:t>O que 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63352" y="1825625"/>
            <a:ext cx="5112568" cy="4699719"/>
          </a:xfrm>
        </p:spPr>
        <p:txBody>
          <a:bodyPr rtlCol="0">
            <a:normAutofit/>
          </a:bodyPr>
          <a:lstStyle/>
          <a:p>
            <a:r>
              <a:rPr lang="pt-BR" sz="3600" dirty="0"/>
              <a:t>Big Data</a:t>
            </a:r>
          </a:p>
          <a:p>
            <a:pPr rtl="0"/>
            <a:r>
              <a:rPr lang="pt-BR" sz="3600" dirty="0"/>
              <a:t>Data Science</a:t>
            </a:r>
          </a:p>
          <a:p>
            <a:pPr rtl="0"/>
            <a:r>
              <a:rPr lang="pt-BR" sz="3600" dirty="0"/>
              <a:t>I.A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41239270-6026-4AF4-A7B0-B49F5B918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0"/>
            <a:ext cx="66720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4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336" y="457200"/>
            <a:ext cx="5616624" cy="1143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5400" dirty="0"/>
              <a:t>Big Data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336" y="1828800"/>
            <a:ext cx="5472608" cy="4267200"/>
          </a:xfrm>
        </p:spPr>
        <p:txBody>
          <a:bodyPr rtlCol="0">
            <a:normAutofit/>
          </a:bodyPr>
          <a:lstStyle/>
          <a:p>
            <a:r>
              <a:rPr lang="pt-BR" sz="2400" dirty="0"/>
              <a:t>É um grande conjunto de dados gerado e armazenado que aplicativos convencionais não consegue lidar.  Este grande volume de dados deu a origem um nova área de atuação a Data Science.</a:t>
            </a:r>
          </a:p>
        </p:txBody>
      </p:sp>
      <p:pic>
        <p:nvPicPr>
          <p:cNvPr id="5122" name="Picture 2" descr="Imagem relacionada">
            <a:extLst>
              <a:ext uri="{FF2B5EF4-FFF2-40B4-BE49-F238E27FC236}">
                <a16:creationId xmlns:a16="http://schemas.microsoft.com/office/drawing/2014/main" id="{56BC771C-17A6-43AC-8F80-01C99EFD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0"/>
            <a:ext cx="6322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86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328" y="457200"/>
            <a:ext cx="5904656" cy="1143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5400" dirty="0"/>
              <a:t>Data Science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336" y="1828800"/>
            <a:ext cx="5760640" cy="4267200"/>
          </a:xfrm>
        </p:spPr>
        <p:txBody>
          <a:bodyPr rtlCol="0">
            <a:normAutofit/>
          </a:bodyPr>
          <a:lstStyle/>
          <a:p>
            <a:r>
              <a:rPr lang="pt-BR" sz="2400" dirty="0"/>
              <a:t>Data Science ou Ciência de dados é uma área que estuda negócios, ciência da computação e Matemática/Estatística para processar com </a:t>
            </a:r>
            <a:r>
              <a:rPr lang="pt-BR" sz="2400" dirty="0">
                <a:solidFill>
                  <a:schemeClr val="accent1"/>
                </a:solidFill>
              </a:rPr>
              <a:t>Velocidade</a:t>
            </a:r>
            <a:r>
              <a:rPr lang="pt-BR" sz="2400" dirty="0"/>
              <a:t> esse grande </a:t>
            </a:r>
            <a:r>
              <a:rPr lang="pt-BR" sz="2400" dirty="0">
                <a:solidFill>
                  <a:schemeClr val="accent1"/>
                </a:solidFill>
              </a:rPr>
              <a:t>Volume</a:t>
            </a:r>
            <a:r>
              <a:rPr lang="pt-BR" sz="2400" dirty="0"/>
              <a:t> e </a:t>
            </a:r>
            <a:r>
              <a:rPr lang="pt-BR" sz="2400" dirty="0">
                <a:solidFill>
                  <a:schemeClr val="accent1"/>
                </a:solidFill>
              </a:rPr>
              <a:t>Variedade</a:t>
            </a:r>
            <a:r>
              <a:rPr lang="pt-BR" sz="2400" dirty="0"/>
              <a:t> de dados transformando isso em informação para auxiliar a tomada de decisão das organizações.</a:t>
            </a:r>
          </a:p>
        </p:txBody>
      </p:sp>
      <p:pic>
        <p:nvPicPr>
          <p:cNvPr id="3074" name="Picture 2" descr="Resultado de imagem para o que Ã© ciencia de dados">
            <a:extLst>
              <a:ext uri="{FF2B5EF4-FFF2-40B4-BE49-F238E27FC236}">
                <a16:creationId xmlns:a16="http://schemas.microsoft.com/office/drawing/2014/main" id="{81062B86-1C06-4076-9355-F71327C9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312" y="476672"/>
            <a:ext cx="6192688" cy="59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 fontScale="90000"/>
          </a:bodyPr>
          <a:lstStyle/>
          <a:p>
            <a:pPr algn="ctr" rtl="0"/>
            <a:r>
              <a:rPr lang="pt-BR" sz="5400" dirty="0"/>
              <a:t>Passos de um projetos de Data Science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3600" dirty="0"/>
              <a:t>Objetivo.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Extração e exploração de dados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Modelagens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Validação do modelo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Implementação, apresentação do produto</a:t>
            </a:r>
          </a:p>
        </p:txBody>
      </p:sp>
    </p:spTree>
    <p:extLst>
      <p:ext uri="{BB962C8B-B14F-4D97-AF65-F5344CB8AC3E}">
        <p14:creationId xmlns:p14="http://schemas.microsoft.com/office/powerpoint/2010/main" val="175712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5400" dirty="0"/>
              <a:t>Fluxo projeto Data Science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8414C7-E262-482C-B772-09F279C8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1"/>
            <a:ext cx="12192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4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0" y="0"/>
            <a:ext cx="6168008" cy="2276872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5400" dirty="0"/>
              <a:t>Inteligência Artificial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0" y="3284984"/>
            <a:ext cx="6096000" cy="1816224"/>
          </a:xfrm>
        </p:spPr>
        <p:txBody>
          <a:bodyPr rtlCol="0">
            <a:normAutofit/>
          </a:bodyPr>
          <a:lstStyle/>
          <a:p>
            <a:r>
              <a:rPr lang="pt-BR" sz="3600" dirty="0">
                <a:latin typeface="Candara (Corpo)"/>
              </a:rPr>
              <a:t>São agentes computacionais que simula inteligência humana.</a:t>
            </a:r>
          </a:p>
          <a:p>
            <a:pPr marL="0" indent="0">
              <a:buNone/>
            </a:pPr>
            <a:endParaRPr lang="pt-BR" sz="3600" dirty="0"/>
          </a:p>
        </p:txBody>
      </p:sp>
      <p:pic>
        <p:nvPicPr>
          <p:cNvPr id="6148" name="Picture 4" descr="Resultado de imagem para robotics futuristic">
            <a:extLst>
              <a:ext uri="{FF2B5EF4-FFF2-40B4-BE49-F238E27FC236}">
                <a16:creationId xmlns:a16="http://schemas.microsoft.com/office/drawing/2014/main" id="{F4AAD9A2-847E-4F02-A2D7-41D6CA3B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0"/>
            <a:ext cx="60239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64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735960" cy="1844824"/>
          </a:xfrm>
        </p:spPr>
        <p:txBody>
          <a:bodyPr rtlCol="0" anchor="ctr">
            <a:normAutofit/>
          </a:bodyPr>
          <a:lstStyle/>
          <a:p>
            <a:pPr algn="ctr"/>
            <a:r>
              <a:rPr lang="pt-BR" sz="5400" dirty="0"/>
              <a:t>Machine Learning</a:t>
            </a:r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EE01E305-1263-4B17-9A52-479E07EB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13">
            <a:extLst>
              <a:ext uri="{FF2B5EF4-FFF2-40B4-BE49-F238E27FC236}">
                <a16:creationId xmlns:a16="http://schemas.microsoft.com/office/drawing/2014/main" id="{A5D5D3B9-0931-46F6-8653-7F321F04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4864"/>
            <a:ext cx="6096000" cy="4653136"/>
          </a:xfrm>
        </p:spPr>
        <p:txBody>
          <a:bodyPr rtlCol="0">
            <a:normAutofit lnSpcReduction="10000"/>
          </a:bodyPr>
          <a:lstStyle/>
          <a:p>
            <a:r>
              <a:rPr lang="pt-BR" sz="3600" dirty="0">
                <a:latin typeface="Candara (Corpo)"/>
              </a:rPr>
              <a:t>São métodos que permite que maquinas tomem decisões e façam previsões baseada em analise de dados sem que tenham sido programadas para isso</a:t>
            </a:r>
          </a:p>
          <a:p>
            <a:r>
              <a:rPr lang="pt-BR" sz="3600" dirty="0">
                <a:latin typeface="Candara (Corpo)"/>
              </a:rPr>
              <a:t>Machine Learning é Matemática, Estatística e programação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6056653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439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Candara</vt:lpstr>
      <vt:lpstr>Candara (Corpo)</vt:lpstr>
      <vt:lpstr>Consolas</vt:lpstr>
      <vt:lpstr>Computador Técnico 16x9</vt:lpstr>
      <vt:lpstr>Inteligência Artificial(I.A)</vt:lpstr>
      <vt:lpstr>O que é Inteligência?</vt:lpstr>
      <vt:lpstr>O que são?</vt:lpstr>
      <vt:lpstr>Big Data</vt:lpstr>
      <vt:lpstr>Data Science</vt:lpstr>
      <vt:lpstr>Passos de um projetos de Data Science</vt:lpstr>
      <vt:lpstr>Fluxo projeto Data Science</vt:lpstr>
      <vt:lpstr>Inteligência Artificial</vt:lpstr>
      <vt:lpstr>Machine Learning</vt:lpstr>
      <vt:lpstr>Como definir o modelo?</vt:lpstr>
      <vt:lpstr>Alguns modelos Machine Learning</vt:lpstr>
      <vt:lpstr>Tarefas que ML realiza</vt:lpstr>
      <vt:lpstr>Classificação dos modelos de ML</vt:lpstr>
      <vt:lpstr>Tipos de Machine Learning</vt:lpstr>
      <vt:lpstr>Aprendizado Supervisionado</vt:lpstr>
      <vt:lpstr>Aprendizado não Supervisionado</vt:lpstr>
      <vt:lpstr>Aprendizado por reforço</vt:lpstr>
      <vt:lpstr>Aplicações de Machine Learning</vt:lpstr>
      <vt:lpstr>Exemplos</vt:lpstr>
      <vt:lpstr>Luís Vitório https://www.linkedin.com/in/vitorioluis  https://github.com/vitorioluis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2019-03-14T13:35:41Z</dcterms:created>
  <dcterms:modified xsi:type="dcterms:W3CDTF">2019-03-15T16:14:45Z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