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4" r:id="rId5"/>
    <p:sldId id="302" r:id="rId6"/>
    <p:sldId id="315" r:id="rId7"/>
    <p:sldId id="325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85" d="100"/>
          <a:sy n="85" d="100"/>
        </p:scale>
        <p:origin x="3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3A7D65-7AF1-4DE4-AB26-3C77DE21502F}" type="datetime1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F150B-3D83-4EF4-AB80-987CF4A6378F}" type="datetime1">
              <a:rPr lang="pt-BR" noProof="0" smtClean="0"/>
              <a:t>17/02/2023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7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7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BR" sz="4800" b="1" noProof="0">
                <a:solidFill>
                  <a:schemeClr val="tx1"/>
                </a:solidFill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Retângulo 1" descr="Edifício alto olhando para cim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 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Oval 2" descr="Edifício alto olhando para cim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BR" sz="4800" b="1" noProof="0">
                <a:solidFill>
                  <a:schemeClr val="tx1"/>
                </a:solidFill>
              </a:rPr>
              <a:t>Clique para editar o título Mestre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7" name="Espaço Reservado par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1" name="Espaço Reservado para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2" name="Espaço Reservado para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3" name="Espaço Reservado para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4" name="Espaço Reservado para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5" name="Espaço Reservado para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4EA7319-3DCD-4FC2-9B1C-F45E3BDBD09B}" type="datetime1">
              <a:rPr lang="pt-BR" sz="1100" noProof="0" smtClean="0">
                <a:solidFill>
                  <a:schemeClr val="accent2"/>
                </a:solidFill>
              </a:rPr>
              <a:t>17/02/2023</a:t>
            </a:fld>
            <a:endParaRPr lang="pt-BR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 sz="1100" b="1" noProof="0">
                <a:solidFill>
                  <a:schemeClr val="accent2"/>
                </a:solidFill>
              </a:rPr>
              <a:t>Análise Anual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BR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B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11/relationships/webextension" Target="../webextensions/webextension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1/relationships/webextension" Target="../webextensions/webextens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B1C541-67AF-43AE-9256-F7D07691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61" y="1145069"/>
            <a:ext cx="4365678" cy="374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hlinkClick r:id="rId5" action="ppaction://hlinksldjump"/>
            <a:extLst>
              <a:ext uri="{FF2B5EF4-FFF2-40B4-BE49-F238E27FC236}">
                <a16:creationId xmlns:a16="http://schemas.microsoft.com/office/drawing/2014/main" id="{89DA8640-0731-482D-9390-94397D603594}"/>
              </a:ext>
            </a:extLst>
          </p:cNvPr>
          <p:cNvSpPr/>
          <p:nvPr/>
        </p:nvSpPr>
        <p:spPr>
          <a:xfrm>
            <a:off x="5173579" y="5215225"/>
            <a:ext cx="1844842" cy="417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INICIAR ANÁLISES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Suplemento 11" title="Microsoft Power BI">
                <a:extLst>
                  <a:ext uri="{FF2B5EF4-FFF2-40B4-BE49-F238E27FC236}">
                    <a16:creationId xmlns:a16="http://schemas.microsoft.com/office/drawing/2014/main" id="{AC35F648-EF95-4825-91D7-2CED00C5A5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13573"/>
                  </p:ext>
                </p:extLst>
              </p:nvPr>
            </p:nvGraphicFramePr>
            <p:xfrm>
              <a:off x="-1" y="-1"/>
              <a:ext cx="12248147" cy="68018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Suplemento 11" title="Microsoft Power BI">
                <a:extLst>
                  <a:ext uri="{FF2B5EF4-FFF2-40B4-BE49-F238E27FC236}">
                    <a16:creationId xmlns:a16="http://schemas.microsoft.com/office/drawing/2014/main" id="{AC35F648-EF95-4825-91D7-2CED00C5A5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12248147" cy="6801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853160" cy="356076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/>
              <a:t>Os lucros estão subindo e as perdas estão caindo! Estamos muito orgulhosos do progresso que nossa equipe fez. ​</a:t>
            </a:r>
          </a:p>
          <a:p>
            <a:pPr marL="0" indent="0" rtl="0">
              <a:buNone/>
            </a:pPr>
            <a:r>
              <a:rPr lang="pt-BR"/>
              <a:t>Hoje analisaremos nossos ganhos e perdas no ano passado e forneceremos uma visão geral do que você pode esperar no próximo ano.</a:t>
            </a:r>
          </a:p>
          <a:p>
            <a:pPr marL="0" indent="0" rtl="0">
              <a:buNone/>
            </a:pPr>
            <a:endParaRPr lang="pt-BR"/>
          </a:p>
        </p:txBody>
      </p:sp>
      <p:pic>
        <p:nvPicPr>
          <p:cNvPr id="4" name="Espaço Reservado para Imagem 3" descr="perto do prédio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E123B125-421B-45B0-9B88-FEEC60FCB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474802"/>
                  </p:ext>
                </p:extLst>
              </p:nvPr>
            </p:nvGraphicFramePr>
            <p:xfrm>
              <a:off x="-1" y="0"/>
              <a:ext cx="12192001" cy="68468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E123B125-421B-45B0-9B88-FEEC60FCB4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0"/>
                <a:ext cx="12192001" cy="6846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Escadas rolante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 eaLnBrk="1" latinLnBrk="0" hangingPunct="1"/>
            <a:r>
              <a:rPr lang="pt-BR" sz="4800" kern="1200" noProof="1">
                <a:effectLst/>
                <a:latin typeface="Calibri Light" panose="020F0302020204030204" pitchFamily="34" charset="0"/>
                <a:ea typeface="+mn-ea"/>
                <a:cs typeface="+mn-cs"/>
              </a:rPr>
              <a:t>Resultados do ano passado</a:t>
            </a:r>
            <a:endParaRPr lang="pt-BR" noProof="1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noProof="1"/>
              <a:t>Vamos mergulhar em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50F1CB35-0600-4E66-8E59-DBEB53EF5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268653"/>
                  </p:ext>
                </p:extLst>
              </p:nvPr>
            </p:nvGraphicFramePr>
            <p:xfrm>
              <a:off x="0" y="-1"/>
              <a:ext cx="12207606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50F1CB35-0600-4E66-8E59-DBEB53EF5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-1"/>
                <a:ext cx="12207606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14_TF16411253_Win32" id="{C50C474E-198F-431C-9C25-E79CBFBFB9A9}" vid="{71A07E55-3D4D-4944-9988-0CD23A2D73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4EC29F90-F735-4726-A164-EDE1EB483803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1f7761ca-7ee2-4536-847e-a5a8e2650f71&quot;"/>
    <we:property name="reportUrl" value="&quot;/groups/me/reports/f4397d88-1699-4a04-a8e4-ad82c304748d/ReportSection&quot;"/>
    <we:property name="reportName" value="&quot;sample_financial_vitor_dio&quot;"/>
    <we:property name="reportState" value="&quot;CONNECTED&quot;"/>
    <we:property name="embedUrl" value="&quot;/reportEmbed?reportId=f4397d88-1699-4a04-a8e4-ad82c304748d&amp;config=eyJjbHVzdGVyVXJsIjoiaHR0cHM6Ly9XQUJJLUJSQVpJTC1TT1VUSC1CLVBSSU1BUlktcmVkaXJlY3QuYW5hbHlzaXMud2luZG93cy5uZXQiLCJlbWJlZEZlYXR1cmVzIjp7Im1vZGVybkVtYmVkIjp0cnVlLCJ1c2FnZU1ldHJpY3NWTmV4dCI6dHJ1ZX19&amp;disableSensitivityBanner=true&quot;"/>
    <we:property name="pageDisplayName" value="&quot;Lucro por Segmento&quot;"/>
    <we:property name="datasetId" value="&quot;f8b6e3ba-d407-4142-8791-7b4db941cea9&quot;"/>
    <we:property name="backgroundColor" value="&quot;#FFFFFF&quot;"/>
    <we:property name="bookmark" value="&quot;H4sIAAAAAAAAA+1YX2/bNhD/KoZe+qIYsi1bdt8SJ8GCZoMRB9nDEAwn8SyzpUWVpLJ4gb/Qvsa+2I6k5NSOE7dpt25ZHgRQx+Pxd3955F3AuC4FLH+CBQZvg7OC8QyYVK1OEAaFJx5J+WEB6kPSiZN+jIM0gwghpfEsIi5ZGi4LHby9CwyoHM0V1xUIK5GIv1yHAQgxgdz+zUBoDIMSlZYFCP47emaaMqrCVRjgbSmkAityasCgFXtD7PRPUDrtHu0ImeE3OMXMeOoFllKZ5j8MtB85SJtzVpjbcCwLA7wgwZYGMZtlbBZFWdRJ0ziGaMQsfcaFqVnS5cltqUgf0nJZWrOMCV0uFdlLBA63Qq3rTcZSVAs3OtmgT2WlMrzAmZsqDDdLkjTjBRQZt2ZYkQkmSpKB3AwNWZUZR57L38YKaVOCFq3CNY5DdkOriboN4jDPFebQKH7ytyBsTUGgp55WRW3l6CHea6JoXuSi9vi9Ky69GiXH8RyUsRGVvid/WbPTIqkYqqOls/wxV40ju+EW8O+q7eq6iUpifv9J+NVB4uF/+6i4XtkpNhol6WCIPejhaNDJRlHSfw3fz0Jo/dmakBVwy6mdZ4QwEO+/P4afUvn7xjHMukOAJO3DCLrZMEkSjPfG8X+j/IX/aN5NMV9g8cy8+4GjApXNl+d4g+IhmPX8w6kGwhUo7o9wB/yZCtU9yVpYsKHjsW0OLNsneOrxx4pDi2GLgQEvqlYlOCzkk0Z5yjkv2S4//vmH3mGYvRUvE5Wm1ETmI3dn8dtfT16yZeuIe9lK1uHjq/gAIWLdpJv02YCxDmI3299Mv1aj12r01dVIC2pq1Eb9CRZIV1I7yJFue3YRBV3pAXLU94G5ObpqrpzUo50quXDLalWtM9bWOJfkHavlJaQCfx0NMOpHfTwA1ukdxLMsPhgOunjAGMRxH9LeqJPQcg84su3Wz3Oqn3VbRbfvpl0522oD9Od3Xo07CehWX+ADjja9AlG52znJPOfGG+bOk4mvG3Xic8tpM9p+do310w7rLSRz9kWX0TvFvTkCzbM3wWrlxT1yJqxBvezo/n+dCGGQQTZHdupS69i/Np0ZXHhHc3c06Ix2O2O+BV6UhEM3DXHz944XtgjYHWbmy3vl56TpzuQJgwuez80jkd4kjr+Wbzyt2anA5hElChS6ed/yZlBSuFGTA8QmrCX97McK1ZI0chz3vmtbfdprr7V3+KRtQZMwrslcAkptK6l9aSMSQ2ecd7j8gtry7Q3q0E14UTTQbGp8hcYu8h5ReXMfYlJSOlc2xmhKUFEJQZE754IpLOpI3WTZUzntbpcyp8NqvV1d+/pxv5vGOIyH7t2G4QjcLffJo83grUnl7WZvXcfZrtNOVkaXkOEECtxRtF0MMmR7Crd7rl2X7dXqL3hAYnIvFgAA&quot;"/>
    <we:property name="initialStateBookmark" value="&quot;H4sIAAAAAAAAA4VRTWsCMRD9KyVnKe6u7oc3W3oo1g+0eBEps5vRpsQkJFnRiv+9k6wg9OIlybyZvPdm5sK4cEbCeQYHZCP2rrhogGv7lLAeUx34Mp9PpuPl5Gs2nr4RrI0XWjk2ujAPdo9+LVwLMlAQuNn2GEi5gH2IdiAd9phB67QCKX6xK6aUty1eewxPRmoLgXLlwWOgPVI5xaSdPGekCI0XR1xh4zt0iUZbf4t5AoOqwqKsB+kQsaoxD+Zdl402H9cH0WjsVSsPQpGBgFXJsEh5WvEmycp+tiuKfjTohNrLWyv3v59nE+bl8eRrfQqTqn9IMzBdr9Rqk6UlHyZ5UeRpUeZpw5P+Qzb3DXT/44p0d4QdkPYQHrr1zkCDC1AUby7MWE3D9wJjHQ0bFEd+e9twfwiPthNeg2yDZtwaiyLkRdQSH3wIu2TR1jYcf67D8clXAgAA&quot;"/>
    <we:property name="isFooterCollapsed" value="true"/>
    <we:property name="isFiltersActionButtonVisible" value="false"/>
    <we:property name="reportEmbeddedTime" value="&quot;2023-02-18T03:08:25.639Z&quot;"/>
    <we:property name="creatorUserId" value="&quot;100320011321784B&quot;"/>
    <we:property name="creatorSessionId" value="&quot;843cbbec-377a-439b-aa4c-5282d0f7193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FD4D2B0-6B56-47FD-9FA1-D490029621E8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1f7761ca-7ee2-4536-847e-a5a8e2650f71&quot;"/>
    <we:property name="reportUrl" value="&quot;/groups/me/reports/f4397d88-1699-4a04-a8e4-ad82c304748d/ReportSection94cd32de8ee5b036b71a&quot;"/>
    <we:property name="reportName" value="&quot;sample_financial_vitor_dio&quot;"/>
    <we:property name="reportState" value="&quot;CONNECTED&quot;"/>
    <we:property name="embedUrl" value="&quot;/reportEmbed?reportId=f4397d88-1699-4a04-a8e4-ad82c304748d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94cd32de8ee5b036b71a&quot;"/>
    <we:property name="pageDisplayName" value="&quot;Lucro por Pais&quot;"/>
    <we:property name="datasetId" value="&quot;f8b6e3ba-d407-4142-8791-7b4db941cea9&quot;"/>
    <we:property name="backgroundColor" value="&quot;#FFFFFF&quot;"/>
    <we:property name="bookmark" value="&quot;H4sIAAAAAAAAA+1X224aMRD9FeRnVO0FWMhbQlK1UlpFoc1LxcOsPRAnxt56vRQa8UP9jf5Yx+vNrSQQVVGD0j6tPeOdyzlje3zFhCwLBcuPMEO2x95rITkIY1sxazMdhAfGXM7AXgrgXT7Jep0+RAlCzLM0o1WmcNLoku1dMQd2iu5MlhUob5GEX8ZtBkqdwNTPJqBKbLMCbWk0KPkdw2JSOVvhqs1wUShjwZscOXDozc5pOc0plPhNSh6BOznHEXIXpKdYGOua+aDDRZoI7CN28yjt5VkM9E8ZtHWY29d7p3VgQ6MdSE0BeBlS5p0k7QuRZgnnEIsk8/JS6qlqUrn999Oy8PA5XLjcLDxS+QX59JZWK0q110XRjwbdftaHBCMBEfT83xOpXOMwXx4tCksoErbB2r6Yg+YoWA2VxTIgc8X2p1OLU3DN9OiecmhUNXtAPjKV5XiKk1qlnXRL8jGRmnxIT4uP88QaIqzWtEagMEjfVrrBP/LTc/NtaJEIE14wJslGUDhYcR8RmliB9mBZZ3so7TW9Sfu3oF80U0qNRFGedhLRTXnKsZcjRHkU7zh1n7V0ZWtklPgX6NuUbaAwF2KQdib9POaiM8jTJOP5VgqHhNDUWDoj1RqLzxX60FTa2SVbp6W9I6VEw4l0z1BGhcThOVi306X0WLar8fVNRCsu7lwvTZGE8J+/Ksb15YHIs+5ARFkUD0QGqehnfMdPoKeWzRPK/J1EC5afL49xjmo9tBv9uuo6oDOwMrQZdRp/mF7TN90YY/cyPvQNjF92J55m/LWS0BLYEuAgmGpSYfvabNz7m86g14zLh58/ygeA2X5XqaqkLYEi1PGDB872ffyakW0q7nUn2ZRPOD07PQHdDCPqvuMsSfM0GsD/y/8vPwGesC93qhF4/Enwco1AXc23kLEZ0gvcD0zlygI4noDG2n8RTEgML9lFAVp4puqx9d9jSXQEos5AVZ6j+r3Oaje1t1+tFffOMBAAAA==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reportEmbeddedTime" value="&quot;2023-02-18T03:12:21.780Z&quot;"/>
    <we:property name="creatorUserId" value="&quot;100320011321784B&quot;"/>
    <we:property name="creatorSessionId" value="&quot;11839f5a-a7a2-4f52-952e-59b1c53fc5d9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34A1232-9A2A-4315-AB78-60F31C707A8E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1f7761ca-7ee2-4536-847e-a5a8e2650f71&quot;"/>
    <we:property name="reportUrl" value="&quot;/groups/me/reports/f4397d88-1699-4a04-a8e4-ad82c304748d/ReportSectionfec5356641e0bc8aa333&quot;"/>
    <we:property name="reportName" value="&quot;sample_financial_vitor_dio&quot;"/>
    <we:property name="reportState" value="&quot;CONNECTED&quot;"/>
    <we:property name="embedUrl" value="&quot;/reportEmbed?reportId=f4397d88-1699-4a04-a8e4-ad82c304748d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fec5356641e0bc8aa333&quot;"/>
    <we:property name="pageDisplayName" value="&quot;Distribuição do Lucro&quot;"/>
    <we:property name="datasetId" value="&quot;f8b6e3ba-d407-4142-8791-7b4db941cea9&quot;"/>
    <we:property name="backgroundColor" value="&quot;#FFFFFF&quot;"/>
    <we:property name="bookmark" value="&quot;H4sIAAAAAAAAA+1WsW7bMBD9FYOzUVCWLMvZEtcFChSFEbdZCg8n8qQwoUmBoly7hv+9R8ppEhdoljT1UC0i3x157x2fBO6ZVG2jYfcZ1sgu2EcjlQBp3SBhQ2Z68Mra+zW4ewEJ5JBMygLkCDJRTpOCsmzjlTUtu9gzD65Gf6PaDnTYkcBvqyEDrRdQh1kFusUha9C11oBWP7BPppB3HR6GDLeNtg7ClksPHsO2G0qnOVFJ3qVUEYRXG1yi8D16jY11/jivUIzTcZ5nCfJSFABpGta0fTTSfDk/FI3EZtZ4UIYIBCybjLO0qGAqi+kkT0Z5mpYBr5T2x5RyN982jnRTN3ZNaN+MVNTWUV81i/octr2cPZtZ3a3jaP4MX9rOCbzGKoaMV35HO1XKgBEqtOtArVo4S42MkSXWazQ+wrf2+8whFZXsgh+Gv3hcyg2tJvSUxGVdO6zBH6fzv8KQhpXqCX7ozPHk+O98V4S0ytT66IzHo/jSy2gUzm7B+eC88o7OMLSdFlkn0V3tYuffK/dgjtHwhPg/VXtYPbiXMu6eWPJokp7+67tidQihKkl4DtUEOS8LkY/GkvOzsO/MdsaT+PO172AJGtuX7XsufL8a5dvB0mr5Cp/cGprTr+3tTPzojd7Eo3wCSZ7xCedQguRYoPhv4rf9B5+VIapUSFGIjAvJkzLLR1OIt4Y/KvC49aXdPlcRn6cIWyNdaMLAdr5tQOACDEY1TU9IYcyjwwQjQ/fi2IX3J0V+7EvfgO5C1Xj9YbFM4H74CcVvB1N/CQAA&quot;"/>
    <we:property name="initialStateBookmark" value="&quot;H4sIAAAAAAAAA+1WUW/aMBD+K5Wf0eSQEGjfKGPS1LVFZevLhKaLfUldGTtyHAar+O87O3RtmTReuo6H5SX2d2ff952/RH5gUjW1hs0VLJGdsY9GKgHSupOE9ZjpwPPr64vL8c3Ft6vx5ZRgW3tlTcPOHpgHV6G/VU0LOmxB4NdFj4HWM6jCrATdYI/V6BprQKsf2CVTyLsWtz2G61pbB2HLuQePYdsVpdOcaifvUqoIwqsVzlH4Dr3B2jq/m5coBukgz7MEeSFGAGka1jRdNNI8nB+KRmITazwoQwQClg0HWToq4VSOTod50s/TtAh4qbTfpRSb6bp2pJu6salDvyakorKOGqlZ1Oew6eQ8sInV7TKOpi/wuW2dwBssY8h45Te0U6kMGKFCu7bUqpmz1MgYmWO1ROMjfGe/TxxSUcnO+Lb3i8dYrmg1ofskxlXlsAK/m07/CkMalqoj+KE1u5Pjv/NdENIoU+mdM56O4nMno1Y4uQPng/OKezrD0HZaZJ1Ed76JnX+v3KM5+r094v9U7Xbx6F7KuH9myZ1JOvqv74rFNoTKJOE5lEPkvBiJvD+QnB+FfSe2NZ7EH699T+agsTls32Ph+8Uo35zMrZav8Mktod7/2t7OxE/e6Ezcz4eQ5Bkfcg4FSI4jFP9N/Lb/4KMyRJkKKUYi40LypMjy/inEW8MfFXhc+8KuX6qIz3OELZEuNGFgW9/UIHAGBqOauiOkMObRYYKRoXtx7ML7kyI/dqVvQbeharz+sFiE2KhC44EF4VLEIq2gdfsT9+7AvKAJAAA=&quot;"/>
    <we:property name="isFiltersActionButtonVisible" value="false"/>
    <we:property name="reportEmbeddedTime" value="&quot;2023-02-18T03:16:22.921Z&quot;"/>
    <we:property name="creatorUserId" value="&quot;100320011321784B&quot;"/>
    <we:property name="creatorSessionId" value="&quot;f2c9da01-1f99-4f98-8898-81e1470c69d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23</TotalTime>
  <Words>58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Wingdings</vt:lpstr>
      <vt:lpstr>Tema do Office</vt:lpstr>
      <vt:lpstr>Apresentação do PowerPoint</vt:lpstr>
      <vt:lpstr>Apresentação do PowerPoint</vt:lpstr>
      <vt:lpstr>Introdução</vt:lpstr>
      <vt:lpstr>Resultados do ano passado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Campos Miguel Neves</dc:creator>
  <cp:lastModifiedBy>Vitor Campos Miguel Neves</cp:lastModifiedBy>
  <cp:revision>1</cp:revision>
  <dcterms:created xsi:type="dcterms:W3CDTF">2023-02-18T02:54:05Z</dcterms:created>
  <dcterms:modified xsi:type="dcterms:W3CDTF">2023-02-18T03:17:20Z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