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47"/>
  </p:notesMasterIdLst>
  <p:sldIdLst>
    <p:sldId id="260" r:id="rId4"/>
    <p:sldId id="261" r:id="rId5"/>
    <p:sldId id="262" r:id="rId6"/>
    <p:sldId id="263" r:id="rId7"/>
    <p:sldId id="264" r:id="rId8"/>
    <p:sldId id="265" r:id="rId9"/>
    <p:sldId id="266" r:id="rId10"/>
    <p:sldId id="267" r:id="rId11"/>
    <p:sldId id="268" r:id="rId12"/>
    <p:sldId id="271" r:id="rId13"/>
    <p:sldId id="277" r:id="rId14"/>
    <p:sldId id="272" r:id="rId15"/>
    <p:sldId id="273" r:id="rId16"/>
    <p:sldId id="274" r:id="rId17"/>
    <p:sldId id="275" r:id="rId18"/>
    <p:sldId id="283" r:id="rId19"/>
    <p:sldId id="278" r:id="rId20"/>
    <p:sldId id="279" r:id="rId21"/>
    <p:sldId id="280" r:id="rId22"/>
    <p:sldId id="284" r:id="rId23"/>
    <p:sldId id="281" r:id="rId24"/>
    <p:sldId id="282" r:id="rId25"/>
    <p:sldId id="291" r:id="rId26"/>
    <p:sldId id="285" r:id="rId27"/>
    <p:sldId id="286" r:id="rId28"/>
    <p:sldId id="287" r:id="rId29"/>
    <p:sldId id="288" r:id="rId30"/>
    <p:sldId id="292" r:id="rId31"/>
    <p:sldId id="289" r:id="rId32"/>
    <p:sldId id="293" r:id="rId33"/>
    <p:sldId id="294" r:id="rId34"/>
    <p:sldId id="295" r:id="rId35"/>
    <p:sldId id="303" r:id="rId36"/>
    <p:sldId id="296" r:id="rId37"/>
    <p:sldId id="297" r:id="rId38"/>
    <p:sldId id="298" r:id="rId39"/>
    <p:sldId id="304" r:id="rId40"/>
    <p:sldId id="299" r:id="rId41"/>
    <p:sldId id="300" r:id="rId42"/>
    <p:sldId id="301" r:id="rId43"/>
    <p:sldId id="302" r:id="rId44"/>
    <p:sldId id="290" r:id="rId45"/>
    <p:sldId id="305" r:id="rId46"/>
  </p:sldIdLst>
  <p:sldSz cx="10969625" cy="6170613"/>
  <p:notesSz cx="6858000" cy="9144000"/>
  <p:custDataLst>
    <p:tags r:id="rId48"/>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3" autoAdjust="0"/>
    <p:restoredTop sz="63102" autoAdjust="0"/>
  </p:normalViewPr>
  <p:slideViewPr>
    <p:cSldViewPr snapToGrid="0">
      <p:cViewPr varScale="1">
        <p:scale>
          <a:sx n="79" d="100"/>
          <a:sy n="79" d="100"/>
        </p:scale>
        <p:origin x="20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05.05.2022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‹nº›</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Até o momento, utilizamos pouco a Orientação a Objetos. Nós vimos superficialmente em cursos anteriores, mas não ressaltamos o uso de OO.</a:t>
            </a:r>
          </a:p>
          <a:p>
            <a:endParaRPr lang="pt-BR" dirty="0"/>
          </a:p>
          <a:p>
            <a:r>
              <a:rPr lang="pt-BR" dirty="0"/>
              <a:t>Trabalhamos de uma forma válida, mas sem abordar diretamente este paradigma. Nós escrevemos funções seguindo o paradigma Procedural. Nós criamos funções, que recebem parâmetros, realizam algo e dão um retorno. Utilizamos a programação procedural para escrever o nosso programa — e funcionou bem.</a:t>
            </a:r>
          </a:p>
          <a:p>
            <a:endParaRPr lang="pt-BR" dirty="0"/>
          </a:p>
          <a:p>
            <a:r>
              <a:rPr lang="pt-BR" dirty="0"/>
              <a:t>Existem programas complexos feitos assim, o próprio Linux segue esse paradigma.</a:t>
            </a:r>
          </a:p>
          <a:p>
            <a:endParaRPr lang="pt-BR" dirty="0"/>
          </a:p>
          <a:p>
            <a:r>
              <a:rPr lang="pt-BR" dirty="0"/>
              <a:t>Iremos trabalhar com o exemplo de uma conta de banco. Imagine que você tem uma conta e ela possuirá algumas características: </a:t>
            </a:r>
            <a:r>
              <a:rPr lang="pt-BR" b="1" u="sng" dirty="0"/>
              <a:t>saldo, número, agência, titular e um limite</a:t>
            </a:r>
            <a:r>
              <a:rPr lang="pt-BR" dirty="0"/>
              <a:t>. Estas características são comuns às contas bancárias, representá-las no Python Console será nosso objetivo:</a:t>
            </a:r>
          </a:p>
          <a:p>
            <a:endParaRPr lang="pt-BR" dirty="0"/>
          </a:p>
          <a:p>
            <a:r>
              <a:rPr lang="pt-BR" b="0" dirty="0">
                <a:solidFill>
                  <a:srgbClr val="212121"/>
                </a:solidFill>
                <a:effectLst/>
                <a:latin typeface="Consolas" panose="020B0609020204030204" pitchFamily="49" charset="0"/>
              </a:rPr>
              <a:t>numero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titular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saldo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12321.0</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limite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a:t>
            </a:r>
            <a:endParaRPr lang="pt-BR" b="0" dirty="0">
              <a:solidFill>
                <a:srgbClr val="212121"/>
              </a:solidFill>
              <a:effectLst/>
              <a:latin typeface="Consolas" panose="020B0609020204030204" pitchFamily="49" charset="0"/>
            </a:endParaRPr>
          </a:p>
          <a:p>
            <a:endParaRPr lang="pt-BR" dirty="0"/>
          </a:p>
          <a:p>
            <a:r>
              <a:rPr lang="pt-BR" dirty="0"/>
              <a:t>Trabalharemos com essas quatro características, mas poderíamos querer representar um sistema com diversas contas. Como representaríamos a segunda conta? Criar diversos números de contas não parece uma boa solução, na verdade, já vimos a forma correta de criar um conjunto de dados.</a:t>
            </a:r>
          </a:p>
          <a:p>
            <a:endParaRPr lang="pt-BR" dirty="0"/>
          </a:p>
          <a:p>
            <a:r>
              <a:rPr lang="pt-BR" dirty="0"/>
              <a:t>Nós queremos representar uma conta que possui um saldo, titular, cada um tendo um valor associado. Trabalharemos com um dicionário, que possui um número. No Console, abaixo de limite, adicionaremos conta = {"numero"}. O numero será seguido do valor 123.</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212121"/>
                </a:solidFill>
                <a:effectLst/>
                <a:latin typeface="Consolas" panose="020B0609020204030204" pitchFamily="49" charset="0"/>
              </a:rPr>
              <a:t>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a:t>
            </a:r>
            <a:r>
              <a:rPr lang="pt-BR" b="0" dirty="0">
                <a:solidFill>
                  <a:srgbClr val="212121"/>
                </a:solidFill>
                <a:effectLst/>
                <a:latin typeface="Consolas" panose="020B0609020204030204" pitchFamily="49" charset="0"/>
              </a:rPr>
              <a:t>}</a:t>
            </a:r>
          </a:p>
          <a:p>
            <a:endParaRPr lang="pt-BR" dirty="0"/>
          </a:p>
          <a:p>
            <a:r>
              <a:rPr lang="pt-BR" dirty="0"/>
              <a:t>Depois, incluiremos as chaves titular, saldo e limite.</a:t>
            </a:r>
          </a:p>
          <a:p>
            <a:endParaRPr lang="pt-BR" dirty="0"/>
          </a:p>
          <a:p>
            <a:r>
              <a:rPr lang="pt-BR" dirty="0"/>
              <a:t>conta = {"numero": 123, "titular": "Fulano", "saldo": 12567.0, "limite": 20000.0}</a:t>
            </a:r>
          </a:p>
          <a:p>
            <a:endParaRPr lang="pt-BR" dirty="0"/>
          </a:p>
          <a:p>
            <a:r>
              <a:rPr lang="pt-BR" dirty="0"/>
              <a:t>Nós conseguimos agrupar todos os dados, que foram representados com a criação da variável conta. Agora, se solicitarmos conta["numero"], o retorno será 123. Ao definirmos qual é a chave, o console irá imprimir o valor referente.</a:t>
            </a:r>
          </a:p>
          <a:p>
            <a:endParaRPr lang="pt-BR" dirty="0"/>
          </a:p>
          <a:p>
            <a:r>
              <a:rPr lang="pt-BR" dirty="0"/>
              <a:t>&gt;&gt;&gt; conta["numero"]</a:t>
            </a:r>
          </a:p>
          <a:p>
            <a:r>
              <a:rPr lang="pt-BR" dirty="0"/>
              <a:t>123</a:t>
            </a:r>
          </a:p>
          <a:p>
            <a:r>
              <a:rPr lang="pt-BR" dirty="0"/>
              <a:t>&gt;&gt;&gt; conta["saldo"]</a:t>
            </a:r>
          </a:p>
          <a:p>
            <a:r>
              <a:rPr lang="pt-BR" dirty="0"/>
              <a:t>12567.0</a:t>
            </a:r>
          </a:p>
          <a:p>
            <a:endParaRPr lang="pt-BR" dirty="0"/>
          </a:p>
          <a:p>
            <a:r>
              <a:rPr lang="pt-BR" b="1" u="sng" dirty="0"/>
              <a:t>Agora, se quisermos criar uma segunda conta, basta usar a linha com a variável conta como base.</a:t>
            </a:r>
          </a:p>
          <a:p>
            <a:endParaRPr lang="pt-BR" dirty="0"/>
          </a:p>
          <a:p>
            <a:r>
              <a:rPr lang="pt-BR" dirty="0"/>
              <a:t>&gt;&gt;&gt; </a:t>
            </a:r>
            <a:r>
              <a:rPr lang="pt-BR" b="0" dirty="0">
                <a:solidFill>
                  <a:srgbClr val="212121"/>
                </a:solidFill>
                <a:effectLst/>
                <a:latin typeface="Consolas" panose="020B0609020204030204" pitchFamily="49" charset="0"/>
              </a:rPr>
              <a:t>conta2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321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"Beltrano"</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100000.0</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200000.0</a:t>
            </a:r>
            <a:r>
              <a:rPr lang="pt-BR" b="0" dirty="0">
                <a:solidFill>
                  <a:srgbClr val="212121"/>
                </a:solidFill>
                <a:effectLst/>
                <a:latin typeface="Consolas" panose="020B0609020204030204" pitchFamily="49" charset="0"/>
              </a:rPr>
              <a:t>}</a:t>
            </a:r>
          </a:p>
          <a:p>
            <a:endParaRPr lang="pt-BR" dirty="0"/>
          </a:p>
          <a:p>
            <a:r>
              <a:rPr lang="pt-BR" b="1" u="sng" dirty="0"/>
              <a:t>E se criarmos uma função para a criação dessas contas???</a:t>
            </a:r>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a:t>
            </a:fld>
            <a:endParaRPr lang="de-DE"/>
          </a:p>
        </p:txBody>
      </p:sp>
    </p:spTree>
    <p:extLst>
      <p:ext uri="{BB962C8B-B14F-4D97-AF65-F5344CB8AC3E}">
        <p14:creationId xmlns:p14="http://schemas.microsoft.com/office/powerpoint/2010/main" val="1028905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Repare que ele já conhece esta saída. Localizamos a conta, o objeto e o endereço. Considerando que é a mesma saída, ele imprimirá o valor da referência.</a:t>
            </a:r>
          </a:p>
          <a:p>
            <a:endParaRPr lang="pt-BR" dirty="0"/>
          </a:p>
          <a:p>
            <a:r>
              <a:rPr lang="pt-BR" dirty="0"/>
              <a:t>self é a referência que sabe encontrar o objeto construído em memória.</a:t>
            </a:r>
          </a:p>
          <a:p>
            <a:endParaRPr lang="pt-BR" dirty="0"/>
          </a:p>
          <a:p>
            <a:r>
              <a:rPr lang="pt-BR" dirty="0"/>
              <a:t>Agora que temos o endereço, utilizaremos self para acessar o objeto e definir seus atributos e características.</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a:t>
            </a:r>
          </a:p>
          <a:p>
            <a:r>
              <a:rPr lang="pt-BR" dirty="0"/>
              <a:t>        print("CONSTRUÇÃO DE UM OBJETO: {}".</a:t>
            </a:r>
            <a:r>
              <a:rPr lang="pt-BR" dirty="0" err="1"/>
              <a:t>format</a:t>
            </a:r>
            <a:r>
              <a:rPr lang="pt-BR" dirty="0"/>
              <a:t>(self))</a:t>
            </a:r>
          </a:p>
          <a:p>
            <a:r>
              <a:rPr lang="pt-BR" dirty="0"/>
              <a:t>        </a:t>
            </a:r>
            <a:r>
              <a:rPr lang="pt-BR" dirty="0" err="1"/>
              <a:t>self.numero</a:t>
            </a:r>
            <a:r>
              <a:rPr lang="pt-BR" dirty="0"/>
              <a:t> = 123</a:t>
            </a:r>
          </a:p>
          <a:p>
            <a:r>
              <a:rPr lang="pt-BR" dirty="0"/>
              <a:t>        </a:t>
            </a:r>
            <a:r>
              <a:rPr lang="pt-BR" dirty="0" err="1"/>
              <a:t>self.titular</a:t>
            </a:r>
            <a:r>
              <a:rPr lang="pt-BR" dirty="0"/>
              <a:t> = "Fulano"</a:t>
            </a:r>
          </a:p>
          <a:p>
            <a:r>
              <a:rPr lang="pt-BR" dirty="0"/>
              <a:t>        </a:t>
            </a:r>
            <a:r>
              <a:rPr lang="pt-BR" dirty="0" err="1"/>
              <a:t>self.saldo</a:t>
            </a:r>
            <a:r>
              <a:rPr lang="pt-BR" dirty="0"/>
              <a:t> = 12567.0</a:t>
            </a:r>
          </a:p>
          <a:p>
            <a:r>
              <a:rPr lang="pt-BR" dirty="0"/>
              <a:t>        </a:t>
            </a:r>
            <a:r>
              <a:rPr lang="pt-BR" dirty="0" err="1"/>
              <a:t>self.limite</a:t>
            </a:r>
            <a:r>
              <a:rPr lang="pt-BR" dirty="0"/>
              <a:t> = 20000.0</a:t>
            </a:r>
          </a:p>
          <a:p>
            <a:endParaRPr lang="pt-BR" dirty="0"/>
          </a:p>
          <a:p>
            <a:r>
              <a:rPr lang="pt-BR" dirty="0"/>
              <a:t>Em </a:t>
            </a:r>
            <a:r>
              <a:rPr lang="pt-BR" dirty="0" err="1"/>
              <a:t>self.numero</a:t>
            </a:r>
            <a:r>
              <a:rPr lang="pt-BR" dirty="0"/>
              <a:t>, o caractere "ponto" (.) é um comando de ida ao objeto e numero, titular, saldo e limite são atributos.</a:t>
            </a:r>
          </a:p>
          <a:p>
            <a:endParaRPr lang="pt-BR" dirty="0"/>
          </a:p>
          <a:p>
            <a:r>
              <a:rPr lang="pt-BR" dirty="0"/>
              <a:t>Reiniciaremos o console e testaremos novamente, agora, com os atributos. Tudo continua funcionando, sem mudanças porque não utilizamos os atributos.</a:t>
            </a:r>
          </a:p>
          <a:p>
            <a:endParaRPr lang="pt-BR" dirty="0"/>
          </a:p>
          <a:p>
            <a:r>
              <a:rPr lang="pt-BR" dirty="0"/>
              <a:t>No entanto, não queremos deixar o valor dos atributos fixos, o ideal é que eles variem de acordo com a conta que está sendo criada.</a:t>
            </a:r>
          </a:p>
          <a:p>
            <a:endParaRPr lang="pt-BR" dirty="0"/>
          </a:p>
          <a:p>
            <a:r>
              <a:rPr lang="pt-BR" dirty="0"/>
              <a:t>Em teste.py, nós havíamos definido alguns parâmetros na função </a:t>
            </a:r>
            <a:r>
              <a:rPr lang="pt-BR" dirty="0" err="1"/>
              <a:t>cria_conta</a:t>
            </a:r>
            <a:r>
              <a:rPr lang="pt-BR" dirty="0"/>
              <a:t> (),:</a:t>
            </a:r>
          </a:p>
          <a:p>
            <a:endParaRPr lang="pt-BR" dirty="0"/>
          </a:p>
          <a:p>
            <a:r>
              <a:rPr lang="pt-BR" dirty="0" err="1"/>
              <a:t>def</a:t>
            </a:r>
            <a:r>
              <a:rPr lang="pt-BR" dirty="0"/>
              <a:t> </a:t>
            </a:r>
            <a:r>
              <a:rPr lang="pt-BR" dirty="0" err="1"/>
              <a:t>cria_conta</a:t>
            </a:r>
            <a:r>
              <a:rPr lang="pt-BR" dirty="0"/>
              <a:t>(numero, titular, saldo, limite):</a:t>
            </a:r>
          </a:p>
          <a:p>
            <a:r>
              <a:rPr lang="pt-BR" dirty="0"/>
              <a:t>    conta = {"numero": numero, "titular": titular, "saldo": saldo, "limite": limite}</a:t>
            </a:r>
          </a:p>
          <a:p>
            <a:r>
              <a:rPr lang="pt-BR" dirty="0"/>
              <a:t>    </a:t>
            </a:r>
            <a:r>
              <a:rPr lang="pt-BR" dirty="0" err="1"/>
              <a:t>return</a:t>
            </a:r>
            <a:r>
              <a:rPr lang="pt-BR" dirty="0"/>
              <a:t> conta</a:t>
            </a:r>
          </a:p>
          <a:p>
            <a:endParaRPr lang="pt-BR" dirty="0"/>
          </a:p>
          <a:p>
            <a:r>
              <a:rPr lang="pt-BR" dirty="0"/>
              <a:t>De volta a conta.py, o próximo passo será também definir parâmetros para a função __</a:t>
            </a:r>
            <a:r>
              <a:rPr lang="pt-BR" dirty="0" err="1"/>
              <a:t>init</a:t>
            </a:r>
            <a:r>
              <a:rPr lang="pt-BR" dirty="0"/>
              <a:t>__(), aproveitando os mesmos dados da função </a:t>
            </a:r>
            <a:r>
              <a:rPr lang="pt-BR" dirty="0" err="1"/>
              <a:t>cria_conta</a:t>
            </a:r>
            <a:r>
              <a:rPr lang="pt-BR" dirty="0"/>
              <a:t>():</a:t>
            </a:r>
          </a:p>
          <a:p>
            <a:endParaRPr lang="pt-BR" dirty="0"/>
          </a:p>
          <a:p>
            <a:r>
              <a:rPr lang="pt-BR" dirty="0" err="1"/>
              <a:t>class</a:t>
            </a:r>
            <a:r>
              <a:rPr lang="pt-BR" dirty="0"/>
              <a:t> Conta:</a:t>
            </a:r>
          </a:p>
          <a:p>
            <a:endParaRPr lang="pt-BR" dirty="0"/>
          </a:p>
          <a:p>
            <a:r>
              <a:rPr lang="pt-BR" dirty="0"/>
              <a:t>    </a:t>
            </a:r>
            <a:r>
              <a:rPr lang="pt-BR" dirty="0" err="1"/>
              <a:t>def</a:t>
            </a:r>
            <a:r>
              <a:rPr lang="pt-BR" dirty="0"/>
              <a:t> __</a:t>
            </a:r>
            <a:r>
              <a:rPr lang="pt-BR" dirty="0" err="1"/>
              <a:t>init</a:t>
            </a:r>
            <a:r>
              <a:rPr lang="pt-BR" dirty="0"/>
              <a:t>__(self, numero, titular, saldo, limite):</a:t>
            </a:r>
          </a:p>
          <a:p>
            <a:r>
              <a:rPr lang="pt-BR" dirty="0"/>
              <a:t>        print("Construindo objeto...{}".</a:t>
            </a:r>
            <a:r>
              <a:rPr lang="pt-BR" dirty="0" err="1"/>
              <a:t>format</a:t>
            </a:r>
            <a:r>
              <a:rPr lang="pt-BR" dirty="0"/>
              <a:t>(self))</a:t>
            </a:r>
          </a:p>
          <a:p>
            <a:r>
              <a:rPr lang="pt-BR" dirty="0"/>
              <a:t>        </a:t>
            </a:r>
            <a:r>
              <a:rPr lang="pt-BR" dirty="0" err="1"/>
              <a:t>self.numero</a:t>
            </a:r>
            <a:r>
              <a:rPr lang="pt-BR" dirty="0"/>
              <a:t> = 123</a:t>
            </a:r>
          </a:p>
          <a:p>
            <a:r>
              <a:rPr lang="pt-BR" dirty="0"/>
              <a:t>        </a:t>
            </a:r>
            <a:r>
              <a:rPr lang="pt-BR" dirty="0" err="1"/>
              <a:t>self.titular</a:t>
            </a:r>
            <a:r>
              <a:rPr lang="pt-BR" dirty="0"/>
              <a:t> = "Fulano"</a:t>
            </a:r>
          </a:p>
          <a:p>
            <a:r>
              <a:rPr lang="pt-BR" dirty="0"/>
              <a:t>        </a:t>
            </a:r>
            <a:r>
              <a:rPr lang="pt-BR" dirty="0" err="1"/>
              <a:t>self.saldo</a:t>
            </a:r>
            <a:r>
              <a:rPr lang="pt-BR" dirty="0"/>
              <a:t> = 12567.0</a:t>
            </a:r>
          </a:p>
          <a:p>
            <a:r>
              <a:rPr lang="pt-BR" dirty="0"/>
              <a:t>        </a:t>
            </a:r>
            <a:r>
              <a:rPr lang="pt-BR" dirty="0" err="1"/>
              <a:t>self.limite</a:t>
            </a:r>
            <a:r>
              <a:rPr lang="pt-BR" dirty="0"/>
              <a:t> = 20000.0</a:t>
            </a:r>
          </a:p>
          <a:p>
            <a:endParaRPr lang="pt-BR" dirty="0"/>
          </a:p>
          <a:p>
            <a:r>
              <a:rPr lang="pt-BR" dirty="0"/>
              <a:t>Além do self que é passado automaticamente, queremos que os dados sejam alterados, por isso, adicionaremos os nomes dos parâmetros.</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self.numero</a:t>
            </a:r>
            <a:r>
              <a:rPr lang="pt-BR" dirty="0"/>
              <a:t> = numero</a:t>
            </a:r>
          </a:p>
          <a:p>
            <a:r>
              <a:rPr lang="pt-BR" dirty="0"/>
              <a:t>        </a:t>
            </a:r>
            <a:r>
              <a:rPr lang="pt-BR" dirty="0" err="1"/>
              <a:t>self.titular</a:t>
            </a:r>
            <a:r>
              <a:rPr lang="pt-BR" dirty="0"/>
              <a:t> = titular</a:t>
            </a:r>
          </a:p>
          <a:p>
            <a:r>
              <a:rPr lang="pt-BR" dirty="0"/>
              <a:t>        </a:t>
            </a:r>
            <a:r>
              <a:rPr lang="pt-BR" dirty="0" err="1"/>
              <a:t>self.saldo</a:t>
            </a:r>
            <a:r>
              <a:rPr lang="pt-BR" dirty="0"/>
              <a:t> = saldo</a:t>
            </a:r>
          </a:p>
          <a:p>
            <a:r>
              <a:rPr lang="pt-BR" dirty="0"/>
              <a:t>        </a:t>
            </a:r>
            <a:r>
              <a:rPr lang="pt-BR" dirty="0" err="1"/>
              <a:t>self.limite</a:t>
            </a:r>
            <a:r>
              <a:rPr lang="pt-BR" dirty="0"/>
              <a:t> = limite</a:t>
            </a:r>
          </a:p>
          <a:p>
            <a:endParaRPr lang="pt-BR" dirty="0"/>
          </a:p>
          <a:p>
            <a:r>
              <a:rPr lang="pt-BR" dirty="0"/>
              <a:t>Desta forma, o limite do objeto (</a:t>
            </a:r>
            <a:r>
              <a:rPr lang="pt-BR" dirty="0" err="1"/>
              <a:t>self.limite</a:t>
            </a:r>
            <a:r>
              <a:rPr lang="pt-BR" dirty="0"/>
              <a:t>) será o limite recebido do parâmetro da função __</a:t>
            </a:r>
            <a:r>
              <a:rPr lang="pt-BR" dirty="0" err="1"/>
              <a:t>init</a:t>
            </a:r>
            <a:r>
              <a:rPr lang="pt-BR" dirty="0"/>
              <a:t>__(). E qual é a origem dos dados? O valor do self é passado pelo Python, responsável pela criação final do objeto em memória. No entanto, os valores dos parâmetros como numero deverão ser definidos usando a aplicação.</a:t>
            </a:r>
          </a:p>
          <a:p>
            <a:endParaRPr lang="pt-BR" dirty="0"/>
          </a:p>
          <a:p>
            <a:r>
              <a:rPr lang="pt-BR" dirty="0"/>
              <a:t>Iremos importar Conta no console, criar a conta e especificar os valores:</a:t>
            </a:r>
          </a:p>
          <a:p>
            <a:endParaRPr lang="pt-BR" dirty="0"/>
          </a:p>
          <a:p>
            <a:r>
              <a:rPr lang="pt-BR" dirty="0"/>
              <a:t>&gt;&gt;&gt; </a:t>
            </a:r>
            <a:r>
              <a:rPr lang="pt-BR" dirty="0" err="1"/>
              <a:t>from</a:t>
            </a:r>
            <a:r>
              <a:rPr lang="pt-BR" dirty="0"/>
              <a:t> conta </a:t>
            </a:r>
            <a:r>
              <a:rPr lang="pt-BR" dirty="0" err="1"/>
              <a:t>import</a:t>
            </a:r>
            <a:r>
              <a:rPr lang="pt-BR" dirty="0"/>
              <a:t> Conta</a:t>
            </a:r>
          </a:p>
          <a:p>
            <a:endParaRPr lang="pt-BR" dirty="0"/>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0x11077bcc0&gt;</a:t>
            </a:r>
          </a:p>
          <a:p>
            <a:endParaRPr lang="pt-BR" dirty="0"/>
          </a:p>
          <a:p>
            <a:r>
              <a:rPr lang="pt-BR" dirty="0"/>
              <a:t>Observe que passamos os parâmetros da conta e nosso código foi executado. Isso é um bom sinal e, por isso, criaremos novos objetos.</a:t>
            </a:r>
          </a:p>
          <a:p>
            <a:endParaRPr lang="pt-BR" dirty="0"/>
          </a:p>
          <a:p>
            <a:r>
              <a:rPr lang="pt-BR" dirty="0"/>
              <a:t>&gt;&gt;&gt; conta2 = Conta(321, "Beltrano", 1100.0, 10000.0)</a:t>
            </a:r>
          </a:p>
          <a:p>
            <a:endParaRPr lang="pt-BR" dirty="0"/>
          </a:p>
          <a:p>
            <a:endParaRPr lang="pt-BR" dirty="0"/>
          </a:p>
          <a:p>
            <a:r>
              <a:rPr lang="pt-BR" dirty="0"/>
              <a:t>Será gerada a conta2, sendo possível acessar as duas contas criadas pelo console.</a:t>
            </a:r>
          </a:p>
          <a:p>
            <a:endParaRPr lang="pt-BR" dirty="0"/>
          </a:p>
          <a:p>
            <a:r>
              <a:rPr lang="pt-BR" dirty="0"/>
              <a:t>&gt;&gt;&gt; conta</a:t>
            </a:r>
          </a:p>
          <a:p>
            <a:r>
              <a:rPr lang="pt-BR" dirty="0"/>
              <a:t>&lt;</a:t>
            </a:r>
            <a:r>
              <a:rPr lang="pt-BR" dirty="0" err="1"/>
              <a:t>conta.Conta</a:t>
            </a:r>
            <a:r>
              <a:rPr lang="pt-BR" dirty="0"/>
              <a:t> </a:t>
            </a:r>
            <a:r>
              <a:rPr lang="pt-BR" dirty="0" err="1"/>
              <a:t>object</a:t>
            </a:r>
            <a:r>
              <a:rPr lang="pt-BR" dirty="0"/>
              <a:t> </a:t>
            </a:r>
            <a:r>
              <a:rPr lang="pt-BR" dirty="0" err="1"/>
              <a:t>at</a:t>
            </a:r>
            <a:r>
              <a:rPr lang="pt-BR" dirty="0"/>
              <a:t> 0x11077bcc0&gt;</a:t>
            </a:r>
          </a:p>
          <a:p>
            <a:endParaRPr lang="pt-BR" dirty="0"/>
          </a:p>
          <a:p>
            <a:r>
              <a:rPr lang="pt-BR" dirty="0"/>
              <a:t>&gt;&gt;&gt; conta2</a:t>
            </a:r>
          </a:p>
          <a:p>
            <a:r>
              <a:rPr lang="pt-BR" dirty="0"/>
              <a:t>&lt;</a:t>
            </a:r>
            <a:r>
              <a:rPr lang="pt-BR" dirty="0" err="1"/>
              <a:t>conta.Conta</a:t>
            </a:r>
            <a:r>
              <a:rPr lang="pt-BR" dirty="0"/>
              <a:t> </a:t>
            </a:r>
            <a:r>
              <a:rPr lang="pt-BR" dirty="0" err="1"/>
              <a:t>object</a:t>
            </a:r>
            <a:r>
              <a:rPr lang="pt-BR" dirty="0"/>
              <a:t> </a:t>
            </a:r>
            <a:r>
              <a:rPr lang="pt-BR" dirty="0" err="1"/>
              <a:t>at</a:t>
            </a:r>
            <a:r>
              <a:rPr lang="pt-BR" dirty="0"/>
              <a:t> 0x1109e1da0&gt;</a:t>
            </a:r>
          </a:p>
          <a:p>
            <a:endParaRPr lang="pt-BR" dirty="0"/>
          </a:p>
          <a:p>
            <a:r>
              <a:rPr lang="pt-BR" dirty="0"/>
              <a:t>Cada conta possui um número, titular, saldo e limite, agora, falta trabalharmos com esses atributos. Nós faremos isso a seguir.</a:t>
            </a:r>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10</a:t>
            </a:fld>
            <a:endParaRPr lang="de-DE"/>
          </a:p>
        </p:txBody>
      </p:sp>
    </p:spTree>
    <p:extLst>
      <p:ext uri="{BB962C8B-B14F-4D97-AF65-F5344CB8AC3E}">
        <p14:creationId xmlns:p14="http://schemas.microsoft.com/office/powerpoint/2010/main" val="2179706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CÓDIGO ATÉ ENTÃO:</a:t>
            </a:r>
          </a:p>
          <a:p>
            <a:endParaRPr lang="pt-BR" dirty="0"/>
          </a:p>
          <a:p>
            <a:r>
              <a:rPr lang="pt-BR" dirty="0"/>
              <a:t>conta.py</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self.numero</a:t>
            </a:r>
            <a:r>
              <a:rPr lang="pt-BR" dirty="0"/>
              <a:t> = numero</a:t>
            </a:r>
          </a:p>
          <a:p>
            <a:r>
              <a:rPr lang="pt-BR" dirty="0"/>
              <a:t>        </a:t>
            </a:r>
            <a:r>
              <a:rPr lang="pt-BR" dirty="0" err="1"/>
              <a:t>self.titular</a:t>
            </a:r>
            <a:r>
              <a:rPr lang="pt-BR" dirty="0"/>
              <a:t> = titular</a:t>
            </a:r>
          </a:p>
          <a:p>
            <a:r>
              <a:rPr lang="pt-BR" dirty="0"/>
              <a:t>        </a:t>
            </a:r>
            <a:r>
              <a:rPr lang="pt-BR" dirty="0" err="1"/>
              <a:t>self.saldo</a:t>
            </a:r>
            <a:r>
              <a:rPr lang="pt-BR" dirty="0"/>
              <a:t> = saldo</a:t>
            </a:r>
          </a:p>
          <a:p>
            <a:r>
              <a:rPr lang="pt-BR" dirty="0"/>
              <a:t>        </a:t>
            </a:r>
            <a:r>
              <a:rPr lang="pt-BR" dirty="0" err="1"/>
              <a:t>self.limite</a:t>
            </a:r>
            <a:r>
              <a:rPr lang="pt-BR" dirty="0"/>
              <a:t> = limite</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11</a:t>
            </a:fld>
            <a:endParaRPr lang="de-DE"/>
          </a:p>
        </p:txBody>
      </p:sp>
    </p:spTree>
    <p:extLst>
      <p:ext uri="{BB962C8B-B14F-4D97-AF65-F5344CB8AC3E}">
        <p14:creationId xmlns:p14="http://schemas.microsoft.com/office/powerpoint/2010/main" val="291802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código de criação de 3 objetos do tipo Conta fica assim:</a:t>
            </a:r>
          </a:p>
          <a:p>
            <a:endParaRPr lang="pt-BR" dirty="0"/>
          </a:p>
          <a:p>
            <a:r>
              <a:rPr lang="pt-BR" dirty="0"/>
              <a:t>conta1 = Conta(1, "Fulano", 0.0, 1000.0)</a:t>
            </a:r>
          </a:p>
          <a:p>
            <a:r>
              <a:rPr lang="pt-BR" dirty="0"/>
              <a:t>conta2 = Conta(2, "Beltrano", 0.0, 1000.0)</a:t>
            </a:r>
          </a:p>
          <a:p>
            <a:r>
              <a:rPr lang="pt-BR" dirty="0"/>
              <a:t>conta3 = Conta(3, "Sicrano", 0.0, 2000.0)</a:t>
            </a:r>
          </a:p>
          <a:p>
            <a:endParaRPr lang="pt-BR" dirty="0"/>
          </a:p>
          <a:p>
            <a:r>
              <a:rPr lang="pt-BR" dirty="0"/>
              <a:t>Como podemos fazer no Python para economizar a escrita do código de criação de um objeto Conta? Neste caso podemos supor que apenas as contas com limites especiais precisariam passar tal argumento (no exemplo acima apenas conta3 tem um limite especial). Isso é feito colocando na declaração da função construtora __</a:t>
            </a:r>
            <a:r>
              <a:rPr lang="pt-BR" dirty="0" err="1"/>
              <a:t>init</a:t>
            </a:r>
            <a:r>
              <a:rPr lang="pt-BR" dirty="0"/>
              <a:t>__ um valor padrão para o limite.</a:t>
            </a:r>
          </a:p>
          <a:p>
            <a:endParaRPr lang="pt-BR" dirty="0"/>
          </a:p>
          <a:p>
            <a:r>
              <a:rPr lang="pt-BR" dirty="0"/>
              <a:t>Assim:</a:t>
            </a:r>
          </a:p>
          <a:p>
            <a:endParaRPr lang="pt-BR" dirty="0"/>
          </a:p>
          <a:p>
            <a:r>
              <a:rPr lang="pt-BR" dirty="0" err="1"/>
              <a:t>class</a:t>
            </a:r>
            <a:r>
              <a:rPr lang="pt-BR" dirty="0"/>
              <a:t> Conta:</a:t>
            </a:r>
          </a:p>
          <a:p>
            <a:endParaRPr lang="pt-BR" dirty="0"/>
          </a:p>
          <a:p>
            <a:r>
              <a:rPr lang="pt-BR" dirty="0"/>
              <a:t>    </a:t>
            </a:r>
            <a:r>
              <a:rPr lang="pt-BR" dirty="0" err="1"/>
              <a:t>def</a:t>
            </a:r>
            <a:r>
              <a:rPr lang="pt-BR" dirty="0"/>
              <a:t> __</a:t>
            </a:r>
            <a:r>
              <a:rPr lang="pt-BR" dirty="0" err="1"/>
              <a:t>init</a:t>
            </a:r>
            <a:r>
              <a:rPr lang="pt-BR" dirty="0"/>
              <a:t>__(self, numero, titular, saldo, limite = 1000.0):</a:t>
            </a:r>
          </a:p>
          <a:p>
            <a:r>
              <a:rPr lang="pt-BR" dirty="0"/>
              <a:t>        </a:t>
            </a:r>
            <a:r>
              <a:rPr lang="pt-BR" dirty="0" err="1"/>
              <a:t>self.numero</a:t>
            </a:r>
            <a:r>
              <a:rPr lang="pt-BR" dirty="0"/>
              <a:t> = numero</a:t>
            </a:r>
          </a:p>
          <a:p>
            <a:r>
              <a:rPr lang="pt-BR" dirty="0"/>
              <a:t>        </a:t>
            </a:r>
            <a:r>
              <a:rPr lang="pt-BR" dirty="0" err="1"/>
              <a:t>self.titular</a:t>
            </a:r>
            <a:r>
              <a:rPr lang="pt-BR" dirty="0"/>
              <a:t> = titular</a:t>
            </a:r>
          </a:p>
          <a:p>
            <a:r>
              <a:rPr lang="pt-BR" dirty="0"/>
              <a:t>        </a:t>
            </a:r>
            <a:r>
              <a:rPr lang="pt-BR" dirty="0" err="1"/>
              <a:t>self.saldo</a:t>
            </a:r>
            <a:r>
              <a:rPr lang="pt-BR" dirty="0"/>
              <a:t> = saldo</a:t>
            </a:r>
          </a:p>
          <a:p>
            <a:r>
              <a:rPr lang="pt-BR" dirty="0"/>
              <a:t>        </a:t>
            </a:r>
            <a:r>
              <a:rPr lang="pt-BR" dirty="0" err="1"/>
              <a:t>self.limite</a:t>
            </a:r>
            <a:r>
              <a:rPr lang="pt-BR" dirty="0"/>
              <a:t> = limite</a:t>
            </a:r>
          </a:p>
          <a:p>
            <a:endParaRPr lang="pt-BR" dirty="0"/>
          </a:p>
          <a:p>
            <a:r>
              <a:rPr lang="pt-BR" dirty="0"/>
              <a:t>E o código de nossos 3 objetos ficaria assim:</a:t>
            </a:r>
          </a:p>
          <a:p>
            <a:endParaRPr lang="pt-BR" dirty="0"/>
          </a:p>
          <a:p>
            <a:r>
              <a:rPr lang="pt-BR" dirty="0"/>
              <a:t>conta1 = Conta(1, "Fulano", 0.0)</a:t>
            </a:r>
          </a:p>
          <a:p>
            <a:r>
              <a:rPr lang="pt-BR" dirty="0"/>
              <a:t>conta2 = Conta(2, "Beltrano", 0.0)</a:t>
            </a:r>
          </a:p>
          <a:p>
            <a:r>
              <a:rPr lang="pt-BR" dirty="0"/>
              <a:t>conta3 = Conta(3, "Sicrano", 0.0, 2000.0)</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12</a:t>
            </a:fld>
            <a:endParaRPr lang="de-DE"/>
          </a:p>
        </p:txBody>
      </p:sp>
    </p:spTree>
    <p:extLst>
      <p:ext uri="{BB962C8B-B14F-4D97-AF65-F5344CB8AC3E}">
        <p14:creationId xmlns:p14="http://schemas.microsoft.com/office/powerpoint/2010/main" val="291820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começar a utilizar os atributos da conta. Anteriormente, criamos a classe Conta() dentro de conta.py. Usaremos UML (Linguagem de Modelagem Unificada), para explicar a estrutura de Conta.</a:t>
            </a:r>
          </a:p>
          <a:p>
            <a:endParaRPr lang="pt-BR" dirty="0"/>
          </a:p>
          <a:p>
            <a:r>
              <a:rPr lang="pt-BR" dirty="0"/>
              <a:t>Logo acima temos um diagrama de classes, que mostra os atributos: "numero", "titular", "saldo" e "limite". A linguagem UML é uma anotação visual, usada para descrever o nosso sistema por meio de gráficos e desenhos.</a:t>
            </a:r>
          </a:p>
          <a:p>
            <a:endParaRPr lang="pt-BR" dirty="0"/>
          </a:p>
          <a:p>
            <a:r>
              <a:rPr lang="pt-BR" dirty="0"/>
              <a:t>A </a:t>
            </a:r>
            <a:r>
              <a:rPr lang="pt-BR" b="1" u="sng" dirty="0"/>
              <a:t>Conta() está dentro de um módulo</a:t>
            </a:r>
            <a:r>
              <a:rPr lang="pt-BR" dirty="0"/>
              <a:t> — que em algumas linguagens receberá o nome de </a:t>
            </a:r>
            <a:r>
              <a:rPr lang="pt-BR" b="1" u="sng" dirty="0" err="1"/>
              <a:t>package</a:t>
            </a:r>
            <a:r>
              <a:rPr lang="pt-BR" dirty="0"/>
              <a:t> ou </a:t>
            </a:r>
            <a:r>
              <a:rPr lang="pt-BR" b="1" u="sng" dirty="0" err="1"/>
              <a:t>namespace</a:t>
            </a:r>
            <a:r>
              <a:rPr lang="pt-BR" dirty="0"/>
              <a:t> —, sendo que </a:t>
            </a:r>
            <a:r>
              <a:rPr lang="pt-BR" b="1" u="sng" dirty="0"/>
              <a:t>um módulo poderia ter uma ou mais sintaxes</a:t>
            </a:r>
            <a:r>
              <a:rPr lang="pt-BR" dirty="0"/>
              <a:t>. Por enquanto, usamos a classe para criar uma conta, passando alguns valores como parâmetro para a função construtora.</a:t>
            </a:r>
          </a:p>
          <a:p>
            <a:endParaRPr lang="pt-BR" dirty="0"/>
          </a:p>
          <a:p>
            <a:r>
              <a:rPr lang="pt-BR" dirty="0"/>
              <a:t>&gt;&gt;&gt; conta = Conta(123, "Fulano", 12567.0, 20000.0)</a:t>
            </a:r>
          </a:p>
          <a:p>
            <a:endParaRPr lang="pt-BR" dirty="0"/>
          </a:p>
          <a:p>
            <a:r>
              <a:rPr lang="pt-BR" dirty="0"/>
              <a:t>Observe que __</a:t>
            </a:r>
            <a:r>
              <a:rPr lang="pt-BR" dirty="0" err="1"/>
              <a:t>init</a:t>
            </a:r>
            <a:r>
              <a:rPr lang="pt-BR" dirty="0"/>
              <a:t>__ não é exibido no diagrama de classes, porque se trata de uma função implícita, que é chamada automaticamente. Nós chamamos a classe Conta seguida de parênteses e, por baixo dos panos, o Python passará os valores para a função construtora. Quando executamos a linha com a referência conta, em memória, o Python vai gerar o objeto em que serão guardados os valores.</a:t>
            </a:r>
          </a:p>
          <a:p>
            <a:endParaRPr lang="pt-BR" dirty="0"/>
          </a:p>
          <a:p>
            <a:r>
              <a:rPr lang="pt-BR" dirty="0"/>
              <a:t>A referência conta sabe onde se encontra o objeto em memória. Mesmo sem sabermos como, o Python aloca isso e encontra espaço; nós não temos controle sobre essa parte do processo.</a:t>
            </a:r>
          </a:p>
          <a:p>
            <a:endParaRPr lang="pt-BR" dirty="0"/>
          </a:p>
          <a:p>
            <a:r>
              <a:rPr lang="pt-BR" dirty="0"/>
              <a:t>Falta ainda utilizarmos os atributos. De volta ao </a:t>
            </a:r>
            <a:r>
              <a:rPr lang="pt-BR" dirty="0" err="1"/>
              <a:t>PyCharm</a:t>
            </a:r>
            <a:r>
              <a:rPr lang="pt-BR" dirty="0"/>
              <a:t>, no console, vamos importar Conta e criar a primeira conta.</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0x10293ae48&gt;</a:t>
            </a:r>
          </a:p>
          <a:p>
            <a:endParaRPr lang="pt-BR" dirty="0"/>
          </a:p>
          <a:p>
            <a:r>
              <a:rPr lang="pt-BR" dirty="0"/>
              <a:t>Em seguida, criaremos a segunda conta.</a:t>
            </a:r>
          </a:p>
          <a:p>
            <a:endParaRPr lang="pt-BR" dirty="0"/>
          </a:p>
          <a:p>
            <a:r>
              <a:rPr lang="pt-BR" dirty="0"/>
              <a:t>&gt;&gt;&gt; conta2 = conta(321, "Beltrano", 1100.0, 10000.0)  </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0x10293acf8&gt;</a:t>
            </a:r>
          </a:p>
          <a:p>
            <a:endParaRPr lang="pt-BR" dirty="0"/>
          </a:p>
          <a:p>
            <a:r>
              <a:rPr lang="pt-BR" dirty="0"/>
              <a:t>Temos dois objetos criados, agora, falta fazer alguns atributos. Nós chegaremos ao objeto por meio da referência conta, responsável por indicar onde se encontra o objeto. Precisamos dizer usando a linguagem Python "vai para esse objeto e acessa aquele atributo". O pedido de "vai" nas linguagens Orientadas a Objeto é indicado com ., e o console compreenderá que queremos fazer algo com esse objeto. No caso, nós queremos mostrar o saldo, logo, executaremos </a:t>
            </a:r>
            <a:r>
              <a:rPr lang="pt-BR" dirty="0" err="1"/>
              <a:t>conta.saldo</a:t>
            </a:r>
            <a:r>
              <a:rPr lang="pt-BR" dirty="0"/>
              <a:t> no console, e o objeto será impresso.</a:t>
            </a:r>
          </a:p>
          <a:p>
            <a:endParaRPr lang="pt-BR" dirty="0"/>
          </a:p>
          <a:p>
            <a:r>
              <a:rPr lang="pt-BR" dirty="0"/>
              <a:t>Ele imprimiu o objeto guardado dentro do atributo saldo. Então, para imprimirmos a referência, podemos utilizar os outros atributos, como </a:t>
            </a:r>
            <a:r>
              <a:rPr lang="pt-BR" dirty="0" err="1"/>
              <a:t>conta.titular</a:t>
            </a:r>
            <a:r>
              <a:rPr lang="pt-BR" dirty="0"/>
              <a:t>, </a:t>
            </a:r>
            <a:r>
              <a:rPr lang="pt-BR" dirty="0" err="1"/>
              <a:t>conta.limite</a:t>
            </a:r>
            <a:r>
              <a:rPr lang="pt-BR" dirty="0"/>
              <a:t>.</a:t>
            </a:r>
          </a:p>
          <a:p>
            <a:endParaRPr lang="pt-BR" dirty="0"/>
          </a:p>
          <a:p>
            <a:r>
              <a:rPr lang="pt-BR" dirty="0"/>
              <a:t>Agora, você pode praticar o conteúdo apresentado com os exercícios, e mais adiante, a classe Conta receberá novos métodos.</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13</a:t>
            </a:fld>
            <a:endParaRPr lang="de-DE"/>
          </a:p>
        </p:txBody>
      </p:sp>
    </p:spTree>
    <p:extLst>
      <p:ext uri="{BB962C8B-B14F-4D97-AF65-F5344CB8AC3E}">
        <p14:creationId xmlns:p14="http://schemas.microsoft.com/office/powerpoint/2010/main" val="407268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Nós avançamos bastante no conteúdo e já definimos a função construtora __</a:t>
            </a:r>
            <a:r>
              <a:rPr lang="pt-BR" dirty="0" err="1"/>
              <a:t>init</a:t>
            </a:r>
            <a:r>
              <a:rPr lang="pt-BR" dirty="0"/>
              <a:t>__. Em algumas linguagens (como Java), esta função recebe o nome de construtor. O Python não se enquadra neste caso, porque uma função construtora não é um equivalente exato do método construtor.</a:t>
            </a:r>
          </a:p>
          <a:p>
            <a:endParaRPr lang="pt-BR" dirty="0"/>
          </a:p>
          <a:p>
            <a:r>
              <a:rPr lang="pt-BR" dirty="0"/>
              <a:t>É importante ter definido os atributos e suas principais características, o que mostramos como fazer. Agora falta adicionar o que um objeto Conta pode fazer.</a:t>
            </a:r>
          </a:p>
          <a:p>
            <a:endParaRPr lang="pt-BR" dirty="0"/>
          </a:p>
          <a:p>
            <a:r>
              <a:rPr lang="pt-BR" dirty="0"/>
              <a:t>De acordo com teste.py, definimos que podemos: depositar, sacar e tirar extrato.</a:t>
            </a:r>
          </a:p>
          <a:p>
            <a:endParaRPr lang="pt-BR" dirty="0"/>
          </a:p>
          <a:p>
            <a:r>
              <a:rPr lang="pt-BR" dirty="0" err="1"/>
              <a:t>def</a:t>
            </a:r>
            <a:r>
              <a:rPr lang="pt-BR" dirty="0"/>
              <a:t> </a:t>
            </a:r>
            <a:r>
              <a:rPr lang="pt-BR" dirty="0" err="1"/>
              <a:t>cria_conta</a:t>
            </a:r>
            <a:r>
              <a:rPr lang="pt-BR" dirty="0"/>
              <a:t>(numero, titular, saldo, limite):</a:t>
            </a:r>
          </a:p>
          <a:p>
            <a:r>
              <a:rPr lang="pt-BR" dirty="0"/>
              <a:t>    conta = {"numero": numero, "titular": titular, "saldo": saldo, "limite": limite}</a:t>
            </a:r>
          </a:p>
          <a:p>
            <a:endParaRPr lang="pt-BR" dirty="0"/>
          </a:p>
          <a:p>
            <a:r>
              <a:rPr lang="pt-BR" dirty="0" err="1"/>
              <a:t>def</a:t>
            </a:r>
            <a:r>
              <a:rPr lang="pt-BR" dirty="0"/>
              <a:t> saca(</a:t>
            </a:r>
            <a:r>
              <a:rPr lang="pt-BR" dirty="0" err="1"/>
              <a:t>conta,valor</a:t>
            </a:r>
            <a:r>
              <a:rPr lang="pt-BR" dirty="0"/>
              <a:t>):</a:t>
            </a:r>
          </a:p>
          <a:p>
            <a:r>
              <a:rPr lang="pt-BR" dirty="0"/>
              <a:t>    conta["saldo"] -= valor</a:t>
            </a:r>
          </a:p>
          <a:p>
            <a:endParaRPr lang="pt-BR" dirty="0"/>
          </a:p>
          <a:p>
            <a:r>
              <a:rPr lang="pt-BR" dirty="0" err="1"/>
              <a:t>def</a:t>
            </a:r>
            <a:r>
              <a:rPr lang="pt-BR" dirty="0"/>
              <a:t> extrato(conta):</a:t>
            </a:r>
          </a:p>
          <a:p>
            <a:r>
              <a:rPr lang="pt-BR" dirty="0"/>
              <a:t>    print("Saldo é {}".</a:t>
            </a:r>
            <a:r>
              <a:rPr lang="pt-BR" dirty="0" err="1"/>
              <a:t>format</a:t>
            </a:r>
            <a:r>
              <a:rPr lang="pt-BR" dirty="0"/>
              <a:t>(conta["saldo"]))</a:t>
            </a:r>
          </a:p>
          <a:p>
            <a:endParaRPr lang="pt-BR" dirty="0"/>
          </a:p>
          <a:p>
            <a:r>
              <a:rPr lang="pt-BR" dirty="0"/>
              <a:t>Estas são as funções relacionadas com uma conta, que nas linguagens Orientadas a Objetas são nomeadas como métodos. Ou seja, os métodos são referentes às ações que um objeto sabe fazer. Onde eles serão colocados? Na classe, desta forma, sempre adicionaremos elementos relacionados à conta na classe Conta.</a:t>
            </a:r>
          </a:p>
          <a:p>
            <a:endParaRPr lang="pt-BR" dirty="0"/>
          </a:p>
          <a:p>
            <a:r>
              <a:rPr lang="pt-BR" dirty="0"/>
              <a:t>Estas são as funções relacionadas com uma conta, que nas linguagens Orientadas a Objetas são nomeadas como métodos. Ou seja, os métodos são referentes às ações que um objeto sabe fazer. Onde eles serão colocados? Na classe, desta forma, sempre adicionaremos elementos relacionados à conta na classe Conta.</a:t>
            </a:r>
          </a:p>
          <a:p>
            <a:endParaRPr lang="pt-BR" dirty="0"/>
          </a:p>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 numero, titular, saldo, limite):</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 ...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numero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titular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saldo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limite</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"Saldo {} do titular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a:t>
            </a:r>
          </a:p>
          <a:p>
            <a:endParaRPr lang="pt-BR" dirty="0"/>
          </a:p>
          <a:p>
            <a:r>
              <a:rPr lang="pt-BR" dirty="0"/>
              <a:t>O saldo está no objeto, para alcançá-lo, usamos a referência que sabe onde ele está. No caso, usaremos o self como referência.</a:t>
            </a:r>
          </a:p>
          <a:p>
            <a:endParaRPr lang="pt-BR" dirty="0"/>
          </a:p>
          <a:p>
            <a:r>
              <a:rPr lang="pt-BR" dirty="0"/>
              <a:t>Em seguida, criaremos a conta do titular no console.</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0x105c24cf8&gt;</a:t>
            </a:r>
          </a:p>
          <a:p>
            <a:endParaRPr lang="pt-BR" dirty="0"/>
          </a:p>
          <a:p>
            <a:r>
              <a:rPr lang="pt-BR" dirty="0"/>
              <a:t>Porém, se executarmos apenas extrato() no console, receberemos uma mensagem de erro, informando que extrato não existe. Isso aconteceu, porque o Python não sabe quais objetos queremos utilizar.</a:t>
            </a:r>
          </a:p>
          <a:p>
            <a:endParaRPr lang="pt-BR" dirty="0"/>
          </a:p>
          <a:p>
            <a:r>
              <a:rPr lang="pt-BR" dirty="0"/>
              <a:t>O próximo passo será criar o objeto conta2, que receberá novos atributos. Ou seja, temos dois objetos em uma mesma classe.</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conta2 = Conta(321, "Beltrano", 1100.0, 10000.0)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0x109fdff60&gt;</a:t>
            </a:r>
          </a:p>
          <a:p>
            <a:endParaRPr lang="pt-BR" dirty="0"/>
          </a:p>
          <a:p>
            <a:r>
              <a:rPr lang="pt-BR" dirty="0"/>
              <a:t>Para chamarmos extrato(), especificaremos de qual é o objeto que queremos os dados referentes ao extrato. Esta é uma diferença da abordagem procedural para OO.</a:t>
            </a:r>
          </a:p>
          <a:p>
            <a:endParaRPr lang="pt-BR" dirty="0"/>
          </a:p>
          <a:p>
            <a:r>
              <a:rPr lang="pt-BR" dirty="0"/>
              <a:t>&gt;&gt;&gt; </a:t>
            </a:r>
            <a:r>
              <a:rPr lang="pt-BR" dirty="0" err="1"/>
              <a:t>conta.extrato</a:t>
            </a:r>
            <a:r>
              <a:rPr lang="pt-BR" dirty="0"/>
              <a:t>()</a:t>
            </a:r>
          </a:p>
          <a:p>
            <a:r>
              <a:rPr lang="pt-BR" dirty="0"/>
              <a:t>Saldo 12567.5 do titular Fulano</a:t>
            </a:r>
          </a:p>
          <a:p>
            <a:endParaRPr lang="pt-BR" dirty="0"/>
          </a:p>
          <a:p>
            <a:r>
              <a:rPr lang="pt-BR" dirty="0"/>
              <a:t>Ao executarmos esta linha, o Python entenderá que a referência conta aponta para o objeto Conta, baseado na classe homônima. O retorno será a mensagem Saldo 55.5 do titular Fulano. Como usamos a referência, ele encontrou a referência e imprimiu o valor do saldo e o titular. Podemos fazer o mesmo com o outro objeto.</a:t>
            </a:r>
          </a:p>
          <a:p>
            <a:endParaRPr lang="pt-BR" dirty="0"/>
          </a:p>
          <a:p>
            <a:r>
              <a:rPr lang="pt-BR" dirty="0"/>
              <a:t>&gt;&gt;&gt; conta2.extrato()</a:t>
            </a:r>
          </a:p>
          <a:p>
            <a:r>
              <a:rPr lang="pt-BR" dirty="0"/>
              <a:t>Saldo 1100.0 do titular Beltrano</a:t>
            </a:r>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14</a:t>
            </a:fld>
            <a:endParaRPr lang="de-DE"/>
          </a:p>
        </p:txBody>
      </p:sp>
    </p:spTree>
    <p:extLst>
      <p:ext uri="{BB962C8B-B14F-4D97-AF65-F5344CB8AC3E}">
        <p14:creationId xmlns:p14="http://schemas.microsoft.com/office/powerpoint/2010/main" val="133507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Python nos retornou o valor da referência. Conseguimos adicionar o primeiro método dentro da classe Conta. No teste.py, onde seguimos a programação procedural, criamos deposita e saca. Iremos adicionar os dois métodos em conta.py, que receberam automaticamente a variável self, lembrando que deposita() deve agregar um valor ao saldo, por isso, além de self, receberemos valor como parâmetro.</a:t>
            </a:r>
          </a:p>
          <a:p>
            <a:endParaRPr lang="pt-BR" dirty="0"/>
          </a:p>
          <a:p>
            <a:r>
              <a:rPr lang="pt-BR" dirty="0"/>
              <a:t>Usaremos o valor para modificar o saldo do objeto, utilizando a referência que sabe onde está o objeto, e acessando o saldo deste, no qual incrementamos um valor. O método saca() é bastante semelhante, com a diferença que ele vai subtrair um valor.</a:t>
            </a:r>
          </a:p>
          <a:p>
            <a:endParaRPr lang="pt-BR" dirty="0"/>
          </a:p>
          <a:p>
            <a:r>
              <a:rPr lang="pt-BR" dirty="0" err="1"/>
              <a:t>def</a:t>
            </a:r>
            <a:r>
              <a:rPr lang="pt-BR" dirty="0"/>
              <a:t> extrato(self):</a:t>
            </a:r>
          </a:p>
          <a:p>
            <a:r>
              <a:rPr lang="pt-BR" dirty="0"/>
              <a:t>    print("Saldo de {} do titular {}".</a:t>
            </a:r>
            <a:r>
              <a:rPr lang="pt-BR" dirty="0" err="1"/>
              <a:t>format</a:t>
            </a:r>
            <a:r>
              <a:rPr lang="pt-BR" dirty="0"/>
              <a:t>(</a:t>
            </a:r>
            <a:r>
              <a:rPr lang="pt-BR" dirty="0" err="1"/>
              <a:t>self.saldo</a:t>
            </a:r>
            <a:r>
              <a:rPr lang="pt-BR" dirty="0"/>
              <a:t>, </a:t>
            </a:r>
            <a:r>
              <a:rPr lang="pt-BR" dirty="0" err="1"/>
              <a:t>self.titular</a:t>
            </a:r>
            <a:r>
              <a:rPr lang="pt-BR" dirty="0"/>
              <a:t>))</a:t>
            </a:r>
          </a:p>
          <a:p>
            <a:endParaRPr lang="pt-BR" dirty="0"/>
          </a:p>
          <a:p>
            <a:r>
              <a:rPr lang="pt-BR" dirty="0" err="1"/>
              <a:t>def</a:t>
            </a:r>
            <a:r>
              <a:rPr lang="pt-BR" dirty="0"/>
              <a:t> deposita(self, valor):</a:t>
            </a:r>
          </a:p>
          <a:p>
            <a:r>
              <a:rPr lang="pt-BR" dirty="0"/>
              <a:t>    </a:t>
            </a:r>
            <a:r>
              <a:rPr lang="pt-BR" dirty="0" err="1"/>
              <a:t>self.saldo</a:t>
            </a:r>
            <a:r>
              <a:rPr lang="pt-BR" dirty="0"/>
              <a:t> += valor</a:t>
            </a:r>
          </a:p>
          <a:p>
            <a:endParaRPr lang="pt-BR" dirty="0"/>
          </a:p>
          <a:p>
            <a:r>
              <a:rPr lang="pt-BR" dirty="0" err="1"/>
              <a:t>def</a:t>
            </a:r>
            <a:r>
              <a:rPr lang="pt-BR" dirty="0"/>
              <a:t> saca(self, valor):</a:t>
            </a:r>
          </a:p>
          <a:p>
            <a:r>
              <a:rPr lang="pt-BR" dirty="0"/>
              <a:t>    </a:t>
            </a:r>
            <a:r>
              <a:rPr lang="pt-BR" dirty="0" err="1"/>
              <a:t>self.saldo</a:t>
            </a:r>
            <a:r>
              <a:rPr lang="pt-BR" dirty="0"/>
              <a:t> -= valor</a:t>
            </a:r>
          </a:p>
          <a:p>
            <a:endParaRPr lang="pt-BR" dirty="0"/>
          </a:p>
          <a:p>
            <a:r>
              <a:rPr lang="pt-BR" dirty="0"/>
              <a:t>A seguir criaremos um novo objeto no console e chamaremos o método extrato():</a:t>
            </a:r>
          </a:p>
          <a:p>
            <a:endParaRPr lang="pt-BR" dirty="0"/>
          </a:p>
          <a:p>
            <a:r>
              <a:rPr lang="pt-BR" dirty="0"/>
              <a:t>&gt;&gt;&gt; </a:t>
            </a:r>
            <a:r>
              <a:rPr lang="pt-BR" dirty="0" err="1"/>
              <a:t>from</a:t>
            </a:r>
            <a:r>
              <a:rPr lang="pt-BR" dirty="0"/>
              <a:t> conta </a:t>
            </a:r>
            <a:r>
              <a:rPr lang="pt-BR" dirty="0" err="1"/>
              <a:t>import</a:t>
            </a:r>
            <a:r>
              <a:rPr lang="pt-BR" dirty="0"/>
              <a:t> Conta </a:t>
            </a:r>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0x10db29e80&gt;</a:t>
            </a:r>
          </a:p>
          <a:p>
            <a:r>
              <a:rPr lang="pt-BR" dirty="0"/>
              <a:t>&gt;&gt;&gt; </a:t>
            </a:r>
            <a:r>
              <a:rPr lang="pt-BR" dirty="0" err="1"/>
              <a:t>conta.extrato</a:t>
            </a:r>
            <a:r>
              <a:rPr lang="pt-BR" dirty="0"/>
              <a:t>()</a:t>
            </a:r>
          </a:p>
          <a:p>
            <a:r>
              <a:rPr lang="pt-BR" dirty="0"/>
              <a:t>Saldo de 12567.0 do titular Fulano</a:t>
            </a:r>
          </a:p>
          <a:p>
            <a:endParaRPr lang="pt-BR" dirty="0"/>
          </a:p>
          <a:p>
            <a:r>
              <a:rPr lang="pt-BR" dirty="0"/>
              <a:t>Em seguida, será a vez de invocar o método deposita(). No caso, depositaremos 15 reais.</a:t>
            </a:r>
          </a:p>
          <a:p>
            <a:endParaRPr lang="pt-BR" dirty="0"/>
          </a:p>
          <a:p>
            <a:r>
              <a:rPr lang="pt-BR" dirty="0"/>
              <a:t>&gt;&gt;&gt; </a:t>
            </a:r>
            <a:r>
              <a:rPr lang="pt-BR" dirty="0" err="1"/>
              <a:t>conta.deposita</a:t>
            </a:r>
            <a:r>
              <a:rPr lang="pt-BR" dirty="0"/>
              <a:t>(100.0)</a:t>
            </a:r>
          </a:p>
          <a:p>
            <a:endParaRPr lang="pt-BR" dirty="0"/>
          </a:p>
          <a:p>
            <a:r>
              <a:rPr lang="pt-BR" dirty="0"/>
              <a:t>Se executarmos, não receberemos uma mensagem de erro. Para testar se tudo saiu bem, vamos pedir o extrato novamente:</a:t>
            </a:r>
          </a:p>
          <a:p>
            <a:endParaRPr lang="pt-BR" dirty="0"/>
          </a:p>
          <a:p>
            <a:r>
              <a:rPr lang="pt-BR" dirty="0"/>
              <a:t>&gt;&gt;&gt; </a:t>
            </a:r>
            <a:r>
              <a:rPr lang="pt-BR" dirty="0" err="1"/>
              <a:t>conta.extrato</a:t>
            </a:r>
            <a:r>
              <a:rPr lang="pt-BR" dirty="0"/>
              <a:t>()</a:t>
            </a:r>
          </a:p>
          <a:p>
            <a:r>
              <a:rPr lang="pt-BR" dirty="0"/>
              <a:t>Saldo de 12667.0 do titular Fulano</a:t>
            </a:r>
          </a:p>
          <a:p>
            <a:endParaRPr lang="pt-BR" dirty="0"/>
          </a:p>
          <a:p>
            <a:r>
              <a:rPr lang="pt-BR" dirty="0"/>
              <a:t>Vamos experimentar usar o método saca().</a:t>
            </a:r>
          </a:p>
          <a:p>
            <a:endParaRPr lang="pt-BR" dirty="0"/>
          </a:p>
          <a:p>
            <a:r>
              <a:rPr lang="pt-BR" dirty="0"/>
              <a:t>&gt;&gt;&gt; </a:t>
            </a:r>
            <a:r>
              <a:rPr lang="pt-BR" dirty="0" err="1"/>
              <a:t>conta.saca</a:t>
            </a:r>
            <a:r>
              <a:rPr lang="pt-BR" dirty="0"/>
              <a:t>(10.0)</a:t>
            </a:r>
          </a:p>
          <a:p>
            <a:r>
              <a:rPr lang="pt-BR" dirty="0"/>
              <a:t>&gt;&gt;&gt; </a:t>
            </a:r>
            <a:r>
              <a:rPr lang="pt-BR" dirty="0" err="1"/>
              <a:t>conta.extrato</a:t>
            </a:r>
            <a:r>
              <a:rPr lang="pt-BR" dirty="0"/>
              <a:t>()</a:t>
            </a:r>
          </a:p>
          <a:p>
            <a:r>
              <a:rPr lang="pt-BR" dirty="0"/>
              <a:t>Saldo de 12657.0 do titular Fulano</a:t>
            </a:r>
          </a:p>
          <a:p>
            <a:endParaRPr lang="pt-BR" dirty="0"/>
          </a:p>
          <a:p>
            <a:r>
              <a:rPr lang="pt-BR" dirty="0"/>
              <a:t>Conseguimos sacar e manipular o saldo, além de imprimirmos o valor atualizado do objeto, com o método extrato().</a:t>
            </a:r>
          </a:p>
          <a:p>
            <a:endParaRPr lang="pt-BR" dirty="0"/>
          </a:p>
          <a:p>
            <a:r>
              <a:rPr lang="pt-BR" dirty="0"/>
              <a:t>Observe que quem utiliza o objeto se comunica com ele por meio da referência conta, mas não sabemos como funciona o método extrato(), por exemplo, porque a função está </a:t>
            </a:r>
            <a:r>
              <a:rPr lang="pt-BR" b="1" u="sng" dirty="0"/>
              <a:t>encapsulada</a:t>
            </a:r>
            <a:r>
              <a:rPr lang="pt-BR" dirty="0"/>
              <a:t>.</a:t>
            </a:r>
          </a:p>
          <a:p>
            <a:endParaRPr lang="pt-BR" dirty="0"/>
          </a:p>
          <a:p>
            <a:r>
              <a:rPr lang="pt-BR" dirty="0"/>
              <a:t>Em uma aplicação do mundo real, os métodos serão mais complexos. A função saca() deveria, por exemplo, verificar o limite. Mas ao executarmos saca(), é irrelevante a complexidade da funcionalidade, porque ela ficou encapsulada dentro do método. O uso de encapsulamentos é uma característica da Orientação a Objetos.</a:t>
            </a:r>
          </a:p>
          <a:p>
            <a:endParaRPr lang="pt-BR" dirty="0"/>
          </a:p>
          <a:p>
            <a:r>
              <a:rPr lang="pt-BR" dirty="0"/>
              <a:t>A classe possui todas as informações, como os atributos e funcionalidades da conta que, certamente em um sistema real, serão numerosas.</a:t>
            </a:r>
          </a:p>
          <a:p>
            <a:endParaRPr lang="pt-BR" dirty="0"/>
          </a:p>
          <a:p>
            <a:r>
              <a:rPr lang="pt-BR" dirty="0"/>
              <a:t>Vimos por que criamos a classe, mostramos como criar o objeto por meio da função construtora __</a:t>
            </a:r>
            <a:r>
              <a:rPr lang="pt-BR" dirty="0" err="1"/>
              <a:t>init</a:t>
            </a:r>
            <a:r>
              <a:rPr lang="pt-BR" dirty="0"/>
              <a:t>__() e definir os atributos dentro dela, além dos métodos e funcionalidades que o objeto deve ter. Aprendemos também como chamar os métodos usando a referência.</a:t>
            </a:r>
          </a:p>
          <a:p>
            <a:endParaRPr lang="pt-BR" dirty="0"/>
          </a:p>
          <a:p>
            <a:r>
              <a:rPr lang="pt-BR" dirty="0"/>
              <a:t>Nós já temos uma base de conhecimento para praticar com os exercícios.</a:t>
            </a:r>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15</a:t>
            </a:fld>
            <a:endParaRPr lang="de-DE"/>
          </a:p>
        </p:txBody>
      </p:sp>
    </p:spTree>
    <p:extLst>
      <p:ext uri="{BB962C8B-B14F-4D97-AF65-F5344CB8AC3E}">
        <p14:creationId xmlns:p14="http://schemas.microsoft.com/office/powerpoint/2010/main" val="194676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 ATÉ ENTÃO</a:t>
            </a:r>
          </a:p>
          <a:p>
            <a:endParaRPr lang="pt-BR" dirty="0"/>
          </a:p>
          <a:p>
            <a:r>
              <a:rPr lang="pt-BR" dirty="0"/>
              <a:t>conta.py</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self.numero</a:t>
            </a:r>
            <a:r>
              <a:rPr lang="pt-BR" dirty="0"/>
              <a:t> = numero</a:t>
            </a:r>
          </a:p>
          <a:p>
            <a:r>
              <a:rPr lang="pt-BR" dirty="0"/>
              <a:t>        </a:t>
            </a:r>
            <a:r>
              <a:rPr lang="pt-BR" dirty="0" err="1"/>
              <a:t>self.titular</a:t>
            </a:r>
            <a:r>
              <a:rPr lang="pt-BR" dirty="0"/>
              <a:t> = titular</a:t>
            </a:r>
          </a:p>
          <a:p>
            <a:r>
              <a:rPr lang="pt-BR" dirty="0"/>
              <a:t>        </a:t>
            </a:r>
            <a:r>
              <a:rPr lang="pt-BR" dirty="0" err="1"/>
              <a:t>self.saldo</a:t>
            </a:r>
            <a:r>
              <a:rPr lang="pt-BR" dirty="0"/>
              <a:t> = saldo</a:t>
            </a:r>
          </a:p>
          <a:p>
            <a:r>
              <a:rPr lang="pt-BR" dirty="0"/>
              <a:t>        </a:t>
            </a:r>
            <a:r>
              <a:rPr lang="pt-BR" dirty="0" err="1"/>
              <a:t>self.limite</a:t>
            </a:r>
            <a:r>
              <a:rPr lang="pt-BR" dirty="0"/>
              <a:t> = limite</a:t>
            </a:r>
          </a:p>
          <a:p>
            <a:endParaRPr lang="pt-BR" dirty="0"/>
          </a:p>
          <a:p>
            <a:r>
              <a:rPr lang="pt-BR" dirty="0"/>
              <a:t>    </a:t>
            </a:r>
            <a:r>
              <a:rPr lang="pt-BR" dirty="0" err="1"/>
              <a:t>def</a:t>
            </a:r>
            <a:r>
              <a:rPr lang="pt-BR" dirty="0"/>
              <a:t> extrato(self):</a:t>
            </a:r>
          </a:p>
          <a:p>
            <a:r>
              <a:rPr lang="pt-BR" dirty="0"/>
              <a:t>        print("Saldo do titular {} é de R$ {}".</a:t>
            </a:r>
            <a:r>
              <a:rPr lang="pt-BR" dirty="0" err="1"/>
              <a:t>format</a:t>
            </a:r>
            <a:r>
              <a:rPr lang="pt-BR" dirty="0"/>
              <a:t>(</a:t>
            </a:r>
            <a:r>
              <a:rPr lang="pt-BR" dirty="0" err="1"/>
              <a:t>self.titular</a:t>
            </a:r>
            <a:r>
              <a:rPr lang="pt-BR" dirty="0"/>
              <a:t>, </a:t>
            </a:r>
            <a:r>
              <a:rPr lang="pt-BR" dirty="0" err="1"/>
              <a:t>self.saldo</a:t>
            </a:r>
            <a:r>
              <a:rPr lang="pt-BR" dirty="0"/>
              <a:t>))</a:t>
            </a:r>
          </a:p>
          <a:p>
            <a:endParaRPr lang="pt-BR" dirty="0"/>
          </a:p>
          <a:p>
            <a:r>
              <a:rPr lang="pt-BR" dirty="0"/>
              <a:t>    </a:t>
            </a:r>
            <a:r>
              <a:rPr lang="pt-BR" dirty="0" err="1"/>
              <a:t>def</a:t>
            </a:r>
            <a:r>
              <a:rPr lang="pt-BR" dirty="0"/>
              <a:t> depositar(self, valor):</a:t>
            </a:r>
          </a:p>
          <a:p>
            <a:r>
              <a:rPr lang="pt-BR" dirty="0"/>
              <a:t>        </a:t>
            </a:r>
            <a:r>
              <a:rPr lang="pt-BR" dirty="0" err="1"/>
              <a:t>self.saldo</a:t>
            </a:r>
            <a:r>
              <a:rPr lang="pt-BR" dirty="0"/>
              <a:t> += valor</a:t>
            </a:r>
          </a:p>
          <a:p>
            <a:endParaRPr lang="pt-BR" dirty="0"/>
          </a:p>
          <a:p>
            <a:r>
              <a:rPr lang="pt-BR" dirty="0"/>
              <a:t>    </a:t>
            </a:r>
            <a:r>
              <a:rPr lang="pt-BR" dirty="0" err="1"/>
              <a:t>def</a:t>
            </a:r>
            <a:r>
              <a:rPr lang="pt-BR" dirty="0"/>
              <a:t> sacar(self, valor):</a:t>
            </a:r>
          </a:p>
          <a:p>
            <a:r>
              <a:rPr lang="pt-BR" dirty="0"/>
              <a:t>        </a:t>
            </a:r>
            <a:r>
              <a:rPr lang="pt-BR" dirty="0" err="1"/>
              <a:t>self.saldo</a:t>
            </a:r>
            <a:r>
              <a:rPr lang="pt-BR" dirty="0"/>
              <a:t> -= valor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16</a:t>
            </a:fld>
            <a:endParaRPr lang="de-DE"/>
          </a:p>
        </p:txBody>
      </p:sp>
    </p:spTree>
    <p:extLst>
      <p:ext uri="{BB962C8B-B14F-4D97-AF65-F5344CB8AC3E}">
        <p14:creationId xmlns:p14="http://schemas.microsoft.com/office/powerpoint/2010/main" val="4077131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falar mais sobre os conceitos fundamentais como "referência" e "objeto". Criamos um novo diagrama:</a:t>
            </a:r>
          </a:p>
          <a:p>
            <a:endParaRPr lang="pt-BR" dirty="0"/>
          </a:p>
          <a:p>
            <a:r>
              <a:rPr lang="pt-BR" dirty="0"/>
              <a:t>No desenho, mostramos a criação da conta e o objeto em memória. Ao chamarmos a função construtora __</a:t>
            </a:r>
            <a:r>
              <a:rPr lang="pt-BR" dirty="0" err="1"/>
              <a:t>init</a:t>
            </a:r>
            <a:r>
              <a:rPr lang="pt-BR" dirty="0"/>
              <a:t>__, por baixo dos panos, será gerado o objeto. Em seguida, duplicaremos as linhas inclusas nas duas partes do objeto, desta forma representaremos que temos duas contas e dois objetos, no qual estarão presentes os mesmos dados.</a:t>
            </a:r>
          </a:p>
          <a:p>
            <a:endParaRPr lang="pt-BR" dirty="0"/>
          </a:p>
          <a:p>
            <a:r>
              <a:rPr lang="pt-BR" dirty="0"/>
              <a:t>Neste caso, teremos dois objetos que representam a conta 123. Na realidade, só podemos ter uma conta com esse número, mas em um sistema, se chamamos duas vezes o mesmo construtor, teremos dois objetos. Além disso, observem que, com o objeto criado, atribuímos o endereço à mesma referência. Desta forma, a referência conta relacionada com um objeto apontará especificamente para o segundo.</a:t>
            </a:r>
          </a:p>
          <a:p>
            <a:endParaRPr lang="pt-BR" dirty="0"/>
          </a:p>
          <a:p>
            <a:r>
              <a:rPr lang="pt-BR" dirty="0"/>
              <a:t>A referência consegue encontrar o objeto criado mais recentemente. Porém, como faremos para alcançar o primeiro objeto? Ficamos sem referência para ele e, de fato, não temos como alcançá-lo. O primeiro objeto permanecerá ocupando espaço, mas sem ser acessado.</a:t>
            </a:r>
          </a:p>
          <a:p>
            <a:endParaRPr lang="pt-BR" dirty="0"/>
          </a:p>
          <a:p>
            <a:r>
              <a:rPr lang="pt-BR" dirty="0"/>
              <a:t>Fazendo uma analogia, seria como se anotássemos um endereço específico em um papel e ao jogarmos essa anotação fora, o local será esquecido e nunca mais localizado.</a:t>
            </a:r>
          </a:p>
          <a:p>
            <a:endParaRPr lang="pt-BR" dirty="0"/>
          </a:p>
          <a:p>
            <a:r>
              <a:rPr lang="pt-BR" dirty="0"/>
              <a:t>Quando criamos um programa, são gerados diversos objetos que em algum momento serão abandonados. Dentro da máquina virtual, na execução do Python, existe um processo que procura esses objetos esquecidos. Os itens inutilizados serão apagados e o espaço livre em memória será reutilizado. No caso, o responsável por jogar fora esses objetos em desuso é o coletor de lixo (</a:t>
            </a:r>
            <a:r>
              <a:rPr lang="pt-BR" dirty="0" err="1"/>
              <a:t>garbage</a:t>
            </a:r>
            <a:r>
              <a:rPr lang="pt-BR" dirty="0"/>
              <a:t> </a:t>
            </a:r>
            <a:r>
              <a:rPr lang="pt-BR" dirty="0" err="1"/>
              <a:t>collector</a:t>
            </a:r>
            <a:r>
              <a:rPr lang="pt-BR" dirty="0"/>
              <a:t>, em inglês) do Python.</a:t>
            </a:r>
          </a:p>
          <a:p>
            <a:endParaRPr lang="pt-BR" dirty="0"/>
          </a:p>
          <a:p>
            <a:r>
              <a:rPr lang="pt-BR" dirty="0"/>
              <a:t>Em seguida, criaremos uma terceira variável, que receberá o nome de </a:t>
            </a:r>
            <a:r>
              <a:rPr lang="pt-BR" dirty="0" err="1"/>
              <a:t>outraRef</a:t>
            </a:r>
            <a:r>
              <a:rPr lang="pt-BR" dirty="0"/>
              <a:t>. Será para ela que atribuiremos o valor da referência conta.</a:t>
            </a:r>
          </a:p>
          <a:p>
            <a:endParaRPr lang="pt-BR" dirty="0"/>
          </a:p>
          <a:p>
            <a:r>
              <a:rPr lang="pt-BR" dirty="0"/>
              <a:t>&gt;&gt;&gt; conta = Conta(123, "Nico", 55.5, 1000.0)</a:t>
            </a:r>
          </a:p>
          <a:p>
            <a:r>
              <a:rPr lang="pt-BR" dirty="0"/>
              <a:t>&gt;&gt;&gt; conta = Conta(123, "Nico", 55.5, 1000.0)</a:t>
            </a:r>
          </a:p>
          <a:p>
            <a:r>
              <a:rPr lang="pt-BR" dirty="0"/>
              <a:t>&gt;&gt;&gt; </a:t>
            </a:r>
            <a:r>
              <a:rPr lang="pt-BR" dirty="0" err="1"/>
              <a:t>outraRef</a:t>
            </a:r>
            <a:r>
              <a:rPr lang="pt-BR" dirty="0"/>
              <a:t> = conta</a:t>
            </a:r>
          </a:p>
          <a:p>
            <a:endParaRPr lang="pt-BR" dirty="0"/>
          </a:p>
          <a:p>
            <a:r>
              <a:rPr lang="pt-BR" dirty="0"/>
              <a:t>O valor da referência conta fica com a referência </a:t>
            </a:r>
            <a:r>
              <a:rPr lang="pt-BR" dirty="0" err="1"/>
              <a:t>outraRef</a:t>
            </a:r>
            <a:r>
              <a:rPr lang="pt-BR" dirty="0"/>
              <a:t>. Usando novamente a analogia do endereço anotado em um papel, é como se tivéssemos feito uma fotocópia do papel. Em linguagem UML, o diagrama ficaria como a terceira imagem.</a:t>
            </a:r>
          </a:p>
          <a:p>
            <a:endParaRPr lang="pt-BR" dirty="0"/>
          </a:p>
          <a:p>
            <a:r>
              <a:rPr lang="pt-BR" dirty="0"/>
              <a:t>Observem que temos uma nova referência, no entanto, não criamos um novo objeto. Nós podemos ter diversas referências apontando para um mesmo objeto. Neste caso, podemos usar tanto </a:t>
            </a:r>
            <a:r>
              <a:rPr lang="pt-BR" dirty="0" err="1"/>
              <a:t>outroRef</a:t>
            </a:r>
            <a:r>
              <a:rPr lang="pt-BR" dirty="0"/>
              <a:t> ou conta para acessar um atributo.</a:t>
            </a:r>
          </a:p>
          <a:p>
            <a:endParaRPr lang="pt-BR" dirty="0"/>
          </a:p>
          <a:p>
            <a:r>
              <a:rPr lang="pt-BR" dirty="0"/>
              <a:t>O que acontece se quisermos desfazer uma referência, por exemplo, </a:t>
            </a:r>
            <a:r>
              <a:rPr lang="pt-BR" dirty="0" err="1"/>
              <a:t>desreferenciar</a:t>
            </a:r>
            <a:r>
              <a:rPr lang="pt-BR" dirty="0"/>
              <a:t> </a:t>
            </a:r>
            <a:r>
              <a:rPr lang="pt-BR" dirty="0" err="1"/>
              <a:t>outraRef</a:t>
            </a:r>
            <a:r>
              <a:rPr lang="pt-BR" dirty="0"/>
              <a:t>? Para isto, podemos usar a palavra especial </a:t>
            </a:r>
            <a:r>
              <a:rPr lang="pt-BR" dirty="0" err="1"/>
              <a:t>None</a:t>
            </a:r>
            <a:r>
              <a:rPr lang="pt-BR" dirty="0"/>
              <a:t>:</a:t>
            </a:r>
          </a:p>
          <a:p>
            <a:endParaRPr lang="pt-BR" dirty="0"/>
          </a:p>
          <a:p>
            <a:r>
              <a:rPr lang="pt-BR" dirty="0"/>
              <a:t>&gt;&gt;&gt; </a:t>
            </a:r>
            <a:r>
              <a:rPr lang="pt-BR" dirty="0" err="1"/>
              <a:t>outraRef</a:t>
            </a:r>
            <a:r>
              <a:rPr lang="pt-BR" dirty="0"/>
              <a:t> = </a:t>
            </a:r>
            <a:r>
              <a:rPr lang="pt-BR" dirty="0" err="1"/>
              <a:t>None</a:t>
            </a:r>
            <a:endParaRPr lang="pt-BR" dirty="0"/>
          </a:p>
          <a:p>
            <a:endParaRPr lang="pt-BR" dirty="0"/>
          </a:p>
          <a:p>
            <a:r>
              <a:rPr lang="pt-BR" dirty="0"/>
              <a:t>Nosso diagrama ficará como na quarta imagem:</a:t>
            </a:r>
          </a:p>
          <a:p>
            <a:endParaRPr lang="pt-BR" dirty="0"/>
          </a:p>
          <a:p>
            <a:r>
              <a:rPr lang="pt-BR" dirty="0"/>
              <a:t>Com o uso do </a:t>
            </a:r>
            <a:r>
              <a:rPr lang="pt-BR" dirty="0" err="1"/>
              <a:t>None</a:t>
            </a:r>
            <a:r>
              <a:rPr lang="pt-BR" dirty="0"/>
              <a:t>, indicamos que a variável já não aponta para um objeto. A palavra </a:t>
            </a:r>
            <a:r>
              <a:rPr lang="pt-BR" dirty="0" err="1"/>
              <a:t>None</a:t>
            </a:r>
            <a:r>
              <a:rPr lang="pt-BR" dirty="0"/>
              <a:t> é equivalente a palavra-chave </a:t>
            </a:r>
            <a:r>
              <a:rPr lang="pt-BR" dirty="0" err="1"/>
              <a:t>null</a:t>
            </a:r>
            <a:r>
              <a:rPr lang="pt-BR" dirty="0"/>
              <a:t> nas linguagens C# ou Java. Nós também removemos a seta que apontava a referência </a:t>
            </a:r>
            <a:r>
              <a:rPr lang="pt-BR" dirty="0" err="1"/>
              <a:t>outraRef</a:t>
            </a:r>
            <a:r>
              <a:rPr lang="pt-BR" dirty="0"/>
              <a:t> para o objeto Conta, porque já não é possível acessá-lo usando a referência </a:t>
            </a:r>
            <a:r>
              <a:rPr lang="pt-BR" dirty="0" err="1"/>
              <a:t>outraRef</a:t>
            </a:r>
            <a:r>
              <a:rPr lang="pt-BR" dirty="0"/>
              <a:t>.</a:t>
            </a:r>
          </a:p>
          <a:p>
            <a:endParaRPr lang="pt-BR" dirty="0"/>
          </a:p>
          <a:p>
            <a:r>
              <a:rPr lang="pt-BR" dirty="0"/>
              <a:t>Revisando: Vimos que os objetos abandonados são removidos pelo coletor de lixo do Python e que podemos ter mais de uma referência apontando para o mesmo objeto. Inclusive, podemos desfazer a referência para um objeto, como fizemos com </a:t>
            </a:r>
            <a:r>
              <a:rPr lang="pt-BR" dirty="0" err="1"/>
              <a:t>outraRef</a:t>
            </a:r>
            <a:r>
              <a:rPr lang="pt-BR" dirty="0"/>
              <a:t>.</a:t>
            </a:r>
          </a:p>
          <a:p>
            <a:endParaRPr lang="pt-BR" dirty="0"/>
          </a:p>
          <a:p>
            <a:r>
              <a:rPr lang="pt-BR" dirty="0"/>
              <a:t>Estamos criando uma base sólida de conceitos, mas falta vermos muita coisa.</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17</a:t>
            </a:fld>
            <a:endParaRPr lang="de-DE"/>
          </a:p>
        </p:txBody>
      </p:sp>
    </p:spTree>
    <p:extLst>
      <p:ext uri="{BB962C8B-B14F-4D97-AF65-F5344CB8AC3E}">
        <p14:creationId xmlns:p14="http://schemas.microsoft.com/office/powerpoint/2010/main" val="4049019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Nós criamos atributos e métodos na classe Conta, por isso, ela já funciona. Mas ainda está incompleta.</a:t>
            </a:r>
          </a:p>
          <a:p>
            <a:endParaRPr lang="pt-BR" dirty="0"/>
          </a:p>
          <a:p>
            <a:r>
              <a:rPr lang="pt-BR" dirty="0"/>
              <a:t>Falamos anteriormente sobre encapsulamento, no console do </a:t>
            </a:r>
            <a:r>
              <a:rPr lang="pt-BR" dirty="0" err="1"/>
              <a:t>PyCharm</a:t>
            </a:r>
            <a:r>
              <a:rPr lang="pt-BR" dirty="0"/>
              <a:t>, importaremos da classe Conta.</a:t>
            </a:r>
          </a:p>
          <a:p>
            <a:endParaRPr lang="pt-BR" dirty="0"/>
          </a:p>
          <a:p>
            <a:r>
              <a:rPr lang="pt-BR" dirty="0"/>
              <a:t>&gt;&gt;&gt; </a:t>
            </a:r>
            <a:r>
              <a:rPr lang="pt-BR" dirty="0" err="1"/>
              <a:t>from</a:t>
            </a:r>
            <a:r>
              <a:rPr lang="pt-BR" dirty="0"/>
              <a:t> conta </a:t>
            </a:r>
            <a:r>
              <a:rPr lang="pt-BR" dirty="0" err="1"/>
              <a:t>import</a:t>
            </a:r>
            <a:r>
              <a:rPr lang="pt-BR" dirty="0"/>
              <a:t> Conta</a:t>
            </a:r>
          </a:p>
          <a:p>
            <a:endParaRPr lang="pt-BR" dirty="0"/>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0x102b89128&gt;</a:t>
            </a:r>
          </a:p>
          <a:p>
            <a:endParaRPr lang="pt-BR" dirty="0"/>
          </a:p>
          <a:p>
            <a:r>
              <a:rPr lang="pt-BR" dirty="0"/>
              <a:t>Chamamos uma Conta, chamando a função construtora __</a:t>
            </a:r>
            <a:r>
              <a:rPr lang="pt-BR" dirty="0" err="1"/>
              <a:t>init</a:t>
            </a:r>
            <a:r>
              <a:rPr lang="pt-BR" dirty="0"/>
              <a:t>__ por baixo dos panos. Com isso, conseguimos acessar os métodos (como sacar() ou deposita()) para acessar o atributo do objeto. Se quisermos imprimir o saldo, utilizaremos o método extrato() ou saldo(). No caso, invocaremos o último:</a:t>
            </a:r>
          </a:p>
          <a:p>
            <a:endParaRPr lang="pt-BR" dirty="0"/>
          </a:p>
          <a:p>
            <a:r>
              <a:rPr lang="pt-BR" dirty="0"/>
              <a:t>&gt;&gt;&gt; </a:t>
            </a:r>
            <a:r>
              <a:rPr lang="pt-BR" dirty="0" err="1"/>
              <a:t>conta.saldo</a:t>
            </a:r>
            <a:endParaRPr lang="pt-BR" dirty="0"/>
          </a:p>
          <a:p>
            <a:r>
              <a:rPr lang="pt-BR" dirty="0"/>
              <a:t>12567.0</a:t>
            </a:r>
          </a:p>
          <a:p>
            <a:endParaRPr lang="pt-BR" dirty="0"/>
          </a:p>
          <a:p>
            <a:r>
              <a:rPr lang="pt-BR" dirty="0"/>
              <a:t>Acessaremos o objeto usando a referência. Com ela, conseguiremos também alterar o saldo da conta:</a:t>
            </a:r>
          </a:p>
          <a:p>
            <a:endParaRPr lang="pt-BR" dirty="0"/>
          </a:p>
          <a:p>
            <a:r>
              <a:rPr lang="pt-BR" dirty="0"/>
              <a:t>&gt;&gt;&gt; </a:t>
            </a:r>
            <a:r>
              <a:rPr lang="pt-BR" dirty="0" err="1"/>
              <a:t>conta.saldo</a:t>
            </a:r>
            <a:r>
              <a:rPr lang="pt-BR" dirty="0"/>
              <a:t> = 13000.0</a:t>
            </a:r>
          </a:p>
          <a:p>
            <a:endParaRPr lang="pt-BR" dirty="0"/>
          </a:p>
          <a:p>
            <a:r>
              <a:rPr lang="pt-BR" dirty="0"/>
              <a:t>Agora, se pedirmos para imprimir o extrato, o valor será atualizado:</a:t>
            </a:r>
          </a:p>
          <a:p>
            <a:endParaRPr lang="pt-BR" dirty="0"/>
          </a:p>
          <a:p>
            <a:r>
              <a:rPr lang="pt-BR" dirty="0"/>
              <a:t>&gt;&gt;&gt; </a:t>
            </a:r>
            <a:r>
              <a:rPr lang="pt-BR" dirty="0" err="1"/>
              <a:t>conta.extrato</a:t>
            </a:r>
            <a:r>
              <a:rPr lang="pt-BR" dirty="0"/>
              <a:t>()</a:t>
            </a:r>
          </a:p>
          <a:p>
            <a:r>
              <a:rPr lang="pt-BR" dirty="0"/>
              <a:t>Saldo de 13000.0 do titular Fulano</a:t>
            </a:r>
          </a:p>
          <a:p>
            <a:endParaRPr lang="pt-BR" dirty="0"/>
          </a:p>
          <a:p>
            <a:r>
              <a:rPr lang="pt-BR" dirty="0"/>
              <a:t>Porém, isto não deveria acontecer. O valor do saldo da conta deveria ser alterado a partir do método deposita(), localizado em conta.py:</a:t>
            </a:r>
          </a:p>
          <a:p>
            <a:endParaRPr lang="pt-BR" dirty="0"/>
          </a:p>
          <a:p>
            <a:r>
              <a:rPr lang="pt-BR" dirty="0" err="1"/>
              <a:t>def</a:t>
            </a:r>
            <a:r>
              <a:rPr lang="pt-BR" dirty="0"/>
              <a:t> deposita(self, valor):</a:t>
            </a:r>
          </a:p>
          <a:p>
            <a:r>
              <a:rPr lang="pt-BR" dirty="0"/>
              <a:t>    </a:t>
            </a:r>
            <a:r>
              <a:rPr lang="pt-BR" dirty="0" err="1"/>
              <a:t>self.saldo</a:t>
            </a:r>
            <a:r>
              <a:rPr lang="pt-BR" dirty="0"/>
              <a:t> += valor</a:t>
            </a:r>
          </a:p>
          <a:p>
            <a:endParaRPr lang="pt-BR" dirty="0"/>
          </a:p>
          <a:p>
            <a:r>
              <a:rPr lang="pt-BR" dirty="0" err="1"/>
              <a:t>def</a:t>
            </a:r>
            <a:r>
              <a:rPr lang="pt-BR" dirty="0"/>
              <a:t> saca(self, valor):</a:t>
            </a:r>
          </a:p>
          <a:p>
            <a:r>
              <a:rPr lang="pt-BR" dirty="0"/>
              <a:t>    </a:t>
            </a:r>
            <a:r>
              <a:rPr lang="pt-BR" dirty="0" err="1"/>
              <a:t>self.saldo</a:t>
            </a:r>
            <a:r>
              <a:rPr lang="pt-BR" dirty="0"/>
              <a:t> -= valor</a:t>
            </a:r>
          </a:p>
          <a:p>
            <a:endParaRPr lang="pt-BR" dirty="0"/>
          </a:p>
          <a:p>
            <a:r>
              <a:rPr lang="pt-BR" dirty="0"/>
              <a:t>Se quiséssemos saber o nome de alguém, seria uma falta de educação pegar diretamente o documento de identificação da pessoa, sem pedir autorização. Da mesma forma, seria mais apropriado usarmos um método para identificar o saldo, em vez de acessá-lo diretamente.</a:t>
            </a:r>
          </a:p>
          <a:p>
            <a:endParaRPr lang="pt-BR" dirty="0"/>
          </a:p>
          <a:p>
            <a:r>
              <a:rPr lang="pt-BR" dirty="0"/>
              <a:t>Não podemos acessar o atributo saldo do objeto diretamente. Teremos que usar os métodos responsáveis por encapsular o acesso ao objeto.</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18</a:t>
            </a:fld>
            <a:endParaRPr lang="de-DE"/>
          </a:p>
        </p:txBody>
      </p:sp>
    </p:spTree>
    <p:extLst>
      <p:ext uri="{BB962C8B-B14F-4D97-AF65-F5344CB8AC3E}">
        <p14:creationId xmlns:p14="http://schemas.microsoft.com/office/powerpoint/2010/main" val="3348230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Então, para melhorarmos a classe Conta, devemos restringir o acesso a saldo, tornando-o privado, adicionando dois caracteres </a:t>
            </a:r>
            <a:r>
              <a:rPr lang="pt-BR" dirty="0" err="1"/>
              <a:t>underscore</a:t>
            </a:r>
            <a:r>
              <a:rPr lang="pt-BR" dirty="0"/>
              <a:t> (__).</a:t>
            </a:r>
          </a:p>
          <a:p>
            <a:endParaRPr lang="pt-BR" dirty="0"/>
          </a:p>
          <a:p>
            <a:r>
              <a:rPr lang="pt-BR" dirty="0"/>
              <a:t>Em algumas linguagens como Java, a palavra </a:t>
            </a:r>
            <a:r>
              <a:rPr lang="pt-BR" dirty="0" err="1"/>
              <a:t>private</a:t>
            </a:r>
            <a:r>
              <a:rPr lang="pt-BR" dirty="0"/>
              <a:t> define o atributo como privado e é chamado como modificador de visibilidade. Porém, em Python, foi convencionado o uso __. Com isso, nós renomeamos os atributos seguindo uma nomenclatura especial, por exemplo, numero passou a se chamar __numero.</a:t>
            </a:r>
          </a:p>
          <a:p>
            <a:endParaRPr lang="pt-BR" dirty="0"/>
          </a:p>
          <a:p>
            <a:r>
              <a:rPr lang="pt-BR" dirty="0"/>
              <a:t>Para testar as alterações, reiniciaremos o console e criaremos um novo objeto.</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0x10f6f5630&gt;</a:t>
            </a:r>
          </a:p>
          <a:p>
            <a:endParaRPr lang="pt-BR" dirty="0"/>
          </a:p>
          <a:p>
            <a:r>
              <a:rPr lang="pt-BR" dirty="0"/>
              <a:t>Tudo continua funcionando corretamente. Em seguida, tentaremos acessar o atributo referente ao saldo. Se você observar, quando digitarmos a referência conta no console do </a:t>
            </a:r>
            <a:r>
              <a:rPr lang="pt-BR" dirty="0" err="1"/>
              <a:t>Pycharm</a:t>
            </a:r>
            <a:r>
              <a:rPr lang="pt-BR" dirty="0"/>
              <a:t>, o autocomplete já nos oferecerá opções diferentes.</a:t>
            </a:r>
          </a:p>
          <a:p>
            <a:endParaRPr lang="pt-BR" dirty="0"/>
          </a:p>
          <a:p>
            <a:r>
              <a:rPr lang="pt-BR" dirty="0"/>
              <a:t>Primeiramente, serão listados três métodos (extrato, saca e deposita), depois, vemos _</a:t>
            </a:r>
            <a:r>
              <a:rPr lang="pt-BR" dirty="0" err="1"/>
              <a:t>Conta_limite</a:t>
            </a:r>
            <a:r>
              <a:rPr lang="pt-BR" dirty="0"/>
              <a:t>, _</a:t>
            </a:r>
            <a:r>
              <a:rPr lang="pt-BR" dirty="0" err="1"/>
              <a:t>Conta_numero</a:t>
            </a:r>
            <a:r>
              <a:rPr lang="pt-BR" dirty="0"/>
              <a:t>, _</a:t>
            </a:r>
            <a:r>
              <a:rPr lang="pt-BR" dirty="0" err="1"/>
              <a:t>Conta_saldo</a:t>
            </a:r>
            <a:r>
              <a:rPr lang="pt-BR" dirty="0"/>
              <a:t>, _</a:t>
            </a:r>
            <a:r>
              <a:rPr lang="pt-BR" dirty="0" err="1"/>
              <a:t>Conta_titular</a:t>
            </a:r>
            <a:r>
              <a:rPr lang="pt-BR" dirty="0"/>
              <a:t>. Vamos tentar acessar os atributos __limite e __saldo.</a:t>
            </a:r>
          </a:p>
          <a:p>
            <a:endParaRPr lang="pt-BR" dirty="0"/>
          </a:p>
          <a:p>
            <a:r>
              <a:rPr lang="pt-BR" dirty="0"/>
              <a:t>&gt;&gt;&gt; </a:t>
            </a:r>
            <a:r>
              <a:rPr lang="pt-BR" dirty="0" err="1"/>
              <a:t>conta._Conta__limite</a:t>
            </a:r>
            <a:endParaRPr lang="pt-BR" dirty="0"/>
          </a:p>
          <a:p>
            <a:r>
              <a:rPr lang="pt-BR" dirty="0"/>
              <a:t>1000.0</a:t>
            </a:r>
          </a:p>
          <a:p>
            <a:r>
              <a:rPr lang="pt-BR" dirty="0"/>
              <a:t>&gt;&gt;&gt; </a:t>
            </a:r>
            <a:r>
              <a:rPr lang="pt-BR" dirty="0" err="1"/>
              <a:t>conta._Conta__saldo</a:t>
            </a:r>
            <a:endParaRPr lang="pt-BR" dirty="0"/>
          </a:p>
          <a:p>
            <a:r>
              <a:rPr lang="pt-BR" dirty="0"/>
              <a:t>55.5</a:t>
            </a:r>
          </a:p>
          <a:p>
            <a:endParaRPr lang="pt-BR" dirty="0"/>
          </a:p>
          <a:p>
            <a:r>
              <a:rPr lang="pt-BR" dirty="0"/>
              <a:t>Nós continuamos a ter acesso aos atributos, ainda que eles tenham mudado de nome — o Python adicionou a classe antecedido por _. Ao escrevermos </a:t>
            </a:r>
            <a:r>
              <a:rPr lang="pt-BR" dirty="0" err="1"/>
              <a:t>conta._Conta__limite</a:t>
            </a:r>
            <a:r>
              <a:rPr lang="pt-BR" dirty="0"/>
              <a:t>, o Python informará ao desenvolvedor que o atributo __saldo não deve ser acessado.</a:t>
            </a:r>
          </a:p>
          <a:p>
            <a:endParaRPr lang="pt-BR" dirty="0"/>
          </a:p>
          <a:p>
            <a:r>
              <a:rPr lang="pt-BR" dirty="0"/>
              <a:t>O Python avisa que o atributo foi criado para ser usado dentro da classe, por meio dos métodos. Porém, continuaremos a ter acesso aos valores. Mas se o desenvolvedor decidir acessar o atributo igualmente, ele será alertado de que está fazendo algo inapropriado, ou seja, está "brincando com fogo".</a:t>
            </a:r>
          </a:p>
          <a:p>
            <a:endParaRPr lang="pt-BR" dirty="0"/>
          </a:p>
          <a:p>
            <a:r>
              <a:rPr lang="pt-BR" dirty="0"/>
              <a:t>A ação de tornar privado o acesso aos atributos, no mundo Orientado a Objetos, chamamos de encapsulamento. Com isso, definimos que o acesso deve ocorrer apenas por meio dos métodos.</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73144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Definimos os valores da segunda conta, já agrupados. Porém, </a:t>
            </a:r>
            <a:r>
              <a:rPr lang="pt-BR" b="1" u="sng" dirty="0"/>
              <a:t>precisaremos repetir seguidamente essa linha</a:t>
            </a:r>
            <a:r>
              <a:rPr lang="pt-BR" dirty="0"/>
              <a:t>. A melhor solução será definirmos uma </a:t>
            </a:r>
            <a:r>
              <a:rPr lang="pt-BR" b="1" u="sng" dirty="0"/>
              <a:t>função que encapsule esse código</a:t>
            </a:r>
            <a:r>
              <a:rPr lang="pt-BR" dirty="0"/>
              <a:t>. É o que faremos a seguir.</a:t>
            </a:r>
          </a:p>
          <a:p>
            <a:endParaRPr lang="pt-BR" dirty="0"/>
          </a:p>
          <a:p>
            <a:r>
              <a:rPr lang="pt-BR" dirty="0"/>
              <a:t>O próximo passo será gerar um arquivo chamado teste — você pode nomear a sua função da mesma forma. Em seguida, definiremos a função </a:t>
            </a:r>
            <a:r>
              <a:rPr lang="pt-BR" dirty="0" err="1"/>
              <a:t>cria_conta</a:t>
            </a:r>
            <a:r>
              <a:rPr lang="pt-BR" dirty="0"/>
              <a:t>, reutilizando a linha de conta2.</a:t>
            </a:r>
          </a:p>
          <a:p>
            <a:endParaRPr lang="pt-BR" dirty="0"/>
          </a:p>
          <a:p>
            <a:r>
              <a:rPr lang="pt-BR" dirty="0" err="1"/>
              <a:t>def</a:t>
            </a:r>
            <a:r>
              <a:rPr lang="pt-BR" dirty="0"/>
              <a:t> </a:t>
            </a:r>
            <a:r>
              <a:rPr lang="pt-BR" dirty="0" err="1"/>
              <a:t>cria_conta</a:t>
            </a:r>
            <a:r>
              <a:rPr lang="pt-BR" dirty="0"/>
              <a:t>():</a:t>
            </a:r>
          </a:p>
          <a:p>
            <a:r>
              <a:rPr lang="pt-BR" dirty="0"/>
              <a:t>    conta2 = {"numero": 321, "titular": "Fulano", "saldo": 12567.0, "limite": 20000.0}</a:t>
            </a:r>
          </a:p>
          <a:p>
            <a:endParaRPr lang="pt-BR" dirty="0"/>
          </a:p>
          <a:p>
            <a:r>
              <a:rPr lang="pt-BR" dirty="0"/>
              <a:t>No entanto, queremos </a:t>
            </a:r>
            <a:r>
              <a:rPr lang="pt-BR" b="1" u="sng" dirty="0"/>
              <a:t>criar contas com outros valores, para isto, eles serão substituídos por variáveis</a:t>
            </a:r>
            <a:r>
              <a:rPr lang="pt-BR" dirty="0"/>
              <a:t>.</a:t>
            </a:r>
          </a:p>
          <a:p>
            <a:endParaRPr lang="pt-BR" dirty="0"/>
          </a:p>
          <a:p>
            <a:r>
              <a:rPr lang="pt-BR" dirty="0" err="1"/>
              <a:t>def</a:t>
            </a:r>
            <a:r>
              <a:rPr lang="pt-BR" dirty="0"/>
              <a:t> </a:t>
            </a:r>
            <a:r>
              <a:rPr lang="pt-BR" dirty="0" err="1"/>
              <a:t>cria_conta</a:t>
            </a:r>
            <a:r>
              <a:rPr lang="pt-BR" dirty="0"/>
              <a:t>(numero, titular, saldo, limite):</a:t>
            </a:r>
          </a:p>
          <a:p>
            <a:r>
              <a:rPr lang="pt-BR" dirty="0"/>
              <a:t>   conta = {"numero": numero, "titular": titular, "saldo": saldo, "limite": limite}</a:t>
            </a:r>
          </a:p>
          <a:p>
            <a:r>
              <a:rPr lang="pt-BR" dirty="0"/>
              <a:t>   </a:t>
            </a:r>
            <a:r>
              <a:rPr lang="pt-BR" dirty="0" err="1"/>
              <a:t>return</a:t>
            </a:r>
            <a:r>
              <a:rPr lang="pt-BR" dirty="0"/>
              <a:t> conta</a:t>
            </a:r>
          </a:p>
          <a:p>
            <a:endParaRPr lang="pt-BR" dirty="0"/>
          </a:p>
          <a:p>
            <a:r>
              <a:rPr lang="pt-BR" dirty="0"/>
              <a:t>No fim, retornaremos a conta. Se executarmos esta função, já teremos um resultado final. Vamos testar se o código esta funcionando. Após reiniciarmos o Console, em seguida, iremos importar do arquivo teste:</a:t>
            </a:r>
          </a:p>
          <a:p>
            <a:endParaRPr lang="pt-BR" dirty="0"/>
          </a:p>
          <a:p>
            <a:r>
              <a:rPr lang="pt-BR" dirty="0"/>
              <a:t>&gt;&gt;&gt; </a:t>
            </a:r>
            <a:r>
              <a:rPr lang="pt-BR" dirty="0" err="1"/>
              <a:t>from</a:t>
            </a:r>
            <a:r>
              <a:rPr lang="pt-BR" dirty="0"/>
              <a:t> teste </a:t>
            </a:r>
            <a:r>
              <a:rPr lang="pt-BR" dirty="0" err="1"/>
              <a:t>import</a:t>
            </a:r>
            <a:r>
              <a:rPr lang="pt-BR" dirty="0"/>
              <a:t> </a:t>
            </a:r>
            <a:r>
              <a:rPr lang="pt-BR" dirty="0" err="1"/>
              <a:t>cria_conta</a:t>
            </a:r>
            <a:endParaRPr lang="pt-BR" dirty="0"/>
          </a:p>
          <a:p>
            <a:endParaRPr lang="pt-BR" dirty="0"/>
          </a:p>
          <a:p>
            <a:r>
              <a:rPr lang="pt-BR" dirty="0"/>
              <a:t>Importamos a função </a:t>
            </a:r>
            <a:r>
              <a:rPr lang="pt-BR" dirty="0" err="1"/>
              <a:t>cria_conta</a:t>
            </a:r>
            <a:r>
              <a:rPr lang="pt-BR" dirty="0"/>
              <a:t> do módulo teste.</a:t>
            </a:r>
          </a:p>
          <a:p>
            <a:endParaRPr lang="pt-BR" dirty="0"/>
          </a:p>
          <a:p>
            <a:r>
              <a:rPr lang="pt-BR" dirty="0"/>
              <a:t>Queremos criar a conta usando a função </a:t>
            </a:r>
            <a:r>
              <a:rPr lang="pt-BR" dirty="0" err="1"/>
              <a:t>cria_conta</a:t>
            </a:r>
            <a:r>
              <a:rPr lang="pt-BR" dirty="0"/>
              <a:t>, ela receberá os seguintes valores referentes a cada uma das chaves:</a:t>
            </a:r>
          </a:p>
          <a:p>
            <a:endParaRPr lang="pt-BR" dirty="0"/>
          </a:p>
          <a:p>
            <a:r>
              <a:rPr lang="pt-BR" dirty="0"/>
              <a:t>&gt;&gt;&gt; conta = </a:t>
            </a:r>
            <a:r>
              <a:rPr lang="pt-BR" dirty="0" err="1"/>
              <a:t>cria_conta</a:t>
            </a:r>
            <a:r>
              <a:rPr lang="pt-BR" dirty="0"/>
              <a:t>(123, "Fulano", 12567.0, 20000.0)</a:t>
            </a:r>
          </a:p>
          <a:p>
            <a:endParaRPr lang="pt-BR" dirty="0"/>
          </a:p>
          <a:p>
            <a:r>
              <a:rPr lang="pt-BR" dirty="0"/>
              <a:t>Nós passamos os quatro parâmetros e a conta será criada. Agora, se acessarmos o valor de numero da conta, teremos o seguinte retorno:</a:t>
            </a:r>
          </a:p>
          <a:p>
            <a:endParaRPr lang="pt-BR" dirty="0"/>
          </a:p>
          <a:p>
            <a:r>
              <a:rPr lang="pt-BR" dirty="0"/>
              <a:t>&gt;&gt;&gt; </a:t>
            </a:r>
            <a:r>
              <a:rPr lang="pt-BR" dirty="0" err="1"/>
              <a:t>from</a:t>
            </a:r>
            <a:r>
              <a:rPr lang="pt-BR" dirty="0"/>
              <a:t> teste </a:t>
            </a:r>
            <a:r>
              <a:rPr lang="pt-BR" dirty="0" err="1"/>
              <a:t>import</a:t>
            </a:r>
            <a:r>
              <a:rPr lang="pt-BR" dirty="0"/>
              <a:t> </a:t>
            </a:r>
            <a:r>
              <a:rPr lang="pt-BR" dirty="0" err="1"/>
              <a:t>cria_conta</a:t>
            </a:r>
            <a:endParaRPr lang="pt-BR" dirty="0"/>
          </a:p>
          <a:p>
            <a:r>
              <a:rPr lang="pt-BR" dirty="0"/>
              <a:t>&gt;&gt;&gt; conta = </a:t>
            </a:r>
            <a:r>
              <a:rPr lang="pt-BR" dirty="0" err="1"/>
              <a:t>cria_conta</a:t>
            </a:r>
            <a:r>
              <a:rPr lang="pt-BR" dirty="0"/>
              <a:t>(123, "Fulano", 12567.0, 20000.0) </a:t>
            </a:r>
          </a:p>
          <a:p>
            <a:r>
              <a:rPr lang="pt-BR" dirty="0"/>
              <a:t>&gt;&gt;&gt; conta["numero"]</a:t>
            </a:r>
          </a:p>
          <a:p>
            <a:r>
              <a:rPr lang="pt-BR" dirty="0"/>
              <a:t>123</a:t>
            </a:r>
          </a:p>
          <a:p>
            <a:endParaRPr lang="pt-BR" dirty="0"/>
          </a:p>
          <a:p>
            <a:r>
              <a:rPr lang="pt-BR" dirty="0"/>
              <a:t>Nós conseguimos agrupar os dados e encapsular a criação dentro de uma função. Porém, ficou trabalhoso saber o nome das chaves. É simples lembrar os nomes delas no código porque elas foram recém-criadas. Mas imagine se a função tivesse sido escrita por outra pessoa. Como saberíamos o nome da chave?</a:t>
            </a:r>
          </a:p>
          <a:p>
            <a:endParaRPr lang="pt-BR" dirty="0"/>
          </a:p>
          <a:p>
            <a:r>
              <a:rPr lang="pt-BR" dirty="0"/>
              <a:t>Iremos considerar que, além de agrupar os dados (ou seja, representar as características), nós também queremos ter funcionalidades com a conta. Tente se lembrar quais são as funcionalidades da sua conta: você deposita e saca dinheiro, verifica qual é o saldo e transfere valores entre diferentes contas.</a:t>
            </a:r>
          </a:p>
          <a:p>
            <a:endParaRPr lang="pt-BR" dirty="0"/>
          </a:p>
          <a:p>
            <a:r>
              <a:rPr lang="pt-BR" dirty="0"/>
              <a:t>Mais adiante, trabalharemos com essas parte de criar outras funcionalidades.</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3504497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 numero, titular, saldo, limite):</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 ...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.__numero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numero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.__titular</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titular </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saldo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.__limite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limite</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"Saldo {} do titular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"Saldo de {} do titular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20</a:t>
            </a:fld>
            <a:endParaRPr lang="de-DE"/>
          </a:p>
        </p:txBody>
      </p:sp>
    </p:spTree>
    <p:extLst>
      <p:ext uri="{BB962C8B-B14F-4D97-AF65-F5344CB8AC3E}">
        <p14:creationId xmlns:p14="http://schemas.microsoft.com/office/powerpoint/2010/main" val="249370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Continuaremos a falar sobre encapsulamento, um dos conceitos fundamentais da programação Orientada a Objeto. Anteriormente, vimos como proteger os atributos da classe Conta, deixando-os privados.</a:t>
            </a:r>
          </a:p>
          <a:p>
            <a:endParaRPr lang="pt-BR" dirty="0"/>
          </a:p>
          <a:p>
            <a:r>
              <a:rPr lang="pt-BR" dirty="0" err="1"/>
              <a:t>class</a:t>
            </a:r>
            <a:r>
              <a:rPr lang="pt-BR" dirty="0"/>
              <a:t> Conta:</a:t>
            </a:r>
          </a:p>
          <a:p>
            <a:endParaRPr lang="pt-BR" dirty="0"/>
          </a:p>
          <a:p>
            <a:r>
              <a:rPr lang="pt-BR" dirty="0"/>
              <a:t>    </a:t>
            </a:r>
            <a:r>
              <a:rPr lang="pt-BR" dirty="0" err="1"/>
              <a:t>def</a:t>
            </a:r>
            <a:r>
              <a:rPr lang="pt-BR" dirty="0"/>
              <a:t> __</a:t>
            </a:r>
            <a:r>
              <a:rPr lang="pt-BR" dirty="0" err="1"/>
              <a:t>init</a:t>
            </a:r>
            <a:r>
              <a:rPr lang="pt-BR" dirty="0"/>
              <a:t>__(self, numero, titular, saldo, limite):</a:t>
            </a:r>
          </a:p>
          <a:p>
            <a:r>
              <a:rPr lang="pt-BR" dirty="0"/>
              <a:t>        print("Construindo objeto ...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 </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O Python não possui uma palavra-chave para tornar um atributo privado — como Java tem o modificador de visibilidade </a:t>
            </a:r>
            <a:r>
              <a:rPr lang="pt-BR" dirty="0" err="1"/>
              <a:t>private</a:t>
            </a:r>
            <a:r>
              <a:rPr lang="pt-BR" dirty="0"/>
              <a:t>. Porém, foi convencionada uma nomenclatura especial: os dois </a:t>
            </a:r>
            <a:r>
              <a:rPr lang="pt-BR" dirty="0" err="1"/>
              <a:t>underscore</a:t>
            </a:r>
            <a:r>
              <a:rPr lang="pt-BR" dirty="0"/>
              <a:t> (__). Quando _ é utilizado, o atributo é renomeado pelo Python. Por exemplo, __conta passou a se chamar automaticamente _</a:t>
            </a:r>
            <a:r>
              <a:rPr lang="pt-BR" dirty="0" err="1"/>
              <a:t>Conta__saldo</a:t>
            </a:r>
            <a:r>
              <a:rPr lang="pt-BR" dirty="0"/>
              <a:t>. Desta forma, explicitamos para o desenvolvedor que se trata de um atributo privado.</a:t>
            </a:r>
          </a:p>
          <a:p>
            <a:endParaRPr lang="pt-BR" dirty="0"/>
          </a:p>
          <a:p>
            <a:endParaRPr lang="pt-BR" dirty="0"/>
          </a:p>
          <a:p>
            <a:r>
              <a:rPr lang="pt-BR" dirty="0"/>
              <a:t>No entanto, o assunto encapsulamento vai além dos atributos. Vamos exemplificar isso a seguir, com a criação de duas contas no console do </a:t>
            </a:r>
            <a:r>
              <a:rPr lang="pt-BR" dirty="0" err="1"/>
              <a:t>PyCharm</a:t>
            </a:r>
            <a:r>
              <a:rPr lang="pt-BR" dirty="0"/>
              <a:t>:</a:t>
            </a:r>
          </a:p>
          <a:p>
            <a:endParaRPr lang="pt-BR" dirty="0"/>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0x10681d588&gt;</a:t>
            </a:r>
          </a:p>
          <a:p>
            <a:r>
              <a:rPr lang="pt-BR" dirty="0"/>
              <a:t>&gt;&gt;&gt; conta2 = Conta(321, "Beltrano", 1100.0, 10000.0)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0x1065f0940&gt;</a:t>
            </a:r>
          </a:p>
          <a:p>
            <a:endParaRPr lang="pt-BR" dirty="0"/>
          </a:p>
          <a:p>
            <a:r>
              <a:rPr lang="pt-BR" dirty="0"/>
              <a:t>Temos duas referências, cada uma apontando para um objeto diferente. Agora se quisermos transferir dinheiro da conta do Beltrano (conta2) para o Fulano (conta), como a quantia de R$10.00 que iremos declara a seguir:</a:t>
            </a:r>
          </a:p>
          <a:p>
            <a:endParaRPr lang="pt-BR" dirty="0"/>
          </a:p>
          <a:p>
            <a:r>
              <a:rPr lang="pt-BR" dirty="0"/>
              <a:t>&gt;&gt;&gt; valor = 10.00</a:t>
            </a:r>
          </a:p>
          <a:p>
            <a:endParaRPr lang="pt-BR" dirty="0"/>
          </a:p>
          <a:p>
            <a:r>
              <a:rPr lang="pt-BR" dirty="0"/>
              <a:t>&gt;&gt;&gt; conta2.saca(valor)</a:t>
            </a:r>
          </a:p>
          <a:p>
            <a:endParaRPr lang="pt-BR" dirty="0"/>
          </a:p>
          <a:p>
            <a:r>
              <a:rPr lang="pt-BR" dirty="0"/>
              <a:t>&gt;&gt;&gt; </a:t>
            </a:r>
            <a:r>
              <a:rPr lang="pt-BR" dirty="0" err="1"/>
              <a:t>conta.deposita</a:t>
            </a:r>
            <a:r>
              <a:rPr lang="pt-BR" dirty="0"/>
              <a:t>(valor)</a:t>
            </a:r>
          </a:p>
          <a:p>
            <a:endParaRPr lang="pt-BR" dirty="0"/>
          </a:p>
          <a:p>
            <a:r>
              <a:rPr lang="pt-BR" dirty="0"/>
              <a:t>Nós acessamos uma conta para sacar e, depois, outra conta para realizar o depósito. A ação de transferir dinheiro se baseia em tirar o dinheiro de uma conta e depositar em outra. Em seguida, verificaremos o saldo atualizado das duas contas.</a:t>
            </a:r>
          </a:p>
          <a:p>
            <a:endParaRPr lang="pt-BR" dirty="0"/>
          </a:p>
          <a:p>
            <a:r>
              <a:rPr lang="pt-BR" dirty="0"/>
              <a:t>Foi retirado 10.00 do saldo da conta2, enquanto o saldo da conta passou a ser 65.5. A transferência foi bem-sucedida, porém, a ação não ficou clara. Nós programamos algo relacionado a nossa conta que deveria estar localizado dentro da classe Conta. A essência do OO é deixar o código organizado.</a:t>
            </a:r>
          </a:p>
          <a:p>
            <a:endParaRPr lang="pt-BR" dirty="0"/>
          </a:p>
          <a:p>
            <a:r>
              <a:rPr lang="pt-BR" dirty="0"/>
              <a:t>No entanto, implementamos a transferência fora da classe. Se quisermos transferir, é melhor deixar todo o código em um único lugar. Como essa operação está relacionada com a conta, iremos colocá-la na Conta. Temos um caso que quebra o encapsulamento, porque o comportamento "transferir" está no lugar equivocado. O próximo passo será movê-lo para a classe Conta, onde deveria estar, adicionando para o método transfere() logo abaixo de saca().</a:t>
            </a:r>
          </a:p>
          <a:p>
            <a:endParaRPr lang="pt-BR" dirty="0"/>
          </a:p>
          <a:p>
            <a:r>
              <a:rPr lang="pt-BR" dirty="0"/>
              <a:t>Sobre a nomenclatura do método, você tem a liberdade para adotar o nome do método com o verbo no infinitivo, adotando o nome transferir, desde que os demais métodos sigam o mesmo padrão.</a:t>
            </a:r>
          </a:p>
          <a:p>
            <a:endParaRPr lang="pt-BR" dirty="0"/>
          </a:p>
          <a:p>
            <a:r>
              <a:rPr lang="pt-BR" dirty="0"/>
              <a:t>Dentro do método transfere(), vamos passar dois parâmetros: self e valor, além disso, aproveitaremos o código executado no console para realizar a transferência.</a:t>
            </a:r>
          </a:p>
          <a:p>
            <a:endParaRPr lang="pt-BR" dirty="0"/>
          </a:p>
          <a:p>
            <a:r>
              <a:rPr lang="pt-BR" dirty="0" err="1"/>
              <a:t>def</a:t>
            </a:r>
            <a:r>
              <a:rPr lang="pt-BR" dirty="0"/>
              <a:t> transfere(self, valor):</a:t>
            </a:r>
          </a:p>
          <a:p>
            <a:r>
              <a:rPr lang="pt-BR" dirty="0"/>
              <a:t>    conta2.saca(valor)</a:t>
            </a:r>
          </a:p>
          <a:p>
            <a:r>
              <a:rPr lang="pt-BR" dirty="0"/>
              <a:t>    </a:t>
            </a:r>
            <a:r>
              <a:rPr lang="pt-BR" dirty="0" err="1"/>
              <a:t>conta.deposita</a:t>
            </a:r>
            <a:r>
              <a:rPr lang="pt-BR" dirty="0"/>
              <a:t>(valor)</a:t>
            </a:r>
          </a:p>
          <a:p>
            <a:endParaRPr lang="pt-BR" dirty="0"/>
          </a:p>
          <a:p>
            <a:r>
              <a:rPr lang="pt-BR" dirty="0"/>
              <a:t>Renomearemos as referências:</a:t>
            </a:r>
          </a:p>
          <a:p>
            <a:endParaRPr lang="pt-BR" dirty="0"/>
          </a:p>
          <a:p>
            <a:r>
              <a:rPr lang="pt-BR" dirty="0"/>
              <a:t>O parâmetro conta2 estará relacionado com o parâmetro origem;</a:t>
            </a:r>
          </a:p>
          <a:p>
            <a:endParaRPr lang="pt-BR" dirty="0"/>
          </a:p>
          <a:p>
            <a:r>
              <a:rPr lang="pt-BR" dirty="0"/>
              <a:t>Enquanto conta se relacionará com destino.</a:t>
            </a:r>
          </a:p>
          <a:p>
            <a:endParaRPr lang="pt-BR" dirty="0"/>
          </a:p>
          <a:p>
            <a:r>
              <a:rPr lang="pt-BR" dirty="0" err="1"/>
              <a:t>def</a:t>
            </a:r>
            <a:r>
              <a:rPr lang="pt-BR" dirty="0"/>
              <a:t> transfere(self, valor):</a:t>
            </a:r>
          </a:p>
          <a:p>
            <a:r>
              <a:rPr lang="pt-BR" dirty="0"/>
              <a:t>    </a:t>
            </a:r>
            <a:r>
              <a:rPr lang="pt-BR" dirty="0" err="1"/>
              <a:t>origem.saca</a:t>
            </a:r>
            <a:r>
              <a:rPr lang="pt-BR" dirty="0"/>
              <a:t>(valor)</a:t>
            </a:r>
          </a:p>
          <a:p>
            <a:r>
              <a:rPr lang="pt-BR" dirty="0"/>
              <a:t>    </a:t>
            </a:r>
            <a:r>
              <a:rPr lang="pt-BR" dirty="0" err="1"/>
              <a:t>destino.deposita</a:t>
            </a:r>
            <a:r>
              <a:rPr lang="pt-BR" dirty="0"/>
              <a:t>(valor)</a:t>
            </a:r>
          </a:p>
          <a:p>
            <a:endParaRPr lang="pt-BR" dirty="0"/>
          </a:p>
          <a:p>
            <a:r>
              <a:rPr lang="pt-BR" dirty="0"/>
              <a:t>Porém, ainda não criamos as variáveis origem e destino. Teremos que declará-las dentro do método também.</a:t>
            </a:r>
          </a:p>
          <a:p>
            <a:endParaRPr lang="pt-BR" dirty="0"/>
          </a:p>
          <a:p>
            <a:r>
              <a:rPr lang="pt-BR" dirty="0" err="1"/>
              <a:t>def</a:t>
            </a:r>
            <a:r>
              <a:rPr lang="pt-BR" dirty="0"/>
              <a:t> transfere(self, valor, origem, destino):</a:t>
            </a:r>
          </a:p>
          <a:p>
            <a:r>
              <a:rPr lang="pt-BR" dirty="0"/>
              <a:t>    </a:t>
            </a:r>
            <a:r>
              <a:rPr lang="pt-BR" dirty="0" err="1"/>
              <a:t>origem.saca</a:t>
            </a:r>
            <a:r>
              <a:rPr lang="pt-BR" dirty="0"/>
              <a:t>(valor)</a:t>
            </a:r>
          </a:p>
          <a:p>
            <a:r>
              <a:rPr lang="pt-BR" dirty="0"/>
              <a:t>    </a:t>
            </a:r>
            <a:r>
              <a:rPr lang="pt-BR" dirty="0" err="1"/>
              <a:t>destino.deposita</a:t>
            </a:r>
            <a:r>
              <a:rPr lang="pt-BR" dirty="0"/>
              <a:t>(valor)</a:t>
            </a:r>
          </a:p>
          <a:p>
            <a:endParaRPr lang="pt-BR" dirty="0"/>
          </a:p>
          <a:p>
            <a:r>
              <a:rPr lang="pt-BR" dirty="0"/>
              <a:t>Adiante </a:t>
            </a:r>
            <a:r>
              <a:rPr lang="pt-BR" dirty="0" err="1"/>
              <a:t>refatoraremos</a:t>
            </a:r>
            <a:r>
              <a:rPr lang="pt-BR" dirty="0"/>
              <a:t> o código, para aprimorá-lo. Agora, iremos testá-lo. No console, vamos adicionar os dados de duas contas</a:t>
            </a:r>
          </a:p>
          <a:p>
            <a:endParaRPr lang="pt-BR" dirty="0"/>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0x10681d588&gt;</a:t>
            </a:r>
          </a:p>
          <a:p>
            <a:r>
              <a:rPr lang="pt-BR" dirty="0"/>
              <a:t>&gt;&gt;&gt; conta2 = Conta(321, "Beltrano", 1100.0, 10000.0)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0x1065f0940&gt;</a:t>
            </a:r>
          </a:p>
          <a:p>
            <a:endParaRPr lang="pt-BR" dirty="0"/>
          </a:p>
          <a:p>
            <a:r>
              <a:rPr lang="pt-BR" dirty="0"/>
              <a:t>Em seguida, executaremos método transfere(), utilizando o nome das referências conta e conta2. Dentro do parênteses, passaremos os valores referentes aos parâmetros self, valor, origem e destino. Definiremos que conta2 é origem, enquanto conta será destino. O valor do self não precisa ser incluído.</a:t>
            </a:r>
          </a:p>
          <a:p>
            <a:endParaRPr lang="pt-BR" dirty="0"/>
          </a:p>
          <a:p>
            <a:r>
              <a:rPr lang="pt-BR" dirty="0"/>
              <a:t>&gt;&gt;&gt; conta2.transfere(10.0, conta2, conta)</a:t>
            </a:r>
          </a:p>
          <a:p>
            <a:r>
              <a:rPr lang="pt-BR" dirty="0"/>
              <a:t>&gt;&gt;&gt; conta2.extrato()</a:t>
            </a:r>
          </a:p>
          <a:p>
            <a:endParaRPr lang="pt-BR" dirty="0"/>
          </a:p>
          <a:p>
            <a:r>
              <a:rPr lang="pt-BR" dirty="0"/>
              <a:t>Para termos um retorno, executamos o método extrato(), desta forma, teremos acesso ao saldo de conta2.</a:t>
            </a:r>
          </a:p>
          <a:p>
            <a:endParaRPr lang="pt-BR" dirty="0"/>
          </a:p>
          <a:p>
            <a:r>
              <a:rPr lang="pt-BR" dirty="0"/>
              <a:t>&gt;&gt;&gt; </a:t>
            </a:r>
            <a:r>
              <a:rPr lang="pt-BR" dirty="0" err="1"/>
              <a:t>conta.extrato</a:t>
            </a:r>
            <a:r>
              <a:rPr lang="pt-BR" dirty="0"/>
              <a:t>()</a:t>
            </a:r>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21</a:t>
            </a:fld>
            <a:endParaRPr lang="de-DE"/>
          </a:p>
        </p:txBody>
      </p:sp>
    </p:spTree>
    <p:extLst>
      <p:ext uri="{BB962C8B-B14F-4D97-AF65-F5344CB8AC3E}">
        <p14:creationId xmlns:p14="http://schemas.microsoft.com/office/powerpoint/2010/main" val="4165074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quantia que foi retirada de uma conta foi adicionada em outra. Nós conseguimos criar o código do método que está funcionando bem, mas podemos melhorá-lo ainda. Se observarmos o trecho de código, a referência conta2 aparece duas vezes na linha executada. Porém, se compreendermos com quem cada parâmetro se relaciona, perceberemos que tanto self quanto origem são equivalentes conta2. Como o Python adiciona self automaticamente, removeremos o parâmetro origem e usaremos self como referência antes de saca(). A partir do self, além de acessarmos um atributo, poderemos executar um método também.</a:t>
            </a:r>
          </a:p>
          <a:p>
            <a:endParaRPr lang="pt-BR" dirty="0"/>
          </a:p>
          <a:p>
            <a:r>
              <a:rPr lang="pt-BR" dirty="0"/>
              <a:t>Ao digitarmos self. veremos que o autocomplete </a:t>
            </a:r>
            <a:r>
              <a:rPr lang="pt-BR" dirty="0" err="1"/>
              <a:t>disponilizará</a:t>
            </a:r>
            <a:r>
              <a:rPr lang="pt-BR" dirty="0"/>
              <a:t> todos os métodos, assim como os atributos. No caso, executaremos o método saca().</a:t>
            </a:r>
          </a:p>
          <a:p>
            <a:endParaRPr lang="pt-BR" dirty="0"/>
          </a:p>
          <a:p>
            <a:r>
              <a:rPr lang="pt-BR" dirty="0" err="1"/>
              <a:t>def</a:t>
            </a:r>
            <a:r>
              <a:rPr lang="pt-BR" dirty="0"/>
              <a:t> transfere(self, valor, destino):</a:t>
            </a:r>
          </a:p>
          <a:p>
            <a:r>
              <a:rPr lang="pt-BR" dirty="0"/>
              <a:t>    </a:t>
            </a:r>
            <a:r>
              <a:rPr lang="pt-BR" dirty="0" err="1"/>
              <a:t>self.saca</a:t>
            </a:r>
            <a:r>
              <a:rPr lang="pt-BR" dirty="0"/>
              <a:t>(valor)</a:t>
            </a:r>
          </a:p>
          <a:p>
            <a:r>
              <a:rPr lang="pt-BR" dirty="0"/>
              <a:t>    </a:t>
            </a:r>
            <a:r>
              <a:rPr lang="pt-BR" dirty="0" err="1"/>
              <a:t>destino.deposita</a:t>
            </a:r>
            <a:r>
              <a:rPr lang="pt-BR" dirty="0"/>
              <a:t>(valor)</a:t>
            </a:r>
          </a:p>
          <a:p>
            <a:endParaRPr lang="pt-BR" dirty="0"/>
          </a:p>
          <a:p>
            <a:endParaRPr lang="pt-BR" dirty="0"/>
          </a:p>
          <a:p>
            <a:r>
              <a:rPr lang="pt-BR" dirty="0"/>
              <a:t>Chamamos um método utilizando o self, em seguida, testaremos o código. Agora, conta2 não será usada como referência equivalente ao parâmetro origem. No console, executaremos a seguinte linha:</a:t>
            </a:r>
          </a:p>
          <a:p>
            <a:endParaRPr lang="pt-BR" dirty="0"/>
          </a:p>
          <a:p>
            <a:r>
              <a:rPr lang="pt-BR" dirty="0"/>
              <a:t>&gt;&gt;&gt; conta2.transfere(10.0, conta)</a:t>
            </a:r>
          </a:p>
          <a:p>
            <a:endParaRPr lang="pt-BR" dirty="0"/>
          </a:p>
          <a:p>
            <a:r>
              <a:rPr lang="pt-BR" dirty="0"/>
              <a:t>Da conta2, vamos transferir 10.0 para conta — seria o significado da frase escrita com a sintaxe do Python. Imprimiremos o extrato de conta2 e veremos se o saldo foi atualizado.</a:t>
            </a:r>
          </a:p>
          <a:p>
            <a:endParaRPr lang="pt-BR" dirty="0"/>
          </a:p>
          <a:p>
            <a:r>
              <a:rPr lang="pt-BR" dirty="0"/>
              <a:t>&gt;&gt;&gt; conta2.transfere(10.0, conta)</a:t>
            </a:r>
          </a:p>
          <a:p>
            <a:r>
              <a:rPr lang="pt-BR" dirty="0"/>
              <a:t>&gt;&gt;&gt; conta2.extrato()</a:t>
            </a:r>
          </a:p>
          <a:p>
            <a:endParaRPr lang="pt-BR" dirty="0"/>
          </a:p>
          <a:p>
            <a:r>
              <a:rPr lang="pt-BR" dirty="0"/>
              <a:t>Conseguimos deixar a nossa intenção de realizar uma transferência por meio do método transfere(). Nós encapsulamos o código, que foi adicionado na classe correta.</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22</a:t>
            </a:fld>
            <a:endParaRPr lang="de-DE"/>
          </a:p>
        </p:txBody>
      </p:sp>
    </p:spTree>
    <p:extLst>
      <p:ext uri="{BB962C8B-B14F-4D97-AF65-F5344CB8AC3E}">
        <p14:creationId xmlns:p14="http://schemas.microsoft.com/office/powerpoint/2010/main" val="3443514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a:t>
            </a:r>
          </a:p>
          <a:p>
            <a:endParaRPr lang="pt-BR" dirty="0"/>
          </a:p>
          <a:p>
            <a:r>
              <a:rPr lang="pt-BR" dirty="0"/>
              <a:t>conta.py</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    </a:t>
            </a:r>
            <a:r>
              <a:rPr lang="pt-BR" dirty="0" err="1"/>
              <a:t>def</a:t>
            </a:r>
            <a:r>
              <a:rPr lang="pt-BR" dirty="0"/>
              <a:t> extrato(self):</a:t>
            </a:r>
          </a:p>
          <a:p>
            <a:r>
              <a:rPr lang="pt-BR" dirty="0"/>
              <a:t>        print("Saldo do titular {} é de R$ {}".</a:t>
            </a:r>
            <a:r>
              <a:rPr lang="pt-BR" dirty="0" err="1"/>
              <a:t>format</a:t>
            </a:r>
            <a:r>
              <a:rPr lang="pt-BR" dirty="0"/>
              <a:t>(</a:t>
            </a:r>
            <a:r>
              <a:rPr lang="pt-BR" dirty="0" err="1"/>
              <a:t>self.__titular</a:t>
            </a:r>
            <a:r>
              <a:rPr lang="pt-BR" dirty="0"/>
              <a:t>, </a:t>
            </a:r>
            <a:r>
              <a:rPr lang="pt-BR" dirty="0" err="1"/>
              <a:t>self.__saldo</a:t>
            </a:r>
            <a:r>
              <a:rPr lang="pt-BR" dirty="0"/>
              <a:t>))</a:t>
            </a:r>
          </a:p>
          <a:p>
            <a:endParaRPr lang="pt-BR" dirty="0"/>
          </a:p>
          <a:p>
            <a:r>
              <a:rPr lang="pt-BR" dirty="0"/>
              <a:t>    </a:t>
            </a:r>
            <a:r>
              <a:rPr lang="pt-BR" dirty="0" err="1"/>
              <a:t>def</a:t>
            </a:r>
            <a:r>
              <a:rPr lang="pt-BR" dirty="0"/>
              <a:t> depositar(self,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sacar(self,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transferir(self, valor, destino):</a:t>
            </a:r>
          </a:p>
          <a:p>
            <a:r>
              <a:rPr lang="pt-BR" dirty="0"/>
              <a:t>        </a:t>
            </a:r>
            <a:r>
              <a:rPr lang="pt-BR" dirty="0" err="1"/>
              <a:t>self.sacar</a:t>
            </a:r>
            <a:r>
              <a:rPr lang="pt-BR" dirty="0"/>
              <a:t>(valor)</a:t>
            </a:r>
          </a:p>
          <a:p>
            <a:r>
              <a:rPr lang="pt-BR" dirty="0"/>
              <a:t>        </a:t>
            </a:r>
            <a:r>
              <a:rPr lang="pt-BR" dirty="0" err="1"/>
              <a:t>destino.depositar</a:t>
            </a:r>
            <a:r>
              <a:rPr lang="pt-BR" dirty="0"/>
              <a:t>(valor)</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23</a:t>
            </a:fld>
            <a:endParaRPr lang="de-DE"/>
          </a:p>
        </p:txBody>
      </p:sp>
    </p:spTree>
    <p:extLst>
      <p:ext uri="{BB962C8B-B14F-4D97-AF65-F5344CB8AC3E}">
        <p14:creationId xmlns:p14="http://schemas.microsoft.com/office/powerpoint/2010/main" val="4196391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Nós escrevemos a funcionalidade de transferir dinheiro de uma conta para outra, fora da classe. Depois, por uma questão de organização, decidimos colocar a </a:t>
            </a:r>
            <a:r>
              <a:rPr lang="pt-BR" dirty="0" err="1"/>
              <a:t>refatoração</a:t>
            </a:r>
            <a:r>
              <a:rPr lang="pt-BR" dirty="0"/>
              <a:t> dentro da classe Conta, por ser um trecho relacionado a conta. No entanto, existem casos em que percebemos, na elaboração do código, que determinadas partes se encaixam em algumas classes específicas.</a:t>
            </a:r>
          </a:p>
          <a:p>
            <a:endParaRPr lang="pt-BR" dirty="0"/>
          </a:p>
          <a:p>
            <a:r>
              <a:rPr lang="pt-BR" dirty="0"/>
              <a:t>Lembrem-se que um código bom costuma ser melhorado ao longo da sua criação e a </a:t>
            </a:r>
            <a:r>
              <a:rPr lang="pt-BR" dirty="0" err="1"/>
              <a:t>refatoração</a:t>
            </a:r>
            <a:r>
              <a:rPr lang="pt-BR" dirty="0"/>
              <a:t> faz parte do dia a dia do programador. Assim como existem códigos que primeiro criamos em um lugar e incluímos em outra classe depois, o contrário existe também.</a:t>
            </a:r>
          </a:p>
          <a:p>
            <a:endParaRPr lang="pt-BR" dirty="0"/>
          </a:p>
          <a:p>
            <a:r>
              <a:rPr lang="pt-BR" dirty="0"/>
              <a:t>Por exemplo, se trabalhássemos com o método </a:t>
            </a:r>
            <a:r>
              <a:rPr lang="pt-BR" dirty="0" err="1"/>
              <a:t>eh_inadimplente</a:t>
            </a:r>
            <a:r>
              <a:rPr lang="pt-BR" dirty="0"/>
              <a:t>(), cuja responsabilidade é identificar se alguém é inadimplente, dando como retorno </a:t>
            </a:r>
            <a:r>
              <a:rPr lang="pt-BR" dirty="0" err="1"/>
              <a:t>true</a:t>
            </a:r>
            <a:r>
              <a:rPr lang="pt-BR" dirty="0"/>
              <a:t> (verdadeiro) e false (falso).</a:t>
            </a:r>
          </a:p>
          <a:p>
            <a:endParaRPr lang="pt-BR" dirty="0"/>
          </a:p>
          <a:p>
            <a:r>
              <a:rPr lang="pt-BR" dirty="0"/>
              <a:t>Passaremos como parâmetro cliente, porque quem é </a:t>
            </a:r>
            <a:r>
              <a:rPr lang="pt-BR" dirty="0" err="1"/>
              <a:t>inadiplente</a:t>
            </a:r>
            <a:r>
              <a:rPr lang="pt-BR" dirty="0"/>
              <a:t> é a pessoa e não a conta.</a:t>
            </a:r>
          </a:p>
          <a:p>
            <a:endParaRPr lang="pt-BR" dirty="0"/>
          </a:p>
          <a:p>
            <a:r>
              <a:rPr lang="pt-BR" dirty="0" err="1"/>
              <a:t>def</a:t>
            </a:r>
            <a:r>
              <a:rPr lang="pt-BR" dirty="0"/>
              <a:t> </a:t>
            </a:r>
            <a:r>
              <a:rPr lang="pt-BR" dirty="0" err="1"/>
              <a:t>eh_inadimplente</a:t>
            </a:r>
            <a:r>
              <a:rPr lang="pt-BR" dirty="0"/>
              <a:t>(self, cliente):</a:t>
            </a:r>
          </a:p>
          <a:p>
            <a:endParaRPr lang="pt-BR" dirty="0"/>
          </a:p>
          <a:p>
            <a:r>
              <a:rPr lang="pt-BR" dirty="0"/>
              <a:t>Se neste método, não for utilizado os dados da conta, seria correto extrair a funcionalidade e movê-la para outro lugar, por exemplo, para a classe cliente que poderia ser criada. Sempre deveríamos verificar se o método está no local mais apropriado.</a:t>
            </a:r>
          </a:p>
          <a:p>
            <a:endParaRPr lang="pt-BR" dirty="0"/>
          </a:p>
          <a:p>
            <a:r>
              <a:rPr lang="pt-BR" dirty="0"/>
              <a:t>Idealmente, uma classe deve ter apenas uma responsabilidade. Se adicionássemos o método </a:t>
            </a:r>
            <a:r>
              <a:rPr lang="pt-BR" dirty="0" err="1"/>
              <a:t>eh_inadimplente</a:t>
            </a:r>
            <a:r>
              <a:rPr lang="pt-BR" dirty="0"/>
              <a:t>, Conta passaria a ter duas funções. E, provavelmente, começaríamos a trabalhar com primeiro e segundo nome do titular, ou talvez, precisaríamos especificar o número da agência. Ou seja, os dados seriam mais detalhados.</a:t>
            </a:r>
          </a:p>
          <a:p>
            <a:endParaRPr lang="pt-BR" dirty="0"/>
          </a:p>
          <a:p>
            <a:r>
              <a:rPr lang="pt-BR" dirty="0"/>
              <a:t>Neste caso, se desenvolvêssemos o método referente aos clientes inadimplentes, faltaria coesão na nossa classe, por ter mais responsabilidades do que deveria.</a:t>
            </a:r>
          </a:p>
          <a:p>
            <a:endParaRPr lang="pt-BR" dirty="0"/>
          </a:p>
          <a:p>
            <a:r>
              <a:rPr lang="pt-BR" dirty="0"/>
              <a:t>Em seguida, removeremos o método </a:t>
            </a:r>
            <a:r>
              <a:rPr lang="pt-BR" dirty="0" err="1"/>
              <a:t>eh_inadimplente</a:t>
            </a:r>
            <a:r>
              <a:rPr lang="pt-BR" dirty="0"/>
              <a:t>() que foi criada apenas como exemplo.</a:t>
            </a:r>
          </a:p>
          <a:p>
            <a:endParaRPr lang="pt-BR" dirty="0"/>
          </a:p>
          <a:p>
            <a:r>
              <a:rPr lang="pt-BR" dirty="0"/>
              <a:t>Falamos nessa aula sobre a coesão que é ligado ao principio de responsabilidade única. Aprendemos que uma classe deve ter apenas uma responsabilidade (ou deve ter apenas uma razão para existir). Em outras palavras, ela não deve assumir responsabilidades que não são delas.</a:t>
            </a:r>
          </a:p>
          <a:p>
            <a:endParaRPr lang="pt-BR" dirty="0"/>
          </a:p>
          <a:p>
            <a:r>
              <a:rPr lang="pt-BR" dirty="0"/>
              <a:t>Além desse princípio de responsabilidade única existem outras que foram definidos através do Robert C. Martin no início dos anos 2000 e são conhecidos pelo acrônimo SOLID:</a:t>
            </a:r>
          </a:p>
          <a:p>
            <a:endParaRPr lang="pt-BR" dirty="0"/>
          </a:p>
          <a:p>
            <a:r>
              <a:rPr lang="pt-BR" dirty="0"/>
              <a:t>S - Single </a:t>
            </a:r>
            <a:r>
              <a:rPr lang="pt-BR" dirty="0" err="1"/>
              <a:t>responsibility</a:t>
            </a:r>
            <a:r>
              <a:rPr lang="pt-BR" dirty="0"/>
              <a:t> </a:t>
            </a:r>
            <a:r>
              <a:rPr lang="pt-BR" dirty="0" err="1"/>
              <a:t>principle</a:t>
            </a:r>
            <a:endParaRPr lang="pt-BR" dirty="0"/>
          </a:p>
          <a:p>
            <a:r>
              <a:rPr lang="pt-BR" dirty="0"/>
              <a:t>O - Open/</a:t>
            </a:r>
            <a:r>
              <a:rPr lang="pt-BR" dirty="0" err="1"/>
              <a:t>closed</a:t>
            </a:r>
            <a:r>
              <a:rPr lang="pt-BR" dirty="0"/>
              <a:t> </a:t>
            </a:r>
            <a:r>
              <a:rPr lang="pt-BR" dirty="0" err="1"/>
              <a:t>principle</a:t>
            </a:r>
            <a:endParaRPr lang="pt-BR" dirty="0"/>
          </a:p>
          <a:p>
            <a:r>
              <a:rPr lang="pt-BR" dirty="0"/>
              <a:t>L - </a:t>
            </a:r>
            <a:r>
              <a:rPr lang="pt-BR" dirty="0" err="1"/>
              <a:t>Liskov</a:t>
            </a:r>
            <a:r>
              <a:rPr lang="pt-BR" dirty="0"/>
              <a:t> </a:t>
            </a:r>
            <a:r>
              <a:rPr lang="pt-BR" dirty="0" err="1"/>
              <a:t>substitution</a:t>
            </a:r>
            <a:r>
              <a:rPr lang="pt-BR" dirty="0"/>
              <a:t> </a:t>
            </a:r>
            <a:r>
              <a:rPr lang="pt-BR" dirty="0" err="1"/>
              <a:t>principle</a:t>
            </a:r>
            <a:endParaRPr lang="pt-BR" dirty="0"/>
          </a:p>
          <a:p>
            <a:r>
              <a:rPr lang="pt-BR" dirty="0"/>
              <a:t>I - Interface </a:t>
            </a:r>
            <a:r>
              <a:rPr lang="pt-BR" dirty="0" err="1"/>
              <a:t>segregation</a:t>
            </a:r>
            <a:r>
              <a:rPr lang="pt-BR" dirty="0"/>
              <a:t> </a:t>
            </a:r>
            <a:r>
              <a:rPr lang="pt-BR" dirty="0" err="1"/>
              <a:t>principle</a:t>
            </a:r>
            <a:endParaRPr lang="pt-BR" dirty="0"/>
          </a:p>
          <a:p>
            <a:r>
              <a:rPr lang="pt-BR" dirty="0"/>
              <a:t>D - </a:t>
            </a:r>
            <a:r>
              <a:rPr lang="pt-BR" dirty="0" err="1"/>
              <a:t>Dependency</a:t>
            </a:r>
            <a:r>
              <a:rPr lang="pt-BR" dirty="0"/>
              <a:t> </a:t>
            </a:r>
            <a:r>
              <a:rPr lang="pt-BR" dirty="0" err="1"/>
              <a:t>inversion</a:t>
            </a:r>
            <a:r>
              <a:rPr lang="pt-BR" dirty="0"/>
              <a:t> </a:t>
            </a:r>
            <a:r>
              <a:rPr lang="pt-BR" dirty="0" err="1"/>
              <a:t>principle</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24</a:t>
            </a:fld>
            <a:endParaRPr lang="de-DE"/>
          </a:p>
        </p:txBody>
      </p:sp>
    </p:spTree>
    <p:extLst>
      <p:ext uri="{BB962C8B-B14F-4D97-AF65-F5344CB8AC3E}">
        <p14:creationId xmlns:p14="http://schemas.microsoft.com/office/powerpoint/2010/main" val="1290102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Nós avançamos nos conteúdos apresentados sobre a linguagem e vimos conceitos fundamentais como encapsulamento, coesão e referências. Mostramos como é a criação de objetos, o funcionamento das classes, métodos e atributos.</a:t>
            </a:r>
          </a:p>
          <a:p>
            <a:endParaRPr lang="pt-BR" dirty="0"/>
          </a:p>
          <a:p>
            <a:r>
              <a:rPr lang="pt-BR" dirty="0"/>
              <a:t>No entanto, quando falamos de atributos privados — que não são verdadeiramente privados —, ao adotarmos a nomenclatura especial adicionando __, geramos um pequeno problema.</a:t>
            </a:r>
          </a:p>
          <a:p>
            <a:endParaRPr lang="pt-BR" dirty="0"/>
          </a:p>
          <a:p>
            <a:r>
              <a:rPr lang="pt-BR" dirty="0"/>
              <a:t>Vamos recriar no console, a conta do Fulano:</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Conta(123, "Fulano", 12567.0, 20000.0)</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0x10f6f5630&gt;</a:t>
            </a:r>
          </a:p>
          <a:p>
            <a:endParaRPr lang="pt-BR" dirty="0"/>
          </a:p>
          <a:p>
            <a:r>
              <a:rPr lang="pt-BR" dirty="0"/>
              <a:t>Explicamos que não deveríamos poder modificar o valor do saldo diretamente. Apesar de podermos usar _</a:t>
            </a:r>
            <a:r>
              <a:rPr lang="pt-BR" dirty="0" err="1"/>
              <a:t>Conta__saldo</a:t>
            </a:r>
            <a:r>
              <a:rPr lang="pt-BR" dirty="0"/>
              <a:t>, o desenvolvedor é avisado de que não deveria fazer isso, porque o atributo é privado. Porém, como imprimiremos o extrato()? Quando executamos </a:t>
            </a:r>
            <a:r>
              <a:rPr lang="pt-BR" dirty="0" err="1"/>
              <a:t>conta.extrato</a:t>
            </a:r>
            <a:r>
              <a:rPr lang="pt-BR" dirty="0"/>
              <a:t>(), o retorno será uma </a:t>
            </a:r>
            <a:r>
              <a:rPr lang="pt-BR" dirty="0" err="1"/>
              <a:t>string</a:t>
            </a:r>
            <a:r>
              <a:rPr lang="pt-BR" dirty="0"/>
              <a:t> formatada. No entanto, como nosso objetivo é acessar apenas o saldo, a solução será escrever um método que imprima unicamente o saldo, abaixo de transfere().</a:t>
            </a:r>
          </a:p>
          <a:p>
            <a:endParaRPr lang="pt-BR" dirty="0"/>
          </a:p>
          <a:p>
            <a:r>
              <a:rPr lang="pt-BR" dirty="0" err="1"/>
              <a:t>def</a:t>
            </a:r>
            <a:r>
              <a:rPr lang="pt-BR" dirty="0"/>
              <a:t> </a:t>
            </a:r>
            <a:r>
              <a:rPr lang="pt-BR" dirty="0" err="1"/>
              <a:t>pega_saldo</a:t>
            </a:r>
            <a:r>
              <a:rPr lang="pt-BR" dirty="0"/>
              <a:t>(self):</a:t>
            </a:r>
          </a:p>
          <a:p>
            <a:r>
              <a:rPr lang="pt-BR" dirty="0"/>
              <a:t>    </a:t>
            </a:r>
            <a:r>
              <a:rPr lang="pt-BR" dirty="0" err="1"/>
              <a:t>return</a:t>
            </a:r>
            <a:r>
              <a:rPr lang="pt-BR" dirty="0"/>
              <a:t> </a:t>
            </a:r>
            <a:r>
              <a:rPr lang="pt-BR" dirty="0" err="1"/>
              <a:t>self.__saldo</a:t>
            </a:r>
            <a:endParaRPr lang="pt-BR" dirty="0"/>
          </a:p>
          <a:p>
            <a:endParaRPr lang="pt-BR" dirty="0"/>
          </a:p>
          <a:p>
            <a:r>
              <a:rPr lang="pt-BR" dirty="0"/>
              <a:t>Criamos um método com uma responsabilidade, que retorna o saldo. Poderíamos criar um método semelhante para retornar __titular.</a:t>
            </a:r>
          </a:p>
          <a:p>
            <a:endParaRPr lang="pt-BR" dirty="0"/>
          </a:p>
          <a:p>
            <a:r>
              <a:rPr lang="pt-BR" dirty="0" err="1"/>
              <a:t>def</a:t>
            </a:r>
            <a:r>
              <a:rPr lang="pt-BR" dirty="0"/>
              <a:t> </a:t>
            </a:r>
            <a:r>
              <a:rPr lang="pt-BR" dirty="0" err="1"/>
              <a:t>devolve_titular</a:t>
            </a:r>
            <a:r>
              <a:rPr lang="pt-BR" dirty="0"/>
              <a:t>(self):</a:t>
            </a:r>
          </a:p>
          <a:p>
            <a:r>
              <a:rPr lang="pt-BR" dirty="0"/>
              <a:t>    </a:t>
            </a:r>
            <a:r>
              <a:rPr lang="pt-BR" dirty="0" err="1"/>
              <a:t>return</a:t>
            </a:r>
            <a:r>
              <a:rPr lang="pt-BR" dirty="0"/>
              <a:t> </a:t>
            </a:r>
            <a:r>
              <a:rPr lang="pt-BR" dirty="0" err="1"/>
              <a:t>self.__titular</a:t>
            </a:r>
            <a:endParaRPr lang="pt-BR" dirty="0"/>
          </a:p>
          <a:p>
            <a:r>
              <a:rPr lang="pt-BR" dirty="0"/>
              <a:t>	</a:t>
            </a:r>
          </a:p>
          <a:p>
            <a:r>
              <a:rPr lang="pt-BR" dirty="0"/>
              <a:t>Ou para identificarmos __limite.</a:t>
            </a:r>
          </a:p>
          <a:p>
            <a:endParaRPr lang="pt-BR" dirty="0"/>
          </a:p>
          <a:p>
            <a:r>
              <a:rPr lang="pt-BR" dirty="0" err="1"/>
              <a:t>def</a:t>
            </a:r>
            <a:r>
              <a:rPr lang="pt-BR" dirty="0"/>
              <a:t> </a:t>
            </a:r>
            <a:r>
              <a:rPr lang="pt-BR" dirty="0" err="1"/>
              <a:t>retorna_limite</a:t>
            </a:r>
            <a:r>
              <a:rPr lang="pt-BR" dirty="0"/>
              <a:t>(self):</a:t>
            </a:r>
          </a:p>
          <a:p>
            <a:r>
              <a:rPr lang="pt-BR" dirty="0"/>
              <a:t>    </a:t>
            </a:r>
            <a:r>
              <a:rPr lang="pt-BR" dirty="0" err="1"/>
              <a:t>return</a:t>
            </a:r>
            <a:r>
              <a:rPr lang="pt-BR" dirty="0"/>
              <a:t> </a:t>
            </a:r>
            <a:r>
              <a:rPr lang="pt-BR" dirty="0" err="1"/>
              <a:t>self.__limite</a:t>
            </a:r>
            <a:endParaRPr lang="pt-BR" dirty="0"/>
          </a:p>
          <a:p>
            <a:endParaRPr lang="pt-BR" dirty="0"/>
          </a:p>
          <a:p>
            <a:r>
              <a:rPr lang="pt-BR" dirty="0"/>
              <a:t>Com o uso do </a:t>
            </a:r>
            <a:r>
              <a:rPr lang="pt-BR" dirty="0" err="1"/>
              <a:t>return</a:t>
            </a:r>
            <a:r>
              <a:rPr lang="pt-BR" dirty="0"/>
              <a:t>, sempre nos será retornado o valor de um atributo. Porém, o design do código está cheirando mal. Vamos testar se o código funciona.</a:t>
            </a:r>
          </a:p>
          <a:p>
            <a:endParaRPr lang="pt-BR" dirty="0"/>
          </a:p>
          <a:p>
            <a:r>
              <a:rPr lang="pt-BR" dirty="0"/>
              <a:t>Escrevemos métodos específicos que nos devolvem os dados solicitados. É comum utilizarmos funcionalidades como estas para gerar relatórios, que nos mostre os dados principais da conta. Por serem recorrentes, existe uma nomenclatura padrão para esses métodos: </a:t>
            </a:r>
            <a:r>
              <a:rPr lang="pt-BR" dirty="0" err="1"/>
              <a:t>getters</a:t>
            </a:r>
            <a:r>
              <a:rPr lang="pt-BR" dirty="0"/>
              <a:t> (que nos dão um dado). Ou seja, a forma mais apropriada de nomear os métodos seria usando o nome </a:t>
            </a:r>
            <a:r>
              <a:rPr lang="pt-BR" dirty="0" err="1"/>
              <a:t>get</a:t>
            </a:r>
            <a:r>
              <a:rPr lang="pt-BR" dirty="0"/>
              <a:t>.</a:t>
            </a:r>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25</a:t>
            </a:fld>
            <a:endParaRPr lang="de-DE"/>
          </a:p>
        </p:txBody>
      </p:sp>
    </p:spTree>
    <p:extLst>
      <p:ext uri="{BB962C8B-B14F-4D97-AF65-F5344CB8AC3E}">
        <p14:creationId xmlns:p14="http://schemas.microsoft.com/office/powerpoint/2010/main" val="1857032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Escrevemos métodos específicos que nos devolvem os dados solicitados. É comum utilizarmos funcionalidades como estas para gerar relatórios, que nos mostre os dados principais da conta. Por serem recorrentes, existe uma nomenclatura padrão para esses métodos: </a:t>
            </a:r>
            <a:r>
              <a:rPr lang="pt-BR" dirty="0" err="1"/>
              <a:t>getters</a:t>
            </a:r>
            <a:r>
              <a:rPr lang="pt-BR" dirty="0"/>
              <a:t> (que nos dão um dado). Ou seja, a forma mais apropriada de nomear os métodos seria usando o nome </a:t>
            </a:r>
            <a:r>
              <a:rPr lang="pt-BR" dirty="0" err="1"/>
              <a:t>get</a:t>
            </a:r>
            <a:r>
              <a:rPr lang="pt-BR" dirty="0"/>
              <a:t>.</a:t>
            </a:r>
          </a:p>
          <a:p>
            <a:endParaRPr lang="pt-BR" dirty="0"/>
          </a:p>
          <a:p>
            <a:r>
              <a:rPr lang="pt-BR" dirty="0" err="1"/>
              <a:t>def</a:t>
            </a:r>
            <a:r>
              <a:rPr lang="pt-BR" dirty="0"/>
              <a:t> transfere(self, valor, destino):</a:t>
            </a:r>
          </a:p>
          <a:p>
            <a:r>
              <a:rPr lang="pt-BR" dirty="0"/>
              <a:t>    </a:t>
            </a:r>
            <a:r>
              <a:rPr lang="pt-BR" dirty="0" err="1"/>
              <a:t>self.saca</a:t>
            </a:r>
            <a:r>
              <a:rPr lang="pt-BR" dirty="0"/>
              <a:t>(valor)</a:t>
            </a:r>
          </a:p>
          <a:p>
            <a:r>
              <a:rPr lang="pt-BR" dirty="0"/>
              <a:t>    </a:t>
            </a:r>
            <a:r>
              <a:rPr lang="pt-BR" dirty="0" err="1"/>
              <a:t>destino.deposita</a:t>
            </a:r>
            <a:r>
              <a:rPr lang="pt-BR" dirty="0"/>
              <a:t>(valor)</a:t>
            </a:r>
          </a:p>
          <a:p>
            <a:endParaRPr lang="pt-BR" dirty="0"/>
          </a:p>
          <a:p>
            <a:r>
              <a:rPr lang="pt-BR" dirty="0" err="1"/>
              <a:t>def</a:t>
            </a:r>
            <a:r>
              <a:rPr lang="pt-BR" dirty="0"/>
              <a:t> </a:t>
            </a:r>
            <a:r>
              <a:rPr lang="pt-BR" dirty="0" err="1"/>
              <a:t>get_saldo</a:t>
            </a:r>
            <a:r>
              <a:rPr lang="pt-BR" dirty="0"/>
              <a:t>(self):</a:t>
            </a:r>
          </a:p>
          <a:p>
            <a:r>
              <a:rPr lang="pt-BR" dirty="0"/>
              <a:t>    </a:t>
            </a:r>
            <a:r>
              <a:rPr lang="pt-BR" dirty="0" err="1"/>
              <a:t>return</a:t>
            </a:r>
            <a:r>
              <a:rPr lang="pt-BR" dirty="0"/>
              <a:t> </a:t>
            </a:r>
            <a:r>
              <a:rPr lang="pt-BR" dirty="0" err="1"/>
              <a:t>self.__saldo</a:t>
            </a:r>
            <a:endParaRPr lang="pt-BR" dirty="0"/>
          </a:p>
          <a:p>
            <a:endParaRPr lang="pt-BR" dirty="0"/>
          </a:p>
          <a:p>
            <a:r>
              <a:rPr lang="pt-BR" dirty="0" err="1"/>
              <a:t>def</a:t>
            </a:r>
            <a:r>
              <a:rPr lang="pt-BR" dirty="0"/>
              <a:t> </a:t>
            </a:r>
            <a:r>
              <a:rPr lang="pt-BR" dirty="0" err="1"/>
              <a:t>get_titular</a:t>
            </a:r>
            <a:r>
              <a:rPr lang="pt-BR" dirty="0"/>
              <a:t>(self):</a:t>
            </a:r>
          </a:p>
          <a:p>
            <a:r>
              <a:rPr lang="pt-BR" dirty="0"/>
              <a:t>    </a:t>
            </a:r>
            <a:r>
              <a:rPr lang="pt-BR" dirty="0" err="1"/>
              <a:t>return</a:t>
            </a:r>
            <a:r>
              <a:rPr lang="pt-BR" dirty="0"/>
              <a:t> </a:t>
            </a:r>
            <a:r>
              <a:rPr lang="pt-BR" dirty="0" err="1"/>
              <a:t>self.__titular</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26</a:t>
            </a:fld>
            <a:endParaRPr lang="de-DE"/>
          </a:p>
        </p:txBody>
      </p:sp>
    </p:spTree>
    <p:extLst>
      <p:ext uri="{BB962C8B-B14F-4D97-AF65-F5344CB8AC3E}">
        <p14:creationId xmlns:p14="http://schemas.microsoft.com/office/powerpoint/2010/main" val="246352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uso do </a:t>
            </a:r>
            <a:r>
              <a:rPr lang="pt-BR" dirty="0" err="1"/>
              <a:t>getters</a:t>
            </a:r>
            <a:r>
              <a:rPr lang="pt-BR" dirty="0"/>
              <a:t> é um dos primeiros conceitos aprendidos pelos desenvolvedores Java. Além desses métodos usados apenas para retornar, existem aqueles que modificam. No caso, falamos dos </a:t>
            </a:r>
            <a:r>
              <a:rPr lang="pt-BR" dirty="0" err="1"/>
              <a:t>setters</a:t>
            </a:r>
            <a:r>
              <a:rPr lang="pt-BR" dirty="0"/>
              <a:t>.</a:t>
            </a:r>
          </a:p>
          <a:p>
            <a:endParaRPr lang="pt-BR" dirty="0"/>
          </a:p>
          <a:p>
            <a:r>
              <a:rPr lang="pt-BR" dirty="0"/>
              <a:t>Nós já temos métodos para acessar saldo, mas ainda temos que criar as formas de trabalhar com limite. O objetivo é podermos aumentar o limite por meio de </a:t>
            </a:r>
            <a:r>
              <a:rPr lang="pt-BR" dirty="0" err="1"/>
              <a:t>set_limite</a:t>
            </a:r>
            <a:r>
              <a:rPr lang="pt-BR" dirty="0"/>
              <a:t>().</a:t>
            </a:r>
          </a:p>
          <a:p>
            <a:endParaRPr lang="pt-BR" dirty="0"/>
          </a:p>
          <a:p>
            <a:r>
              <a:rPr lang="pt-BR" dirty="0" err="1"/>
              <a:t>conta.set_limite</a:t>
            </a:r>
            <a:r>
              <a:rPr lang="pt-BR" dirty="0"/>
              <a:t>(10000.0)</a:t>
            </a:r>
          </a:p>
          <a:p>
            <a:endParaRPr lang="pt-BR" dirty="0"/>
          </a:p>
          <a:p>
            <a:r>
              <a:rPr lang="pt-BR" dirty="0"/>
              <a:t>Este é o método com que definiremos um novo limite. A seguir, vamos definir o método </a:t>
            </a:r>
            <a:r>
              <a:rPr lang="pt-BR" dirty="0" err="1"/>
              <a:t>set_limite</a:t>
            </a:r>
            <a:r>
              <a:rPr lang="pt-BR" dirty="0"/>
              <a:t>(), para o qual, além do self, passaremos limite como parâmetro:</a:t>
            </a:r>
          </a:p>
          <a:p>
            <a:endParaRPr lang="pt-BR" dirty="0"/>
          </a:p>
          <a:p>
            <a:r>
              <a:rPr lang="pt-BR" dirty="0" err="1"/>
              <a:t>def</a:t>
            </a:r>
            <a:r>
              <a:rPr lang="pt-BR" dirty="0"/>
              <a:t> </a:t>
            </a:r>
            <a:r>
              <a:rPr lang="pt-BR" dirty="0" err="1"/>
              <a:t>set_limite</a:t>
            </a:r>
            <a:r>
              <a:rPr lang="pt-BR" dirty="0"/>
              <a:t>(self, limite): </a:t>
            </a:r>
          </a:p>
          <a:p>
            <a:r>
              <a:rPr lang="pt-BR" dirty="0"/>
              <a:t>    </a:t>
            </a:r>
            <a:r>
              <a:rPr lang="pt-BR" dirty="0" err="1"/>
              <a:t>self.__limite</a:t>
            </a:r>
            <a:r>
              <a:rPr lang="pt-BR" dirty="0"/>
              <a:t> = limite</a:t>
            </a:r>
          </a:p>
          <a:p>
            <a:endParaRPr lang="pt-BR" dirty="0"/>
          </a:p>
          <a:p>
            <a:r>
              <a:rPr lang="pt-BR" dirty="0"/>
              <a:t>Lembrem-se que com set nunca retornaremos um valor, nós iremos modificar um atributo. Agora, colocaremos um novo limite no atributo __limite e testaremos no console.</a:t>
            </a:r>
          </a:p>
          <a:p>
            <a:endParaRPr lang="pt-BR" dirty="0"/>
          </a:p>
          <a:p>
            <a:r>
              <a:rPr lang="pt-BR" dirty="0"/>
              <a:t>&gt;&gt;&gt; </a:t>
            </a:r>
            <a:r>
              <a:rPr lang="pt-BR" dirty="0" err="1"/>
              <a:t>conta.get_saldo</a:t>
            </a:r>
            <a:r>
              <a:rPr lang="pt-BR" dirty="0"/>
              <a:t>()</a:t>
            </a:r>
          </a:p>
          <a:p>
            <a:r>
              <a:rPr lang="pt-BR" dirty="0"/>
              <a:t>&gt;&gt;&gt; </a:t>
            </a:r>
            <a:r>
              <a:rPr lang="pt-BR" dirty="0" err="1"/>
              <a:t>conta.get_titular</a:t>
            </a:r>
            <a:r>
              <a:rPr lang="pt-BR" dirty="0"/>
              <a:t>()</a:t>
            </a:r>
          </a:p>
          <a:p>
            <a:r>
              <a:rPr lang="pt-BR" dirty="0"/>
              <a:t>&gt;&gt;&gt; </a:t>
            </a:r>
            <a:r>
              <a:rPr lang="pt-BR" dirty="0" err="1"/>
              <a:t>conta.set_limite</a:t>
            </a:r>
            <a:r>
              <a:rPr lang="pt-BR" dirty="0"/>
              <a:t>(1000.0)</a:t>
            </a:r>
          </a:p>
          <a:p>
            <a:endParaRPr lang="pt-BR" dirty="0"/>
          </a:p>
          <a:p>
            <a:r>
              <a:rPr lang="pt-BR" dirty="0"/>
              <a:t>Como explicamos, o </a:t>
            </a:r>
            <a:r>
              <a:rPr lang="pt-BR" dirty="0" err="1"/>
              <a:t>set_limite</a:t>
            </a:r>
            <a:r>
              <a:rPr lang="pt-BR" dirty="0"/>
              <a:t>() apenas altera, então, </a:t>
            </a:r>
            <a:r>
              <a:rPr lang="pt-BR" dirty="0" err="1"/>
              <a:t>get_limite</a:t>
            </a:r>
            <a:r>
              <a:rPr lang="pt-BR" dirty="0"/>
              <a:t> nos informará se o saldo foi atualizado.</a:t>
            </a:r>
          </a:p>
          <a:p>
            <a:endParaRPr lang="pt-BR" dirty="0"/>
          </a:p>
          <a:p>
            <a:r>
              <a:rPr lang="pt-BR" dirty="0"/>
              <a:t>&gt;&gt;&gt; </a:t>
            </a:r>
            <a:r>
              <a:rPr lang="pt-BR" dirty="0" err="1"/>
              <a:t>conta.get_limite</a:t>
            </a:r>
            <a:r>
              <a:rPr lang="pt-BR" dirty="0"/>
              <a:t>()</a:t>
            </a:r>
          </a:p>
          <a:p>
            <a:endParaRPr lang="pt-BR" dirty="0"/>
          </a:p>
          <a:p>
            <a:r>
              <a:rPr lang="pt-BR" dirty="0"/>
              <a:t>Importante: Usem os </a:t>
            </a:r>
            <a:r>
              <a:rPr lang="pt-BR" dirty="0" err="1"/>
              <a:t>getters</a:t>
            </a:r>
            <a:r>
              <a:rPr lang="pt-BR" dirty="0"/>
              <a:t> e </a:t>
            </a:r>
            <a:r>
              <a:rPr lang="pt-BR" dirty="0" err="1"/>
              <a:t>setters</a:t>
            </a:r>
            <a:r>
              <a:rPr lang="pt-BR" dirty="0"/>
              <a:t> com parcimônia. Eles devem ser criados apenas quando forem necessários.</a:t>
            </a:r>
          </a:p>
          <a:p>
            <a:endParaRPr lang="pt-BR" dirty="0"/>
          </a:p>
          <a:p>
            <a:r>
              <a:rPr lang="pt-BR" dirty="0"/>
              <a:t>O método </a:t>
            </a:r>
            <a:r>
              <a:rPr lang="pt-BR" dirty="0" err="1"/>
              <a:t>set_limite</a:t>
            </a:r>
            <a:r>
              <a:rPr lang="pt-BR" dirty="0"/>
              <a:t>() é útil, porque o limite pode ser alterado dentro do contexto de negócio. Mas, por exemplo, o número da conta de um cliente não deve mudar. Neste caso, é inapropriado implementarmos </a:t>
            </a:r>
            <a:r>
              <a:rPr lang="pt-BR" dirty="0" err="1"/>
              <a:t>set_numero</a:t>
            </a:r>
            <a:r>
              <a:rPr lang="pt-BR" dirty="0"/>
              <a:t>. Se o cliente encerrar uma conta e, depois, quiser abrir uma outra, ele receberá um novo número. Mas trata-se de um número fixo.</a:t>
            </a:r>
          </a:p>
          <a:p>
            <a:endParaRPr lang="pt-BR" dirty="0"/>
          </a:p>
          <a:p>
            <a:r>
              <a:rPr lang="pt-BR" dirty="0"/>
              <a:t>Temos que ficar atentos para evitar criar funcionalidades inutilmente. Mais adiante, conheceremos uma alternativa para esses métodos </a:t>
            </a:r>
            <a:r>
              <a:rPr lang="pt-BR" dirty="0" err="1"/>
              <a:t>getters</a:t>
            </a:r>
            <a:r>
              <a:rPr lang="pt-BR" dirty="0"/>
              <a:t> e </a:t>
            </a:r>
            <a:r>
              <a:rPr lang="pt-BR" dirty="0" err="1"/>
              <a:t>setters</a:t>
            </a:r>
            <a:r>
              <a:rPr lang="pt-BR" dirty="0"/>
              <a:t>.</a:t>
            </a:r>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27</a:t>
            </a:fld>
            <a:endParaRPr lang="de-DE"/>
          </a:p>
        </p:txBody>
      </p:sp>
    </p:spTree>
    <p:extLst>
      <p:ext uri="{BB962C8B-B14F-4D97-AF65-F5344CB8AC3E}">
        <p14:creationId xmlns:p14="http://schemas.microsoft.com/office/powerpoint/2010/main" val="3954462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a:t>
            </a:r>
          </a:p>
          <a:p>
            <a:endParaRPr lang="pt-BR" dirty="0"/>
          </a:p>
          <a:p>
            <a:r>
              <a:rPr lang="pt-BR" dirty="0"/>
              <a:t>conta.py</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    </a:t>
            </a:r>
            <a:r>
              <a:rPr lang="pt-BR" dirty="0" err="1"/>
              <a:t>def</a:t>
            </a:r>
            <a:r>
              <a:rPr lang="pt-BR" dirty="0"/>
              <a:t> extrato(self):</a:t>
            </a:r>
          </a:p>
          <a:p>
            <a:r>
              <a:rPr lang="pt-BR" dirty="0"/>
              <a:t>        print("Saldo do titular {} é de R$ {}".</a:t>
            </a:r>
            <a:r>
              <a:rPr lang="pt-BR" dirty="0" err="1"/>
              <a:t>format</a:t>
            </a:r>
            <a:r>
              <a:rPr lang="pt-BR" dirty="0"/>
              <a:t>(</a:t>
            </a:r>
            <a:r>
              <a:rPr lang="pt-BR" dirty="0" err="1"/>
              <a:t>self.__titular</a:t>
            </a:r>
            <a:r>
              <a:rPr lang="pt-BR" dirty="0"/>
              <a:t>, </a:t>
            </a:r>
            <a:r>
              <a:rPr lang="pt-BR" dirty="0" err="1"/>
              <a:t>self.__saldo</a:t>
            </a:r>
            <a:r>
              <a:rPr lang="pt-BR" dirty="0"/>
              <a:t>))</a:t>
            </a:r>
          </a:p>
          <a:p>
            <a:endParaRPr lang="pt-BR" dirty="0"/>
          </a:p>
          <a:p>
            <a:r>
              <a:rPr lang="pt-BR" dirty="0"/>
              <a:t>    </a:t>
            </a:r>
            <a:r>
              <a:rPr lang="pt-BR" dirty="0" err="1"/>
              <a:t>def</a:t>
            </a:r>
            <a:r>
              <a:rPr lang="pt-BR" dirty="0"/>
              <a:t> depositar(self,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sacar(self,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transferir(self, valor, destino):</a:t>
            </a:r>
          </a:p>
          <a:p>
            <a:r>
              <a:rPr lang="pt-BR" dirty="0"/>
              <a:t>        </a:t>
            </a:r>
            <a:r>
              <a:rPr lang="pt-BR" dirty="0" err="1"/>
              <a:t>self.sacar</a:t>
            </a:r>
            <a:r>
              <a:rPr lang="pt-BR" dirty="0"/>
              <a:t>(valor)</a:t>
            </a:r>
          </a:p>
          <a:p>
            <a:r>
              <a:rPr lang="pt-BR" dirty="0"/>
              <a:t>        </a:t>
            </a:r>
            <a:r>
              <a:rPr lang="pt-BR" dirty="0" err="1"/>
              <a:t>destino.depositar</a:t>
            </a:r>
            <a:r>
              <a:rPr lang="pt-BR" dirty="0"/>
              <a:t>(valor)</a:t>
            </a:r>
          </a:p>
          <a:p>
            <a:endParaRPr lang="pt-BR" dirty="0"/>
          </a:p>
          <a:p>
            <a:r>
              <a:rPr lang="pt-BR" dirty="0"/>
              <a:t>    </a:t>
            </a:r>
            <a:r>
              <a:rPr lang="pt-BR" dirty="0" err="1"/>
              <a:t>def</a:t>
            </a:r>
            <a:r>
              <a:rPr lang="pt-BR" dirty="0"/>
              <a:t> </a:t>
            </a:r>
            <a:r>
              <a:rPr lang="pt-BR" dirty="0" err="1"/>
              <a:t>get_saldo</a:t>
            </a:r>
            <a:r>
              <a:rPr lang="pt-BR" dirty="0"/>
              <a:t>(self):</a:t>
            </a:r>
          </a:p>
          <a:p>
            <a:r>
              <a:rPr lang="pt-BR" dirty="0"/>
              <a:t>        </a:t>
            </a:r>
            <a:r>
              <a:rPr lang="pt-BR" dirty="0" err="1"/>
              <a:t>return</a:t>
            </a:r>
            <a:r>
              <a:rPr lang="pt-BR" dirty="0"/>
              <a:t> </a:t>
            </a:r>
            <a:r>
              <a:rPr lang="pt-BR" dirty="0" err="1"/>
              <a:t>self.__saldo</a:t>
            </a:r>
            <a:endParaRPr lang="pt-BR" dirty="0"/>
          </a:p>
          <a:p>
            <a:endParaRPr lang="pt-BR" dirty="0"/>
          </a:p>
          <a:p>
            <a:r>
              <a:rPr lang="pt-BR" dirty="0"/>
              <a:t>    </a:t>
            </a:r>
            <a:r>
              <a:rPr lang="pt-BR" dirty="0" err="1"/>
              <a:t>def</a:t>
            </a:r>
            <a:r>
              <a:rPr lang="pt-BR" dirty="0"/>
              <a:t> </a:t>
            </a:r>
            <a:r>
              <a:rPr lang="pt-BR" dirty="0" err="1"/>
              <a:t>get_titular</a:t>
            </a:r>
            <a:r>
              <a:rPr lang="pt-BR" dirty="0"/>
              <a:t>(self):</a:t>
            </a:r>
          </a:p>
          <a:p>
            <a:r>
              <a:rPr lang="pt-BR" dirty="0"/>
              <a:t>        </a:t>
            </a:r>
            <a:r>
              <a:rPr lang="pt-BR" dirty="0" err="1"/>
              <a:t>return</a:t>
            </a:r>
            <a:r>
              <a:rPr lang="pt-BR" dirty="0"/>
              <a:t> </a:t>
            </a:r>
            <a:r>
              <a:rPr lang="pt-BR" dirty="0" err="1"/>
              <a:t>self.__titular</a:t>
            </a:r>
            <a:endParaRPr lang="pt-BR" dirty="0"/>
          </a:p>
          <a:p>
            <a:endParaRPr lang="pt-BR" dirty="0"/>
          </a:p>
          <a:p>
            <a:r>
              <a:rPr lang="pt-BR" dirty="0"/>
              <a:t>    </a:t>
            </a:r>
            <a:r>
              <a:rPr lang="pt-BR" dirty="0" err="1"/>
              <a:t>def</a:t>
            </a:r>
            <a:r>
              <a:rPr lang="pt-BR" dirty="0"/>
              <a:t> </a:t>
            </a:r>
            <a:r>
              <a:rPr lang="pt-BR" dirty="0" err="1"/>
              <a:t>get_limite</a:t>
            </a:r>
            <a:r>
              <a:rPr lang="pt-BR" dirty="0"/>
              <a:t>(self):</a:t>
            </a:r>
          </a:p>
          <a:p>
            <a:r>
              <a:rPr lang="pt-BR" dirty="0"/>
              <a:t>        </a:t>
            </a:r>
            <a:r>
              <a:rPr lang="pt-BR" dirty="0" err="1"/>
              <a:t>return</a:t>
            </a:r>
            <a:r>
              <a:rPr lang="pt-BR" dirty="0"/>
              <a:t> </a:t>
            </a:r>
            <a:r>
              <a:rPr lang="pt-BR" dirty="0" err="1"/>
              <a:t>self.__limite</a:t>
            </a:r>
            <a:endParaRPr lang="pt-BR" dirty="0"/>
          </a:p>
          <a:p>
            <a:endParaRPr lang="pt-BR" dirty="0"/>
          </a:p>
          <a:p>
            <a:r>
              <a:rPr lang="pt-BR" dirty="0"/>
              <a:t>    </a:t>
            </a:r>
            <a:r>
              <a:rPr lang="pt-BR" dirty="0" err="1"/>
              <a:t>def</a:t>
            </a:r>
            <a:r>
              <a:rPr lang="pt-BR" dirty="0"/>
              <a:t> </a:t>
            </a:r>
            <a:r>
              <a:rPr lang="pt-BR" dirty="0" err="1"/>
              <a:t>set_limite</a:t>
            </a:r>
            <a:r>
              <a:rPr lang="pt-BR" dirty="0"/>
              <a:t>(self, limite):</a:t>
            </a:r>
          </a:p>
          <a:p>
            <a:r>
              <a:rPr lang="pt-BR" dirty="0"/>
              <a:t>        </a:t>
            </a:r>
            <a:r>
              <a:rPr lang="pt-BR" dirty="0" err="1"/>
              <a:t>self.__limite</a:t>
            </a:r>
            <a:r>
              <a:rPr lang="pt-BR" dirty="0"/>
              <a:t> = limite</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28</a:t>
            </a:fld>
            <a:endParaRPr lang="de-DE"/>
          </a:p>
        </p:txBody>
      </p:sp>
    </p:spTree>
    <p:extLst>
      <p:ext uri="{BB962C8B-B14F-4D97-AF65-F5344CB8AC3E}">
        <p14:creationId xmlns:p14="http://schemas.microsoft.com/office/powerpoint/2010/main" val="2929089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Nós evitamos a criação de métodos como </a:t>
            </a:r>
            <a:r>
              <a:rPr lang="pt-BR" dirty="0" err="1"/>
              <a:t>set_numero</a:t>
            </a:r>
            <a:r>
              <a:rPr lang="pt-BR" dirty="0"/>
              <a:t>, porque uma conta não deve mudar de número. Observe que não criamos o método </a:t>
            </a:r>
            <a:r>
              <a:rPr lang="pt-BR" dirty="0" err="1"/>
              <a:t>set_saldo</a:t>
            </a:r>
            <a:r>
              <a:rPr lang="pt-BR" dirty="0"/>
              <a:t>, considerando que o total do saldo também muda. Evitamos fazer isso, porque temos métodos de mais alto nível e mais expressivos, como transfere(), para realizar esse tipo de alteração:</a:t>
            </a:r>
          </a:p>
          <a:p>
            <a:endParaRPr lang="pt-BR" dirty="0"/>
          </a:p>
          <a:p>
            <a:r>
              <a:rPr lang="pt-BR" dirty="0" err="1"/>
              <a:t>def</a:t>
            </a:r>
            <a:r>
              <a:rPr lang="pt-BR" dirty="0"/>
              <a:t> transfere(self, valor, destino):</a:t>
            </a:r>
          </a:p>
          <a:p>
            <a:r>
              <a:rPr lang="pt-BR" dirty="0"/>
              <a:t>    </a:t>
            </a:r>
            <a:r>
              <a:rPr lang="pt-BR" dirty="0" err="1"/>
              <a:t>self.saca</a:t>
            </a:r>
            <a:r>
              <a:rPr lang="pt-BR" dirty="0"/>
              <a:t>(valor)</a:t>
            </a:r>
          </a:p>
          <a:p>
            <a:r>
              <a:rPr lang="pt-BR" dirty="0"/>
              <a:t>    </a:t>
            </a:r>
            <a:r>
              <a:rPr lang="pt-BR" dirty="0" err="1"/>
              <a:t>destino.deposita</a:t>
            </a:r>
            <a:r>
              <a:rPr lang="pt-BR" dirty="0"/>
              <a:t>(valor)</a:t>
            </a:r>
          </a:p>
          <a:p>
            <a:endParaRPr lang="pt-BR" dirty="0"/>
          </a:p>
          <a:p>
            <a:r>
              <a:rPr lang="pt-BR" dirty="0"/>
              <a:t>A seguir, mostraremos uma sintaxe alternativa para sintaxe dos </a:t>
            </a:r>
            <a:r>
              <a:rPr lang="pt-BR" dirty="0" err="1"/>
              <a:t>getters</a:t>
            </a:r>
            <a:r>
              <a:rPr lang="pt-BR" dirty="0"/>
              <a:t>, para isto, criaremos a classe Cliente, no arquivo cliente.py. Lembrando que não vamos inventar funcionalidades desnecessárias ou que terão utilidade apenas no futuro.</a:t>
            </a:r>
          </a:p>
          <a:p>
            <a:endParaRPr lang="pt-BR" dirty="0"/>
          </a:p>
          <a:p>
            <a:r>
              <a:rPr lang="pt-BR" dirty="0"/>
              <a:t>Existe uma expressão em inglês conhecida na Engenharia de software que é: "</a:t>
            </a:r>
            <a:r>
              <a:rPr lang="pt-BR" dirty="0" err="1"/>
              <a:t>You</a:t>
            </a:r>
            <a:r>
              <a:rPr lang="pt-BR" dirty="0"/>
              <a:t> </a:t>
            </a:r>
            <a:r>
              <a:rPr lang="pt-BR" dirty="0" err="1"/>
              <a:t>Ain't</a:t>
            </a:r>
            <a:r>
              <a:rPr lang="pt-BR" dirty="0"/>
              <a:t> </a:t>
            </a:r>
            <a:r>
              <a:rPr lang="pt-BR" dirty="0" err="1"/>
              <a:t>Gonna</a:t>
            </a:r>
            <a:r>
              <a:rPr lang="pt-BR" dirty="0"/>
              <a:t> </a:t>
            </a:r>
            <a:r>
              <a:rPr lang="pt-BR" dirty="0" err="1"/>
              <a:t>Need</a:t>
            </a:r>
            <a:r>
              <a:rPr lang="pt-BR" dirty="0"/>
              <a:t> It" (YAGNI, abreviada). Trata-se de uma orientação para que programadores evitem criar funcionalidades para o código fonte de um programa até que estas sejam necessárias.</a:t>
            </a:r>
          </a:p>
          <a:p>
            <a:endParaRPr lang="pt-BR" dirty="0"/>
          </a:p>
          <a:p>
            <a:r>
              <a:rPr lang="pt-BR" dirty="0" err="1"/>
              <a:t>class</a:t>
            </a:r>
            <a:r>
              <a:rPr lang="pt-BR" dirty="0"/>
              <a:t> Cliente:</a:t>
            </a:r>
          </a:p>
          <a:p>
            <a:endParaRPr lang="pt-BR" dirty="0"/>
          </a:p>
          <a:p>
            <a:r>
              <a:rPr lang="pt-BR" dirty="0"/>
              <a:t>    </a:t>
            </a:r>
            <a:r>
              <a:rPr lang="pt-BR" dirty="0" err="1"/>
              <a:t>def</a:t>
            </a:r>
            <a:r>
              <a:rPr lang="pt-BR" dirty="0"/>
              <a:t> __</a:t>
            </a:r>
            <a:r>
              <a:rPr lang="pt-BR" dirty="0" err="1"/>
              <a:t>init</a:t>
            </a:r>
            <a:r>
              <a:rPr lang="pt-BR" dirty="0"/>
              <a:t>__(self, nome):</a:t>
            </a:r>
          </a:p>
          <a:p>
            <a:r>
              <a:rPr lang="pt-BR" dirty="0"/>
              <a:t>        </a:t>
            </a:r>
            <a:r>
              <a:rPr lang="pt-BR" dirty="0" err="1"/>
              <a:t>self.nome</a:t>
            </a:r>
            <a:r>
              <a:rPr lang="pt-BR" dirty="0"/>
              <a:t> = nome</a:t>
            </a:r>
          </a:p>
          <a:p>
            <a:endParaRPr lang="pt-BR" dirty="0"/>
          </a:p>
          <a:p>
            <a:r>
              <a:rPr lang="pt-BR" dirty="0"/>
              <a:t>Incluímos no início da classe __</a:t>
            </a:r>
            <a:r>
              <a:rPr lang="pt-BR" dirty="0" err="1"/>
              <a:t>init</a:t>
            </a:r>
            <a:r>
              <a:rPr lang="pt-BR" dirty="0"/>
              <a:t>__(). Por enquanto, sabemos que os parâmetros necessários serão self e nome. Para o atributo nome, atribuímos o parâmetro nome. No console, criaremos um novo cliente</a:t>
            </a:r>
          </a:p>
          <a:p>
            <a:endParaRPr lang="pt-BR" dirty="0"/>
          </a:p>
          <a:p>
            <a:r>
              <a:rPr lang="pt-BR" dirty="0"/>
              <a:t>&gt;&gt;&gt; </a:t>
            </a:r>
            <a:r>
              <a:rPr lang="pt-BR" dirty="0" err="1"/>
              <a:t>from</a:t>
            </a:r>
            <a:r>
              <a:rPr lang="pt-BR" dirty="0"/>
              <a:t> cliente </a:t>
            </a:r>
            <a:r>
              <a:rPr lang="pt-BR" dirty="0" err="1"/>
              <a:t>import</a:t>
            </a:r>
            <a:r>
              <a:rPr lang="pt-BR" dirty="0"/>
              <a:t> Cliente</a:t>
            </a:r>
          </a:p>
          <a:p>
            <a:r>
              <a:rPr lang="pt-BR" dirty="0"/>
              <a:t>&gt;&gt;&gt; cliente = Cliente("Fulano")</a:t>
            </a:r>
          </a:p>
          <a:p>
            <a:r>
              <a:rPr lang="pt-BR" dirty="0"/>
              <a:t>&gt;&gt;&gt; cliente</a:t>
            </a:r>
          </a:p>
          <a:p>
            <a:r>
              <a:rPr lang="pt-BR" dirty="0"/>
              <a:t>&lt;</a:t>
            </a:r>
            <a:r>
              <a:rPr lang="pt-BR" dirty="0" err="1"/>
              <a:t>cliente.Cliente</a:t>
            </a:r>
            <a:r>
              <a:rPr lang="pt-BR" dirty="0"/>
              <a:t> </a:t>
            </a:r>
            <a:r>
              <a:rPr lang="pt-BR" dirty="0" err="1"/>
              <a:t>object</a:t>
            </a:r>
            <a:r>
              <a:rPr lang="pt-BR" dirty="0"/>
              <a:t> </a:t>
            </a:r>
            <a:r>
              <a:rPr lang="pt-BR" dirty="0" err="1"/>
              <a:t>at</a:t>
            </a:r>
            <a:r>
              <a:rPr lang="pt-BR" dirty="0"/>
              <a:t> 0x10b114f28&gt;</a:t>
            </a:r>
          </a:p>
          <a:p>
            <a:endParaRPr lang="pt-BR" dirty="0"/>
          </a:p>
          <a:p>
            <a:r>
              <a:rPr lang="pt-BR" dirty="0"/>
              <a:t>O construtor da classe Cliente recebe o nome do cliente Fulano.</a:t>
            </a:r>
          </a:p>
          <a:p>
            <a:endParaRPr lang="pt-BR" dirty="0"/>
          </a:p>
          <a:p>
            <a:r>
              <a:rPr lang="pt-BR" dirty="0"/>
              <a:t>Quando criamos o método __</a:t>
            </a:r>
            <a:r>
              <a:rPr lang="pt-BR" dirty="0" err="1"/>
              <a:t>init</a:t>
            </a:r>
            <a:r>
              <a:rPr lang="pt-BR" dirty="0"/>
              <a:t>__() não usamos a sintaxe __, adotada pelo Python. Desta forma, o desenvolvedor consegue facilmente acessar o atributo apenas usando a referência. O atributo nome, conseguimos alterar.</a:t>
            </a:r>
          </a:p>
          <a:p>
            <a:endParaRPr lang="pt-BR" dirty="0"/>
          </a:p>
          <a:p>
            <a:r>
              <a:rPr lang="it-IT" dirty="0"/>
              <a:t>&gt;&gt;&gt; cliente.nome = "Beltrano"</a:t>
            </a:r>
          </a:p>
          <a:p>
            <a:r>
              <a:rPr lang="it-IT" dirty="0"/>
              <a:t>&gt;&gt;&gt; cliente.nome</a:t>
            </a:r>
          </a:p>
          <a:p>
            <a:r>
              <a:rPr lang="it-IT" dirty="0"/>
              <a:t>'Beltrano</a:t>
            </a:r>
            <a:endParaRPr lang="pt-BR" dirty="0"/>
          </a:p>
          <a:p>
            <a:endParaRPr lang="pt-BR" dirty="0"/>
          </a:p>
          <a:p>
            <a:r>
              <a:rPr lang="pt-BR" dirty="0"/>
              <a:t>Agora já podemos pensar em criar uma classe que será aproveitada por outras relacionadas a Cliente. Provavelmente, precisaremos do método </a:t>
            </a:r>
            <a:r>
              <a:rPr lang="pt-BR" dirty="0" err="1"/>
              <a:t>get</a:t>
            </a:r>
            <a:r>
              <a:rPr lang="pt-BR" dirty="0"/>
              <a:t> para validar o dado do atributo nome, talvez, para garantir que o nome do titular comece com a letra maiúscula. Por exemplo, no caso de atribuirmos o nome fulano, com a primeira letra minúscula.</a:t>
            </a:r>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29</a:t>
            </a:fld>
            <a:endParaRPr lang="de-DE"/>
          </a:p>
        </p:txBody>
      </p:sp>
    </p:spTree>
    <p:extLst>
      <p:ext uri="{BB962C8B-B14F-4D97-AF65-F5344CB8AC3E}">
        <p14:creationId xmlns:p14="http://schemas.microsoft.com/office/powerpoint/2010/main" val="205682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apresentar alguns problemas sobre o mundo procedural. Quando o paradigma da Orientação a Objetos nasceu a programação procedural era predominante. A abordagem OO surgiu para resolver os problemas do mundo procedural. Quais são eles?</a:t>
            </a:r>
          </a:p>
          <a:p>
            <a:endParaRPr lang="pt-BR" dirty="0"/>
          </a:p>
          <a:p>
            <a:r>
              <a:rPr lang="pt-BR" dirty="0"/>
              <a:t>Vimos que precisamos lembrar de detalhes como nome das chaves: </a:t>
            </a:r>
            <a:r>
              <a:rPr lang="pt-BR" b="1" u="sng" dirty="0"/>
              <a:t>conta, numero, titular, limite e saldo</a:t>
            </a:r>
            <a:r>
              <a:rPr lang="pt-BR" dirty="0"/>
              <a:t>.</a:t>
            </a:r>
          </a:p>
          <a:p>
            <a:endParaRPr lang="pt-BR" dirty="0"/>
          </a:p>
          <a:p>
            <a:r>
              <a:rPr lang="pt-BR" dirty="0"/>
              <a:t>O próximo passo é apresentarmos uma conta, descrevemos as suas características, mas ela tem funcionalidades associadas como </a:t>
            </a:r>
            <a:r>
              <a:rPr lang="pt-BR" b="1" u="sng" dirty="0"/>
              <a:t>depositar, sacar, transferir, tirar extrato</a:t>
            </a:r>
            <a:r>
              <a:rPr lang="pt-BR" dirty="0"/>
              <a:t>, enfim, outras ações possíveis.</a:t>
            </a:r>
          </a:p>
          <a:p>
            <a:endParaRPr lang="pt-BR" dirty="0"/>
          </a:p>
          <a:p>
            <a:r>
              <a:rPr lang="pt-BR" dirty="0"/>
              <a:t>Vamos focar nas principais funcionalidades. A cada nova que adicionarmos, criaremos uma nova função. A seguir, definiremos a função deposita():</a:t>
            </a:r>
          </a:p>
          <a:p>
            <a:endParaRPr lang="pt-BR" dirty="0"/>
          </a:p>
          <a:p>
            <a:r>
              <a:rPr lang="pt-BR" dirty="0" err="1"/>
              <a:t>def</a:t>
            </a:r>
            <a:r>
              <a:rPr lang="pt-BR" dirty="0"/>
              <a:t> depositar(conta, valor):</a:t>
            </a:r>
          </a:p>
          <a:p>
            <a:r>
              <a:rPr lang="pt-BR" dirty="0"/>
              <a:t>    conta["saldo"] += valor</a:t>
            </a:r>
          </a:p>
          <a:p>
            <a:endParaRPr lang="pt-BR" dirty="0"/>
          </a:p>
          <a:p>
            <a:r>
              <a:rPr lang="pt-BR" dirty="0"/>
              <a:t>Nós adicionamos o valor de uma forma simplificada no código, e em vez de repetir conta["saldo"], nós utilizamos +=. A função recebeu conta e o valor como parâmetros. Nós precisamos acessar conta por meio da chave saldo, que foi definida mais acima.</a:t>
            </a:r>
          </a:p>
          <a:p>
            <a:endParaRPr lang="pt-BR" dirty="0"/>
          </a:p>
          <a:p>
            <a:r>
              <a:rPr lang="pt-BR" dirty="0"/>
              <a:t>Faremos algo semelhante com a função saca(), porém, desta vez iremos subtrair usando -=.</a:t>
            </a:r>
          </a:p>
          <a:p>
            <a:endParaRPr lang="pt-BR" dirty="0"/>
          </a:p>
          <a:p>
            <a:r>
              <a:rPr lang="pt-BR" dirty="0" err="1"/>
              <a:t>def</a:t>
            </a:r>
            <a:r>
              <a:rPr lang="pt-BR" dirty="0"/>
              <a:t> sacar(conta, valor):</a:t>
            </a:r>
          </a:p>
          <a:p>
            <a:r>
              <a:rPr lang="pt-BR" dirty="0"/>
              <a:t>    conta["saldo"] -= valor</a:t>
            </a:r>
          </a:p>
          <a:p>
            <a:endParaRPr lang="pt-BR" dirty="0"/>
          </a:p>
          <a:p>
            <a:r>
              <a:rPr lang="pt-BR" dirty="0"/>
              <a:t>Optamos por fazer uma implementação simples. Em seguida, adicionaremos extrato(), que será responsável por imprimir as informações:</a:t>
            </a:r>
          </a:p>
          <a:p>
            <a:endParaRPr lang="pt-BR" dirty="0"/>
          </a:p>
          <a:p>
            <a:r>
              <a:rPr lang="pt-BR" dirty="0" err="1"/>
              <a:t>def</a:t>
            </a:r>
            <a:r>
              <a:rPr lang="pt-BR" dirty="0"/>
              <a:t> extrato(conta):</a:t>
            </a:r>
          </a:p>
          <a:p>
            <a:r>
              <a:rPr lang="pt-BR" dirty="0"/>
              <a:t>    print("Seu saldo é {}".</a:t>
            </a:r>
            <a:r>
              <a:rPr lang="pt-BR" dirty="0" err="1"/>
              <a:t>format</a:t>
            </a:r>
            <a:r>
              <a:rPr lang="pt-BR" dirty="0"/>
              <a:t>(conta["saldo"]))</a:t>
            </a:r>
          </a:p>
          <a:p>
            <a:endParaRPr lang="pt-BR" dirty="0"/>
          </a:p>
          <a:p>
            <a:r>
              <a:rPr lang="pt-BR" dirty="0"/>
              <a:t>O extrato imprime as informações da conta, e usando o print imprimiremos o saldo exibindo junto com a mensagem Saldo é, juntamente com o retorno da função </a:t>
            </a:r>
            <a:r>
              <a:rPr lang="pt-BR" dirty="0" err="1"/>
              <a:t>format</a:t>
            </a:r>
            <a:r>
              <a:rPr lang="pt-BR" dirty="0"/>
              <a:t>(), passando o saldo da conta.</a:t>
            </a:r>
          </a:p>
          <a:p>
            <a:endParaRPr lang="pt-BR" dirty="0"/>
          </a:p>
          <a:p>
            <a:r>
              <a:rPr lang="pt-BR" dirty="0"/>
              <a:t>Vamos testar. Limparemos o console e importamos </a:t>
            </a:r>
            <a:r>
              <a:rPr lang="pt-BR" dirty="0" err="1"/>
              <a:t>cria_conta</a:t>
            </a:r>
            <a:r>
              <a:rPr lang="pt-BR" dirty="0"/>
              <a:t>, deposita, saca, extrato.</a:t>
            </a:r>
          </a:p>
          <a:p>
            <a:endParaRPr lang="pt-BR" dirty="0"/>
          </a:p>
          <a:p>
            <a:r>
              <a:rPr lang="pt-BR" dirty="0" err="1"/>
              <a:t>from</a:t>
            </a:r>
            <a:r>
              <a:rPr lang="pt-BR" dirty="0"/>
              <a:t> teste </a:t>
            </a:r>
            <a:r>
              <a:rPr lang="pt-BR" dirty="0" err="1"/>
              <a:t>import</a:t>
            </a:r>
            <a:r>
              <a:rPr lang="pt-BR" dirty="0"/>
              <a:t> </a:t>
            </a:r>
            <a:r>
              <a:rPr lang="pt-BR" dirty="0" err="1"/>
              <a:t>cria_conta</a:t>
            </a:r>
            <a:r>
              <a:rPr lang="pt-BR" dirty="0"/>
              <a:t>, deposita, saca, extrato</a:t>
            </a:r>
          </a:p>
          <a:p>
            <a:endParaRPr lang="pt-BR" dirty="0"/>
          </a:p>
          <a:p>
            <a:r>
              <a:rPr lang="pt-BR" dirty="0"/>
              <a:t>conta = </a:t>
            </a:r>
            <a:r>
              <a:rPr lang="pt-BR" dirty="0" err="1"/>
              <a:t>criar_conta</a:t>
            </a:r>
            <a:r>
              <a:rPr lang="pt-BR" dirty="0"/>
              <a:t>(123, "Fulano", 12567.0, 20000.0)</a:t>
            </a:r>
          </a:p>
          <a:p>
            <a:r>
              <a:rPr lang="pt-BR" dirty="0"/>
              <a:t>print(conta["numero"])</a:t>
            </a:r>
          </a:p>
          <a:p>
            <a:r>
              <a:rPr lang="pt-BR" dirty="0"/>
              <a:t>depositar(conta, 100)</a:t>
            </a:r>
          </a:p>
          <a:p>
            <a:r>
              <a:rPr lang="pt-BR" dirty="0"/>
              <a:t>extrato(conta)</a:t>
            </a:r>
          </a:p>
          <a:p>
            <a:r>
              <a:rPr lang="pt-BR" dirty="0"/>
              <a:t>sacar(conta, 100)</a:t>
            </a:r>
          </a:p>
          <a:p>
            <a:r>
              <a:rPr lang="pt-BR" dirty="0"/>
              <a:t>extrato(conta)</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2742624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Quando acessarmos o atributo nome de cliente, queremos que seja executado o método </a:t>
            </a:r>
            <a:r>
              <a:rPr lang="pt-BR" dirty="0" err="1"/>
              <a:t>title</a:t>
            </a:r>
            <a:r>
              <a:rPr lang="pt-BR" dirty="0"/>
              <a:t>(). Desta forma, o resultado continuará sendo Fulano, porque o atributo recebeu o tratamento do </a:t>
            </a:r>
            <a:r>
              <a:rPr lang="pt-BR" dirty="0" err="1"/>
              <a:t>get_nome</a:t>
            </a:r>
            <a:r>
              <a:rPr lang="pt-BR" dirty="0"/>
              <a:t>().</a:t>
            </a:r>
          </a:p>
          <a:p>
            <a:endParaRPr lang="pt-BR" dirty="0"/>
          </a:p>
          <a:p>
            <a:r>
              <a:rPr lang="pt-BR" dirty="0"/>
              <a:t>Vamos alterar o método que passará a se chamar nome(), no entanto, isso ainda não será o suficiente. No console, precisaremos dos parênteses para que o método seja executado. Mas nosso objetivo é que a execução ocorra, mesmo sem os parênteses.</a:t>
            </a:r>
          </a:p>
          <a:p>
            <a:endParaRPr lang="pt-BR" dirty="0"/>
          </a:p>
          <a:p>
            <a:r>
              <a:rPr lang="pt-BR" dirty="0"/>
              <a:t>Na linguagem Python, os métodos que dão acesso são nomeados como </a:t>
            </a:r>
            <a:r>
              <a:rPr lang="pt-BR" dirty="0" err="1"/>
              <a:t>properties</a:t>
            </a:r>
            <a:r>
              <a:rPr lang="pt-BR" dirty="0"/>
              <a:t>. Desta forma, indicaremos para o Python nossa intenção de ter acesso ao objeto.</a:t>
            </a:r>
          </a:p>
          <a:p>
            <a:endParaRPr lang="pt-BR" dirty="0"/>
          </a:p>
          <a:p>
            <a:r>
              <a:rPr lang="pt-BR" dirty="0"/>
              <a:t>A declaração de uma </a:t>
            </a:r>
            <a:r>
              <a:rPr lang="pt-BR" dirty="0" err="1"/>
              <a:t>property</a:t>
            </a:r>
            <a:r>
              <a:rPr lang="pt-BR" dirty="0"/>
              <a:t> é feita com o uso do caractere @.</a:t>
            </a:r>
          </a:p>
          <a:p>
            <a:endParaRPr lang="pt-BR" dirty="0"/>
          </a:p>
          <a:p>
            <a:r>
              <a:rPr lang="pt-BR" dirty="0"/>
              <a:t>@property</a:t>
            </a:r>
          </a:p>
          <a:p>
            <a:endParaRPr lang="pt-BR" dirty="0"/>
          </a:p>
          <a:p>
            <a:r>
              <a:rPr lang="pt-BR" dirty="0"/>
              <a:t>Com isto, indicamos que este método representa uma propriedade — um termo já recorrente em outras linguagens, como Delphi e C#. Com @property, indicamos que estamos trabalhando com uma propriedade. Faremos isso com o método nome().</a:t>
            </a:r>
          </a:p>
          <a:p>
            <a:endParaRPr lang="pt-BR" dirty="0"/>
          </a:p>
          <a:p>
            <a:r>
              <a:rPr lang="pt-BR" dirty="0" err="1"/>
              <a:t>class</a:t>
            </a:r>
            <a:r>
              <a:rPr lang="pt-BR" dirty="0"/>
              <a:t> Cliente:</a:t>
            </a:r>
          </a:p>
          <a:p>
            <a:endParaRPr lang="pt-BR" dirty="0"/>
          </a:p>
          <a:p>
            <a:r>
              <a:rPr lang="pt-BR" dirty="0"/>
              <a:t>   </a:t>
            </a:r>
            <a:r>
              <a:rPr lang="pt-BR" dirty="0" err="1"/>
              <a:t>def</a:t>
            </a:r>
            <a:r>
              <a:rPr lang="pt-BR" dirty="0"/>
              <a:t> __</a:t>
            </a:r>
            <a:r>
              <a:rPr lang="pt-BR" dirty="0" err="1"/>
              <a:t>init</a:t>
            </a:r>
            <a:r>
              <a:rPr lang="pt-BR" dirty="0"/>
              <a:t>__(self, nome):</a:t>
            </a:r>
          </a:p>
          <a:p>
            <a:r>
              <a:rPr lang="pt-BR" dirty="0"/>
              <a:t>       </a:t>
            </a:r>
            <a:r>
              <a:rPr lang="pt-BR" dirty="0" err="1"/>
              <a:t>self.nome</a:t>
            </a:r>
            <a:r>
              <a:rPr lang="pt-BR" dirty="0"/>
              <a:t> = nome</a:t>
            </a:r>
          </a:p>
          <a:p>
            <a:endParaRPr lang="pt-BR" dirty="0"/>
          </a:p>
          <a:p>
            <a:r>
              <a:rPr lang="pt-BR" dirty="0"/>
              <a:t>   @property</a:t>
            </a:r>
          </a:p>
          <a:p>
            <a:r>
              <a:rPr lang="pt-BR" dirty="0"/>
              <a:t>   </a:t>
            </a:r>
            <a:r>
              <a:rPr lang="pt-BR" dirty="0" err="1"/>
              <a:t>def</a:t>
            </a:r>
            <a:r>
              <a:rPr lang="pt-BR" dirty="0"/>
              <a:t> nome(self): </a:t>
            </a:r>
          </a:p>
          <a:p>
            <a:r>
              <a:rPr lang="pt-BR" dirty="0"/>
              <a:t>       </a:t>
            </a:r>
            <a:r>
              <a:rPr lang="pt-BR" dirty="0" err="1"/>
              <a:t>return</a:t>
            </a:r>
            <a:r>
              <a:rPr lang="pt-BR" dirty="0"/>
              <a:t> </a:t>
            </a:r>
            <a:r>
              <a:rPr lang="pt-BR" dirty="0" err="1"/>
              <a:t>self.nome.title</a:t>
            </a:r>
            <a:r>
              <a:rPr lang="pt-BR" dirty="0"/>
              <a:t>()</a:t>
            </a:r>
          </a:p>
          <a:p>
            <a:endParaRPr lang="pt-BR" dirty="0"/>
          </a:p>
          <a:p>
            <a:r>
              <a:rPr lang="pt-BR" dirty="0"/>
              <a:t>Agora, quando digitarmos nos console </a:t>
            </a:r>
            <a:r>
              <a:rPr lang="pt-BR" dirty="0" err="1"/>
              <a:t>cliente.nome</a:t>
            </a:r>
            <a:r>
              <a:rPr lang="pt-BR" dirty="0"/>
              <a:t>, sem a adição dos parênteses, e conseguiremos que o método seja executado como antes.</a:t>
            </a:r>
          </a:p>
          <a:p>
            <a:endParaRPr lang="pt-BR" dirty="0"/>
          </a:p>
          <a:p>
            <a:r>
              <a:rPr lang="pt-BR" dirty="0"/>
              <a:t>Para explicitarmos que nome() está sendo executado por baixo dos panos, imprimiremos a mensagem chamando @property nome(), adicionando um print() ao método. Também tornaremos privado o atributo nome que será antecedido por __.</a:t>
            </a:r>
          </a:p>
          <a:p>
            <a:endParaRPr lang="pt-BR" dirty="0"/>
          </a:p>
          <a:p>
            <a:r>
              <a:rPr lang="pt-BR" dirty="0" err="1"/>
              <a:t>class</a:t>
            </a:r>
            <a:r>
              <a:rPr lang="pt-BR" dirty="0"/>
              <a:t> Cliente:</a:t>
            </a:r>
          </a:p>
          <a:p>
            <a:endParaRPr lang="pt-BR" dirty="0"/>
          </a:p>
          <a:p>
            <a:r>
              <a:rPr lang="pt-BR" dirty="0"/>
              <a:t>   </a:t>
            </a:r>
            <a:r>
              <a:rPr lang="pt-BR" dirty="0" err="1"/>
              <a:t>def</a:t>
            </a:r>
            <a:r>
              <a:rPr lang="pt-BR" dirty="0"/>
              <a:t> __</a:t>
            </a:r>
            <a:r>
              <a:rPr lang="pt-BR" dirty="0" err="1"/>
              <a:t>init</a:t>
            </a:r>
            <a:r>
              <a:rPr lang="pt-BR" dirty="0"/>
              <a:t>__(self, nome):</a:t>
            </a:r>
          </a:p>
          <a:p>
            <a:r>
              <a:rPr lang="pt-BR" dirty="0"/>
              <a:t>       </a:t>
            </a:r>
            <a:r>
              <a:rPr lang="pt-BR" dirty="0" err="1"/>
              <a:t>self.__nome</a:t>
            </a:r>
            <a:r>
              <a:rPr lang="pt-BR" dirty="0"/>
              <a:t> = nome</a:t>
            </a:r>
          </a:p>
          <a:p>
            <a:endParaRPr lang="pt-BR" dirty="0"/>
          </a:p>
          <a:p>
            <a:r>
              <a:rPr lang="pt-BR" dirty="0"/>
              <a:t>   @property</a:t>
            </a:r>
          </a:p>
          <a:p>
            <a:r>
              <a:rPr lang="pt-BR" dirty="0"/>
              <a:t>   </a:t>
            </a:r>
            <a:r>
              <a:rPr lang="pt-BR" dirty="0" err="1"/>
              <a:t>def</a:t>
            </a:r>
            <a:r>
              <a:rPr lang="pt-BR" dirty="0"/>
              <a:t> nome(self): </a:t>
            </a:r>
          </a:p>
          <a:p>
            <a:r>
              <a:rPr lang="pt-BR" dirty="0"/>
              <a:t>       print("chamando @property nome()")</a:t>
            </a:r>
          </a:p>
          <a:p>
            <a:r>
              <a:rPr lang="pt-BR" dirty="0"/>
              <a:t>       </a:t>
            </a:r>
            <a:r>
              <a:rPr lang="pt-BR" dirty="0" err="1"/>
              <a:t>return</a:t>
            </a:r>
            <a:r>
              <a:rPr lang="pt-BR" dirty="0"/>
              <a:t> self .__</a:t>
            </a:r>
            <a:r>
              <a:rPr lang="pt-BR" dirty="0" err="1"/>
              <a:t>nome.title</a:t>
            </a:r>
            <a:r>
              <a:rPr lang="pt-BR" dirty="0"/>
              <a:t>()</a:t>
            </a:r>
          </a:p>
          <a:p>
            <a:endParaRPr lang="pt-BR" dirty="0"/>
          </a:p>
          <a:p>
            <a:r>
              <a:rPr lang="pt-BR" dirty="0"/>
              <a:t>Se esquecermos de adicionar __ ao atributo nome e torná-lo privado, receberemos uma mensagem de erro quando tentarmos acessá-lo no console. Após as alterações no código, vamos fazer testes no console.</a:t>
            </a:r>
          </a:p>
          <a:p>
            <a:endParaRPr lang="pt-BR" dirty="0"/>
          </a:p>
          <a:p>
            <a:r>
              <a:rPr lang="pt-BR" dirty="0"/>
              <a:t>Começaremos criando a referência cliente para a conta do nico (com a letra minúscula).</a:t>
            </a:r>
          </a:p>
          <a:p>
            <a:endParaRPr lang="pt-BR" dirty="0"/>
          </a:p>
          <a:p>
            <a:r>
              <a:rPr lang="pt-BR" dirty="0"/>
              <a:t>&gt;&gt;&gt; cliente = Cliente("fulano")</a:t>
            </a:r>
          </a:p>
          <a:p>
            <a:endParaRPr lang="pt-BR" dirty="0"/>
          </a:p>
          <a:p>
            <a:r>
              <a:rPr lang="pt-BR" dirty="0"/>
              <a:t>&gt;&gt;&gt; </a:t>
            </a:r>
            <a:r>
              <a:rPr lang="pt-BR" dirty="0" err="1"/>
              <a:t>cliente.nome</a:t>
            </a:r>
            <a:endParaRPr lang="pt-BR" dirty="0"/>
          </a:p>
          <a:p>
            <a:r>
              <a:rPr lang="pt-BR" dirty="0"/>
              <a:t>chamando @property nome()</a:t>
            </a:r>
          </a:p>
          <a:p>
            <a:r>
              <a:rPr lang="pt-BR" dirty="0"/>
              <a:t>'Fulano’</a:t>
            </a:r>
          </a:p>
          <a:p>
            <a:endParaRPr lang="pt-BR" dirty="0"/>
          </a:p>
          <a:p>
            <a:r>
              <a:rPr lang="pt-BR" dirty="0"/>
              <a:t>A maneira como escrevemos no console, parece que estamos acessando diretamente o atributo, porém o método nome() foi chamado. Começamos a classe de forma bastante simples, apenas com a função </a:t>
            </a:r>
            <a:r>
              <a:rPr lang="pt-BR" dirty="0" err="1"/>
              <a:t>inicializadora</a:t>
            </a:r>
            <a:r>
              <a:rPr lang="pt-BR" dirty="0"/>
              <a:t>, depois, sentimos a necessidade de criar o </a:t>
            </a:r>
            <a:r>
              <a:rPr lang="pt-BR" dirty="0" err="1"/>
              <a:t>getter</a:t>
            </a:r>
            <a:r>
              <a:rPr lang="pt-BR" dirty="0"/>
              <a:t>. No caso, optamos em incluir @property para continuarmos com a mesma sintaxe do atributo, mas com o método sendo executado internamente.</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30</a:t>
            </a:fld>
            <a:endParaRPr lang="de-DE"/>
          </a:p>
        </p:txBody>
      </p:sp>
    </p:spTree>
    <p:extLst>
      <p:ext uri="{BB962C8B-B14F-4D97-AF65-F5344CB8AC3E}">
        <p14:creationId xmlns:p14="http://schemas.microsoft.com/office/powerpoint/2010/main" val="3269408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Da mesma forma como fazemos isso para um </a:t>
            </a:r>
            <a:r>
              <a:rPr lang="pt-BR" dirty="0" err="1"/>
              <a:t>getter</a:t>
            </a:r>
            <a:r>
              <a:rPr lang="pt-BR" dirty="0"/>
              <a:t>, faremos para um </a:t>
            </a:r>
            <a:r>
              <a:rPr lang="pt-BR" dirty="0" err="1"/>
              <a:t>setter</a:t>
            </a:r>
            <a:r>
              <a:rPr lang="pt-BR" dirty="0"/>
              <a:t>. Novamente, criaremos um método de nome(), logo abaixo da propriedade do </a:t>
            </a:r>
            <a:r>
              <a:rPr lang="pt-BR" dirty="0" err="1"/>
              <a:t>getter</a:t>
            </a:r>
            <a:r>
              <a:rPr lang="pt-BR" dirty="0"/>
              <a:t>:</a:t>
            </a:r>
          </a:p>
          <a:p>
            <a:endParaRPr lang="pt-BR" dirty="0"/>
          </a:p>
          <a:p>
            <a:r>
              <a:rPr lang="pt-BR" dirty="0" err="1"/>
              <a:t>def</a:t>
            </a:r>
            <a:r>
              <a:rPr lang="pt-BR" dirty="0"/>
              <a:t> nome(self, nome):</a:t>
            </a:r>
          </a:p>
          <a:p>
            <a:r>
              <a:rPr lang="pt-BR" dirty="0"/>
              <a:t>    print("chamando </a:t>
            </a:r>
            <a:r>
              <a:rPr lang="pt-BR" dirty="0" err="1"/>
              <a:t>setter</a:t>
            </a:r>
            <a:r>
              <a:rPr lang="pt-BR" dirty="0"/>
              <a:t> nome()")</a:t>
            </a:r>
          </a:p>
          <a:p>
            <a:r>
              <a:rPr lang="pt-BR" dirty="0"/>
              <a:t>    </a:t>
            </a:r>
            <a:r>
              <a:rPr lang="pt-BR" dirty="0" err="1"/>
              <a:t>self.__nome</a:t>
            </a:r>
            <a:r>
              <a:rPr lang="pt-BR" dirty="0"/>
              <a:t> = nome</a:t>
            </a:r>
          </a:p>
          <a:p>
            <a:endParaRPr lang="pt-BR" dirty="0"/>
          </a:p>
          <a:p>
            <a:r>
              <a:rPr lang="pt-BR" dirty="0"/>
              <a:t>Criamos um </a:t>
            </a:r>
            <a:r>
              <a:rPr lang="pt-BR" dirty="0" err="1"/>
              <a:t>setter</a:t>
            </a:r>
            <a:r>
              <a:rPr lang="pt-BR" dirty="0"/>
              <a:t> sem a </a:t>
            </a:r>
            <a:r>
              <a:rPr lang="pt-BR" dirty="0" err="1"/>
              <a:t>adicionação</a:t>
            </a:r>
            <a:r>
              <a:rPr lang="pt-BR" dirty="0"/>
              <a:t> do set antes do nome do método. Mas para que ele funcione, teremos que adicionar também uma configuração: `@</a:t>
            </a:r>
            <a:r>
              <a:rPr lang="pt-BR" dirty="0" err="1"/>
              <a:t>nome.setter</a:t>
            </a:r>
            <a:r>
              <a:rPr lang="pt-BR" dirty="0"/>
              <a:t>`.</a:t>
            </a:r>
          </a:p>
          <a:p>
            <a:endParaRPr lang="pt-BR" dirty="0"/>
          </a:p>
          <a:p>
            <a:r>
              <a:rPr lang="pt-BR" dirty="0"/>
              <a:t>@nome.setter</a:t>
            </a:r>
          </a:p>
          <a:p>
            <a:r>
              <a:rPr lang="pt-BR" dirty="0" err="1"/>
              <a:t>def</a:t>
            </a:r>
            <a:r>
              <a:rPr lang="pt-BR" dirty="0"/>
              <a:t> nome(self, nome):</a:t>
            </a:r>
          </a:p>
          <a:p>
            <a:r>
              <a:rPr lang="pt-BR" dirty="0"/>
              <a:t>    print("chamando </a:t>
            </a:r>
            <a:r>
              <a:rPr lang="pt-BR" dirty="0" err="1"/>
              <a:t>setter</a:t>
            </a:r>
            <a:r>
              <a:rPr lang="pt-BR" dirty="0"/>
              <a:t> nome()")</a:t>
            </a:r>
          </a:p>
          <a:p>
            <a:r>
              <a:rPr lang="pt-BR" dirty="0"/>
              <a:t>    </a:t>
            </a:r>
            <a:r>
              <a:rPr lang="pt-BR" dirty="0" err="1"/>
              <a:t>self.__nome</a:t>
            </a:r>
            <a:r>
              <a:rPr lang="pt-BR" dirty="0"/>
              <a:t> = nome</a:t>
            </a:r>
          </a:p>
          <a:p>
            <a:endParaRPr lang="pt-BR" dirty="0"/>
          </a:p>
          <a:p>
            <a:r>
              <a:rPr lang="pt-BR" dirty="0"/>
              <a:t>Especificamos qual atributo receberá o </a:t>
            </a:r>
            <a:r>
              <a:rPr lang="pt-BR" dirty="0" err="1"/>
              <a:t>setter</a:t>
            </a:r>
            <a:r>
              <a:rPr lang="pt-BR" dirty="0"/>
              <a:t>.</a:t>
            </a:r>
          </a:p>
          <a:p>
            <a:endParaRPr lang="pt-BR" dirty="0"/>
          </a:p>
          <a:p>
            <a:r>
              <a:rPr lang="pt-BR" dirty="0"/>
              <a:t>Testaremos no console para garantirmos que a nossa sintaxe simplificada está funcionando.</a:t>
            </a:r>
          </a:p>
          <a:p>
            <a:endParaRPr lang="pt-BR" dirty="0"/>
          </a:p>
          <a:p>
            <a:r>
              <a:rPr lang="pt-BR" dirty="0"/>
              <a:t>&gt;&gt;&gt; </a:t>
            </a:r>
            <a:r>
              <a:rPr lang="pt-BR" dirty="0" err="1"/>
              <a:t>from</a:t>
            </a:r>
            <a:r>
              <a:rPr lang="pt-BR" dirty="0"/>
              <a:t> cliente </a:t>
            </a:r>
            <a:r>
              <a:rPr lang="pt-BR" dirty="0" err="1"/>
              <a:t>import</a:t>
            </a:r>
            <a:r>
              <a:rPr lang="pt-BR" dirty="0"/>
              <a:t> Cliente</a:t>
            </a:r>
          </a:p>
          <a:p>
            <a:r>
              <a:rPr lang="pt-BR" dirty="0"/>
              <a:t>&gt;&gt;&gt; cliente = Cliente("nico")</a:t>
            </a:r>
          </a:p>
          <a:p>
            <a:r>
              <a:rPr lang="pt-BR" dirty="0"/>
              <a:t>&gt;&gt;&gt; </a:t>
            </a:r>
            <a:r>
              <a:rPr lang="pt-BR" dirty="0" err="1"/>
              <a:t>cliente.nome</a:t>
            </a:r>
            <a:endParaRPr lang="pt-BR" dirty="0"/>
          </a:p>
          <a:p>
            <a:endParaRPr lang="pt-BR" dirty="0"/>
          </a:p>
          <a:p>
            <a:r>
              <a:rPr lang="pt-BR" dirty="0"/>
              <a:t>Se tentarmos mudar o atributo nome para marco, o método será executado mesmo sem o uso dos parênteses.</a:t>
            </a:r>
          </a:p>
          <a:p>
            <a:endParaRPr lang="pt-BR" dirty="0"/>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from</a:t>
            </a:r>
            <a:r>
              <a:rPr lang="pt-BR" b="0" dirty="0">
                <a:solidFill>
                  <a:srgbClr val="212121"/>
                </a:solidFill>
                <a:effectLst/>
                <a:latin typeface="Consolas" panose="020B0609020204030204" pitchFamily="49" charset="0"/>
              </a:rPr>
              <a:t> cliente </a:t>
            </a:r>
            <a:r>
              <a:rPr lang="pt-BR" b="0" dirty="0" err="1">
                <a:solidFill>
                  <a:srgbClr val="9C00B0"/>
                </a:solidFill>
                <a:effectLst/>
                <a:latin typeface="Consolas" panose="020B0609020204030204" pitchFamily="49" charset="0"/>
              </a:rPr>
              <a:t>import</a:t>
            </a:r>
            <a:r>
              <a:rPr lang="pt-BR" b="0" dirty="0">
                <a:solidFill>
                  <a:srgbClr val="212121"/>
                </a:solidFill>
                <a:effectLst/>
                <a:latin typeface="Consolas" panose="020B0609020204030204" pitchFamily="49" charset="0"/>
              </a:rPr>
              <a:t> Cliente</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cliente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Cliente</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cliente.nome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"Beltrano"</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chamando </a:t>
            </a:r>
            <a:r>
              <a:rPr lang="pt-BR" b="0" dirty="0" err="1">
                <a:solidFill>
                  <a:srgbClr val="212121"/>
                </a:solidFill>
                <a:effectLst/>
                <a:latin typeface="Consolas" panose="020B0609020204030204" pitchFamily="49" charset="0"/>
              </a:rPr>
              <a:t>setter</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a:t>
            </a:r>
            <a:r>
              <a:rPr lang="pt-BR" b="0" dirty="0">
                <a:solidFill>
                  <a:srgbClr val="212121"/>
                </a:solidFill>
                <a:effectLst/>
                <a:latin typeface="Consolas" panose="020B0609020204030204" pitchFamily="49" charset="0"/>
              </a:rPr>
              <a:t>()</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cliente.nome</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chamando </a:t>
            </a:r>
            <a:r>
              <a:rPr lang="pt-BR" b="0" dirty="0">
                <a:solidFill>
                  <a:srgbClr val="9C00B0"/>
                </a:solidFill>
                <a:effectLst/>
                <a:latin typeface="Consolas" panose="020B0609020204030204" pitchFamily="49" charset="0"/>
              </a:rPr>
              <a:t>@property</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a:t>
            </a:r>
            <a:r>
              <a:rPr lang="pt-BR" b="0" dirty="0">
                <a:solidFill>
                  <a:srgbClr val="212121"/>
                </a:solidFill>
                <a:effectLst/>
                <a:latin typeface="Consolas" panose="020B0609020204030204" pitchFamily="49" charset="0"/>
              </a:rPr>
              <a:t>()</a:t>
            </a:r>
          </a:p>
          <a:p>
            <a:r>
              <a:rPr lang="pt-BR" b="0" dirty="0">
                <a:solidFill>
                  <a:srgbClr val="A8601A"/>
                </a:solidFill>
                <a:effectLst/>
                <a:latin typeface="Consolas" panose="020B0609020204030204" pitchFamily="49" charset="0"/>
              </a:rPr>
              <a:t>'Beltrano’</a:t>
            </a:r>
            <a:endParaRPr lang="pt-BR" b="0" dirty="0">
              <a:solidFill>
                <a:srgbClr val="212121"/>
              </a:solidFill>
              <a:effectLst/>
              <a:latin typeface="Consolas" panose="020B0609020204030204" pitchFamily="49" charset="0"/>
            </a:endParaRPr>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31</a:t>
            </a:fld>
            <a:endParaRPr lang="de-DE"/>
          </a:p>
        </p:txBody>
      </p:sp>
    </p:spTree>
    <p:extLst>
      <p:ext uri="{BB962C8B-B14F-4D97-AF65-F5344CB8AC3E}">
        <p14:creationId xmlns:p14="http://schemas.microsoft.com/office/powerpoint/2010/main" val="641774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seguir, acessaremos o arquivo conta.py e vamos trabalhar com o método </a:t>
            </a:r>
            <a:r>
              <a:rPr lang="pt-BR" dirty="0" err="1"/>
              <a:t>get_limite</a:t>
            </a:r>
            <a:r>
              <a:rPr lang="pt-BR" dirty="0"/>
              <a:t>(), adicionando @property. Agora não precisaremos mais da palavra </a:t>
            </a:r>
            <a:r>
              <a:rPr lang="pt-BR" dirty="0" err="1"/>
              <a:t>get</a:t>
            </a:r>
            <a:r>
              <a:rPr lang="pt-BR" dirty="0"/>
              <a:t>.</a:t>
            </a:r>
          </a:p>
          <a:p>
            <a:endParaRPr lang="pt-BR" dirty="0"/>
          </a:p>
          <a:p>
            <a:r>
              <a:rPr lang="pt-BR" dirty="0"/>
              <a:t>Observem que retiramos o </a:t>
            </a:r>
            <a:r>
              <a:rPr lang="pt-BR" dirty="0" err="1"/>
              <a:t>get</a:t>
            </a:r>
            <a:r>
              <a:rPr lang="pt-BR" dirty="0"/>
              <a:t> do </a:t>
            </a:r>
            <a:r>
              <a:rPr lang="pt-BR" dirty="0" err="1"/>
              <a:t>get</a:t>
            </a:r>
            <a:r>
              <a:rPr lang="pt-BR" dirty="0"/>
              <a:t>__limite e set do </a:t>
            </a:r>
            <a:r>
              <a:rPr lang="pt-BR" dirty="0" err="1"/>
              <a:t>set__limite</a:t>
            </a:r>
            <a:r>
              <a:rPr lang="pt-BR" dirty="0"/>
              <a:t>. Temos a opção de fazer a mesma alteração com outros métodos, mas faremos isso mais adiante nos exercícios. A seguir, tentaremos acessar os dados de uma conta.</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Conta(123, "Fulano", 12567.5, 20000.0)</a:t>
            </a:r>
          </a:p>
          <a:p>
            <a:r>
              <a:rPr lang="pt-BR" dirty="0"/>
              <a:t>Construindo objeto ... &lt;</a:t>
            </a:r>
            <a:r>
              <a:rPr lang="pt-BR" dirty="0" err="1"/>
              <a:t>conta.Conta</a:t>
            </a:r>
            <a:r>
              <a:rPr lang="pt-BR" dirty="0"/>
              <a:t>   o </a:t>
            </a:r>
            <a:r>
              <a:rPr lang="pt-BR" dirty="0" err="1"/>
              <a:t>bject</a:t>
            </a:r>
            <a:r>
              <a:rPr lang="pt-BR" dirty="0"/>
              <a:t> </a:t>
            </a:r>
            <a:r>
              <a:rPr lang="pt-BR" dirty="0" err="1"/>
              <a:t>at</a:t>
            </a:r>
            <a:r>
              <a:rPr lang="pt-BR" dirty="0"/>
              <a:t> 0x1019df3c8&gt;</a:t>
            </a:r>
          </a:p>
          <a:p>
            <a:r>
              <a:rPr lang="pt-BR" dirty="0"/>
              <a:t>&gt;&gt;&gt; </a:t>
            </a:r>
            <a:r>
              <a:rPr lang="pt-BR" dirty="0" err="1"/>
              <a:t>conta.limite</a:t>
            </a:r>
            <a:endParaRPr lang="pt-BR" dirty="0"/>
          </a:p>
          <a:p>
            <a:r>
              <a:rPr lang="pt-BR" dirty="0"/>
              <a:t>20000.0</a:t>
            </a:r>
          </a:p>
          <a:p>
            <a:endParaRPr lang="pt-BR" dirty="0"/>
          </a:p>
          <a:p>
            <a:r>
              <a:rPr lang="pt-BR" dirty="0"/>
              <a:t>A execução de </a:t>
            </a:r>
            <a:r>
              <a:rPr lang="pt-BR" dirty="0" err="1"/>
              <a:t>conta.limite</a:t>
            </a:r>
            <a:r>
              <a:rPr lang="pt-BR" dirty="0"/>
              <a:t> é semelhante a de </a:t>
            </a:r>
            <a:r>
              <a:rPr lang="pt-BR" dirty="0" err="1"/>
              <a:t>getter</a:t>
            </a:r>
            <a:r>
              <a:rPr lang="pt-BR" dirty="0"/>
              <a:t>. Podemos utilizar o </a:t>
            </a:r>
            <a:r>
              <a:rPr lang="pt-BR" dirty="0" err="1"/>
              <a:t>setter</a:t>
            </a:r>
            <a:r>
              <a:rPr lang="pt-BR" dirty="0"/>
              <a:t> também:</a:t>
            </a:r>
          </a:p>
          <a:p>
            <a:endParaRPr lang="pt-BR" dirty="0"/>
          </a:p>
          <a:p>
            <a:r>
              <a:rPr lang="pt-BR" dirty="0"/>
              <a:t>&gt;&gt;&gt; </a:t>
            </a:r>
            <a:r>
              <a:rPr lang="pt-BR" dirty="0" err="1"/>
              <a:t>conta.limite</a:t>
            </a:r>
            <a:r>
              <a:rPr lang="pt-BR" dirty="0"/>
              <a:t> = 100000.0</a:t>
            </a:r>
          </a:p>
          <a:p>
            <a:r>
              <a:rPr lang="pt-BR" dirty="0"/>
              <a:t>&gt;&gt;&gt; </a:t>
            </a:r>
            <a:r>
              <a:rPr lang="pt-BR" dirty="0" err="1"/>
              <a:t>conta.limite</a:t>
            </a:r>
            <a:endParaRPr lang="pt-BR" dirty="0"/>
          </a:p>
          <a:p>
            <a:r>
              <a:rPr lang="pt-BR" dirty="0"/>
              <a:t>100000.0</a:t>
            </a:r>
          </a:p>
          <a:p>
            <a:endParaRPr lang="pt-BR" dirty="0"/>
          </a:p>
          <a:p>
            <a:r>
              <a:rPr lang="pt-BR" dirty="0"/>
              <a:t>Na linha em que escrevemos </a:t>
            </a:r>
            <a:r>
              <a:rPr lang="pt-BR" dirty="0" err="1"/>
              <a:t>conta.limite</a:t>
            </a:r>
            <a:r>
              <a:rPr lang="pt-BR" dirty="0"/>
              <a:t> = 100000.0 pareceu que estávamos atribuindo, mas estávamos na realidade executando </a:t>
            </a:r>
            <a:r>
              <a:rPr lang="pt-BR" dirty="0" err="1"/>
              <a:t>setter</a:t>
            </a:r>
            <a:r>
              <a:rPr lang="pt-BR" dirty="0"/>
              <a:t>.</a:t>
            </a:r>
          </a:p>
          <a:p>
            <a:endParaRPr lang="pt-BR" dirty="0"/>
          </a:p>
          <a:p>
            <a:r>
              <a:rPr lang="pt-BR" dirty="0"/>
              <a:t>Temos ferramentas suficientes para trabalhar nos exercícios, falamos sobre as </a:t>
            </a:r>
            <a:r>
              <a:rPr lang="pt-BR" dirty="0" err="1"/>
              <a:t>properties</a:t>
            </a:r>
            <a:r>
              <a:rPr lang="pt-BR" dirty="0"/>
              <a:t>, que colaboram para manter a nossa sintaxe amigável e chamam por baixo dos panos os métodos </a:t>
            </a:r>
            <a:r>
              <a:rPr lang="pt-BR" dirty="0" err="1"/>
              <a:t>get</a:t>
            </a:r>
            <a:r>
              <a:rPr lang="pt-BR" dirty="0"/>
              <a:t> e set.</a:t>
            </a:r>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32</a:t>
            </a:fld>
            <a:endParaRPr lang="de-DE"/>
          </a:p>
        </p:txBody>
      </p:sp>
    </p:spTree>
    <p:extLst>
      <p:ext uri="{BB962C8B-B14F-4D97-AF65-F5344CB8AC3E}">
        <p14:creationId xmlns:p14="http://schemas.microsoft.com/office/powerpoint/2010/main" val="1645455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a:t>
            </a:r>
          </a:p>
          <a:p>
            <a:endParaRPr lang="pt-BR" dirty="0"/>
          </a:p>
          <a:p>
            <a:r>
              <a:rPr lang="pt-BR" dirty="0"/>
              <a:t>cliente.py</a:t>
            </a:r>
          </a:p>
          <a:p>
            <a:endParaRPr lang="pt-BR" dirty="0"/>
          </a:p>
          <a:p>
            <a:r>
              <a:rPr lang="pt-BR" dirty="0" err="1"/>
              <a:t>class</a:t>
            </a:r>
            <a:r>
              <a:rPr lang="pt-BR" dirty="0"/>
              <a:t> Cliente:</a:t>
            </a:r>
          </a:p>
          <a:p>
            <a:r>
              <a:rPr lang="pt-BR" dirty="0"/>
              <a:t>    </a:t>
            </a:r>
            <a:r>
              <a:rPr lang="pt-BR" dirty="0" err="1"/>
              <a:t>def</a:t>
            </a:r>
            <a:r>
              <a:rPr lang="pt-BR" dirty="0"/>
              <a:t> __</a:t>
            </a:r>
            <a:r>
              <a:rPr lang="pt-BR" dirty="0" err="1"/>
              <a:t>init</a:t>
            </a:r>
            <a:r>
              <a:rPr lang="pt-BR" dirty="0"/>
              <a:t>__(self, nome):</a:t>
            </a:r>
          </a:p>
          <a:p>
            <a:r>
              <a:rPr lang="pt-BR" dirty="0"/>
              <a:t>        </a:t>
            </a:r>
            <a:r>
              <a:rPr lang="pt-BR" dirty="0" err="1"/>
              <a:t>self.__nome</a:t>
            </a:r>
            <a:r>
              <a:rPr lang="pt-BR" dirty="0"/>
              <a:t> = nome</a:t>
            </a:r>
          </a:p>
          <a:p>
            <a:endParaRPr lang="pt-BR" dirty="0"/>
          </a:p>
          <a:p>
            <a:r>
              <a:rPr lang="pt-BR" dirty="0"/>
              <a:t>    @property</a:t>
            </a:r>
          </a:p>
          <a:p>
            <a:r>
              <a:rPr lang="pt-BR" dirty="0"/>
              <a:t>    </a:t>
            </a:r>
            <a:r>
              <a:rPr lang="pt-BR" dirty="0" err="1"/>
              <a:t>def</a:t>
            </a:r>
            <a:r>
              <a:rPr lang="pt-BR" dirty="0"/>
              <a:t> nome(self):</a:t>
            </a:r>
          </a:p>
          <a:p>
            <a:r>
              <a:rPr lang="pt-BR" dirty="0"/>
              <a:t>        print("CHAMANDO @PROPERTY nome()")</a:t>
            </a:r>
          </a:p>
          <a:p>
            <a:r>
              <a:rPr lang="pt-BR" dirty="0"/>
              <a:t>        </a:t>
            </a:r>
            <a:r>
              <a:rPr lang="pt-BR" dirty="0" err="1"/>
              <a:t>return</a:t>
            </a:r>
            <a:r>
              <a:rPr lang="pt-BR" dirty="0"/>
              <a:t> self.__</a:t>
            </a:r>
            <a:r>
              <a:rPr lang="pt-BR" dirty="0" err="1"/>
              <a:t>nome.title</a:t>
            </a:r>
            <a:r>
              <a:rPr lang="pt-BR" dirty="0"/>
              <a:t>()</a:t>
            </a:r>
          </a:p>
          <a:p>
            <a:endParaRPr lang="pt-BR" dirty="0"/>
          </a:p>
          <a:p>
            <a:r>
              <a:rPr lang="pt-BR" dirty="0"/>
              <a:t>    @nome.setter</a:t>
            </a:r>
          </a:p>
          <a:p>
            <a:r>
              <a:rPr lang="pt-BR" dirty="0"/>
              <a:t>    </a:t>
            </a:r>
            <a:r>
              <a:rPr lang="pt-BR" dirty="0" err="1"/>
              <a:t>def</a:t>
            </a:r>
            <a:r>
              <a:rPr lang="pt-BR" dirty="0"/>
              <a:t> nome(self, nome):</a:t>
            </a:r>
          </a:p>
          <a:p>
            <a:r>
              <a:rPr lang="pt-BR" dirty="0"/>
              <a:t>        print("CHAMANDO O SETTER nome()")</a:t>
            </a:r>
          </a:p>
          <a:p>
            <a:r>
              <a:rPr lang="pt-BR" dirty="0"/>
              <a:t>        </a:t>
            </a:r>
            <a:r>
              <a:rPr lang="pt-BR" dirty="0" err="1"/>
              <a:t>self.__nome</a:t>
            </a:r>
            <a:r>
              <a:rPr lang="pt-BR" dirty="0"/>
              <a:t> = nome</a:t>
            </a:r>
          </a:p>
          <a:p>
            <a:endParaRPr lang="pt-BR" dirty="0"/>
          </a:p>
          <a:p>
            <a:r>
              <a:rPr lang="pt-BR" dirty="0"/>
              <a:t>conta.py</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    </a:t>
            </a:r>
            <a:r>
              <a:rPr lang="pt-BR" dirty="0" err="1"/>
              <a:t>def</a:t>
            </a:r>
            <a:r>
              <a:rPr lang="pt-BR" dirty="0"/>
              <a:t> extrato(self):</a:t>
            </a:r>
          </a:p>
          <a:p>
            <a:r>
              <a:rPr lang="pt-BR" dirty="0"/>
              <a:t>        print("Saldo do titular {} é de R$ {}".</a:t>
            </a:r>
            <a:r>
              <a:rPr lang="pt-BR" dirty="0" err="1"/>
              <a:t>format</a:t>
            </a:r>
            <a:r>
              <a:rPr lang="pt-BR" dirty="0"/>
              <a:t>(</a:t>
            </a:r>
            <a:r>
              <a:rPr lang="pt-BR" dirty="0" err="1"/>
              <a:t>self.__titular</a:t>
            </a:r>
            <a:r>
              <a:rPr lang="pt-BR" dirty="0"/>
              <a:t>, </a:t>
            </a:r>
            <a:r>
              <a:rPr lang="pt-BR" dirty="0" err="1"/>
              <a:t>self.__saldo</a:t>
            </a:r>
            <a:r>
              <a:rPr lang="pt-BR" dirty="0"/>
              <a:t>))</a:t>
            </a:r>
          </a:p>
          <a:p>
            <a:endParaRPr lang="pt-BR" dirty="0"/>
          </a:p>
          <a:p>
            <a:r>
              <a:rPr lang="pt-BR" dirty="0"/>
              <a:t>    </a:t>
            </a:r>
            <a:r>
              <a:rPr lang="pt-BR" dirty="0" err="1"/>
              <a:t>def</a:t>
            </a:r>
            <a:r>
              <a:rPr lang="pt-BR" dirty="0"/>
              <a:t> depositar(self,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sacar(self,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transferir(self, valor, destino):</a:t>
            </a:r>
          </a:p>
          <a:p>
            <a:r>
              <a:rPr lang="pt-BR" dirty="0"/>
              <a:t>        </a:t>
            </a:r>
            <a:r>
              <a:rPr lang="pt-BR" dirty="0" err="1"/>
              <a:t>self.sacar</a:t>
            </a:r>
            <a:r>
              <a:rPr lang="pt-BR" dirty="0"/>
              <a:t>(valor)</a:t>
            </a:r>
          </a:p>
          <a:p>
            <a:r>
              <a:rPr lang="pt-BR" dirty="0"/>
              <a:t>        </a:t>
            </a:r>
            <a:r>
              <a:rPr lang="pt-BR" dirty="0" err="1"/>
              <a:t>destino.depositar</a:t>
            </a:r>
            <a:r>
              <a:rPr lang="pt-BR" dirty="0"/>
              <a:t>(valor)</a:t>
            </a:r>
          </a:p>
          <a:p>
            <a:endParaRPr lang="pt-BR" dirty="0"/>
          </a:p>
          <a:p>
            <a:r>
              <a:rPr lang="pt-BR" dirty="0"/>
              <a:t>    </a:t>
            </a:r>
            <a:r>
              <a:rPr lang="pt-BR" dirty="0" err="1"/>
              <a:t>def</a:t>
            </a:r>
            <a:r>
              <a:rPr lang="pt-BR" dirty="0"/>
              <a:t> </a:t>
            </a:r>
            <a:r>
              <a:rPr lang="pt-BR" dirty="0" err="1"/>
              <a:t>get_saldo</a:t>
            </a:r>
            <a:r>
              <a:rPr lang="pt-BR" dirty="0"/>
              <a:t>(self):</a:t>
            </a:r>
          </a:p>
          <a:p>
            <a:r>
              <a:rPr lang="pt-BR" dirty="0"/>
              <a:t>        </a:t>
            </a:r>
            <a:r>
              <a:rPr lang="pt-BR" dirty="0" err="1"/>
              <a:t>return</a:t>
            </a:r>
            <a:r>
              <a:rPr lang="pt-BR" dirty="0"/>
              <a:t> </a:t>
            </a:r>
            <a:r>
              <a:rPr lang="pt-BR" dirty="0" err="1"/>
              <a:t>self.__saldo</a:t>
            </a:r>
            <a:endParaRPr lang="pt-BR" dirty="0"/>
          </a:p>
          <a:p>
            <a:endParaRPr lang="pt-BR" dirty="0"/>
          </a:p>
          <a:p>
            <a:r>
              <a:rPr lang="pt-BR" dirty="0"/>
              <a:t>    </a:t>
            </a:r>
            <a:r>
              <a:rPr lang="pt-BR" dirty="0" err="1"/>
              <a:t>def</a:t>
            </a:r>
            <a:r>
              <a:rPr lang="pt-BR" dirty="0"/>
              <a:t> </a:t>
            </a:r>
            <a:r>
              <a:rPr lang="pt-BR" dirty="0" err="1"/>
              <a:t>get_titular</a:t>
            </a:r>
            <a:r>
              <a:rPr lang="pt-BR" dirty="0"/>
              <a:t>(self):</a:t>
            </a:r>
          </a:p>
          <a:p>
            <a:r>
              <a:rPr lang="pt-BR" dirty="0"/>
              <a:t>        </a:t>
            </a:r>
            <a:r>
              <a:rPr lang="pt-BR" dirty="0" err="1"/>
              <a:t>return</a:t>
            </a:r>
            <a:r>
              <a:rPr lang="pt-BR" dirty="0"/>
              <a:t> </a:t>
            </a:r>
            <a:r>
              <a:rPr lang="pt-BR" dirty="0" err="1"/>
              <a:t>self.__titular</a:t>
            </a:r>
            <a:endParaRPr lang="pt-BR" dirty="0"/>
          </a:p>
          <a:p>
            <a:endParaRPr lang="pt-BR" dirty="0"/>
          </a:p>
          <a:p>
            <a:r>
              <a:rPr lang="pt-BR" dirty="0"/>
              <a:t>    @property</a:t>
            </a:r>
          </a:p>
          <a:p>
            <a:r>
              <a:rPr lang="pt-BR" dirty="0"/>
              <a:t>    </a:t>
            </a:r>
            <a:r>
              <a:rPr lang="pt-BR" dirty="0" err="1"/>
              <a:t>def</a:t>
            </a:r>
            <a:r>
              <a:rPr lang="pt-BR" dirty="0"/>
              <a:t> limite(self):</a:t>
            </a:r>
          </a:p>
          <a:p>
            <a:r>
              <a:rPr lang="pt-BR" dirty="0"/>
              <a:t>        </a:t>
            </a:r>
            <a:r>
              <a:rPr lang="pt-BR" dirty="0" err="1"/>
              <a:t>return</a:t>
            </a:r>
            <a:r>
              <a:rPr lang="pt-BR" dirty="0"/>
              <a:t> </a:t>
            </a:r>
            <a:r>
              <a:rPr lang="pt-BR" dirty="0" err="1"/>
              <a:t>self.__limite</a:t>
            </a:r>
            <a:endParaRPr lang="pt-BR" dirty="0"/>
          </a:p>
          <a:p>
            <a:endParaRPr lang="pt-BR" dirty="0"/>
          </a:p>
          <a:p>
            <a:r>
              <a:rPr lang="pt-BR" dirty="0"/>
              <a:t>    @limite.setter</a:t>
            </a:r>
          </a:p>
          <a:p>
            <a:r>
              <a:rPr lang="pt-BR" dirty="0"/>
              <a:t>    </a:t>
            </a:r>
            <a:r>
              <a:rPr lang="pt-BR" dirty="0" err="1"/>
              <a:t>def</a:t>
            </a:r>
            <a:r>
              <a:rPr lang="pt-BR" dirty="0"/>
              <a:t> limite(self, limite):</a:t>
            </a:r>
          </a:p>
          <a:p>
            <a:r>
              <a:rPr lang="pt-BR" dirty="0"/>
              <a:t>        </a:t>
            </a:r>
            <a:r>
              <a:rPr lang="pt-BR" dirty="0" err="1"/>
              <a:t>self.__limite</a:t>
            </a:r>
            <a:r>
              <a:rPr lang="pt-BR" dirty="0"/>
              <a:t> = limite</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33</a:t>
            </a:fld>
            <a:endParaRPr lang="de-DE"/>
          </a:p>
        </p:txBody>
      </p:sp>
    </p:spTree>
    <p:extLst>
      <p:ext uri="{BB962C8B-B14F-4D97-AF65-F5344CB8AC3E}">
        <p14:creationId xmlns:p14="http://schemas.microsoft.com/office/powerpoint/2010/main" val="2473287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seguir, continuaremos falando sobre a classe Conta, mas focando no método saca():</a:t>
            </a:r>
          </a:p>
          <a:p>
            <a:endParaRPr lang="pt-BR" dirty="0"/>
          </a:p>
          <a:p>
            <a:r>
              <a:rPr lang="pt-BR" dirty="0" err="1"/>
              <a:t>def</a:t>
            </a:r>
            <a:r>
              <a:rPr lang="pt-BR" dirty="0"/>
              <a:t> saca(self, valor):</a:t>
            </a:r>
          </a:p>
          <a:p>
            <a:r>
              <a:rPr lang="pt-BR" dirty="0"/>
              <a:t>    </a:t>
            </a:r>
            <a:r>
              <a:rPr lang="pt-BR" dirty="0" err="1"/>
              <a:t>self.__saldo</a:t>
            </a:r>
            <a:r>
              <a:rPr lang="pt-BR" dirty="0"/>
              <a:t> -= valor</a:t>
            </a:r>
          </a:p>
          <a:p>
            <a:endParaRPr lang="pt-BR" dirty="0"/>
          </a:p>
          <a:p>
            <a:r>
              <a:rPr lang="pt-BR" dirty="0" err="1"/>
              <a:t>def</a:t>
            </a:r>
            <a:r>
              <a:rPr lang="pt-BR" dirty="0"/>
              <a:t> transfere(self, valor, destino):</a:t>
            </a:r>
          </a:p>
          <a:p>
            <a:r>
              <a:rPr lang="pt-BR" dirty="0"/>
              <a:t>    </a:t>
            </a:r>
            <a:r>
              <a:rPr lang="pt-BR" dirty="0" err="1"/>
              <a:t>self.saca</a:t>
            </a:r>
            <a:r>
              <a:rPr lang="pt-BR" dirty="0"/>
              <a:t>(valor)</a:t>
            </a:r>
          </a:p>
          <a:p>
            <a:r>
              <a:rPr lang="pt-BR" dirty="0"/>
              <a:t>    </a:t>
            </a:r>
            <a:r>
              <a:rPr lang="pt-BR" dirty="0" err="1"/>
              <a:t>destino.deposita</a:t>
            </a:r>
            <a:r>
              <a:rPr lang="pt-BR" dirty="0"/>
              <a:t>(valor)</a:t>
            </a:r>
          </a:p>
          <a:p>
            <a:endParaRPr lang="pt-BR" dirty="0"/>
          </a:p>
          <a:p>
            <a:r>
              <a:rPr lang="pt-BR" dirty="0"/>
              <a:t>Se analisarmos o saca(), veremos que ele tem alguns problemas. A conta do Fulano tem um saldo de 12567.0 e um limite de 20000.0. Qual o valor máximo de saque que podemos fazer? Teoricamente, só poderíamos sacar 32567.0. Mas é possível fazer uma malandragem e sacar mais:</a:t>
            </a:r>
          </a:p>
          <a:p>
            <a:endParaRPr lang="pt-BR" dirty="0"/>
          </a:p>
          <a:p>
            <a:r>
              <a:rPr lang="pt-BR" dirty="0"/>
              <a:t>&gt;&gt;&gt; </a:t>
            </a:r>
            <a:r>
              <a:rPr lang="pt-BR" dirty="0" err="1"/>
              <a:t>conta.saca</a:t>
            </a:r>
            <a:r>
              <a:rPr lang="pt-BR" dirty="0"/>
              <a:t>(42567.0)</a:t>
            </a:r>
          </a:p>
          <a:p>
            <a:r>
              <a:rPr lang="pt-BR" dirty="0"/>
              <a:t>&gt;&gt;&gt; </a:t>
            </a:r>
            <a:r>
              <a:rPr lang="pt-BR" dirty="0" err="1"/>
              <a:t>conta.saldo</a:t>
            </a:r>
            <a:endParaRPr lang="pt-BR" dirty="0"/>
          </a:p>
          <a:p>
            <a:r>
              <a:rPr lang="pt-BR" dirty="0"/>
              <a:t>-30000.0</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34</a:t>
            </a:fld>
            <a:endParaRPr lang="de-DE"/>
          </a:p>
        </p:txBody>
      </p:sp>
    </p:spTree>
    <p:extLst>
      <p:ext uri="{BB962C8B-B14F-4D97-AF65-F5344CB8AC3E}">
        <p14:creationId xmlns:p14="http://schemas.microsoft.com/office/powerpoint/2010/main" val="1293497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saldo negativo ultrapassou o limite de 20000.0, ou seja, não existe uma verificação. É o que faremos a seguir.</a:t>
            </a:r>
          </a:p>
          <a:p>
            <a:endParaRPr lang="pt-BR" dirty="0"/>
          </a:p>
          <a:p>
            <a:r>
              <a:rPr lang="pt-BR" dirty="0"/>
              <a:t>Nós queremos verificar se existe dinheiro suficiente na conta para que seja realizado o saque, ou seja, a soma do saldo com o limite, deve ser maior do que o valor que sacaremos. Para isto, usaremos </a:t>
            </a:r>
            <a:r>
              <a:rPr lang="pt-BR" dirty="0" err="1"/>
              <a:t>if</a:t>
            </a:r>
            <a:r>
              <a:rPr lang="pt-BR" dirty="0"/>
              <a:t>/</a:t>
            </a:r>
            <a:r>
              <a:rPr lang="pt-BR" dirty="0" err="1"/>
              <a:t>else</a:t>
            </a:r>
            <a:r>
              <a:rPr lang="pt-BR" dirty="0"/>
              <a:t> para fazer isso no método.</a:t>
            </a:r>
          </a:p>
          <a:p>
            <a:endParaRPr lang="pt-BR" dirty="0"/>
          </a:p>
          <a:p>
            <a:r>
              <a:rPr lang="pt-BR" dirty="0" err="1"/>
              <a:t>def</a:t>
            </a:r>
            <a:r>
              <a:rPr lang="pt-BR" dirty="0"/>
              <a:t> saca(self, valor):</a:t>
            </a:r>
          </a:p>
          <a:p>
            <a:r>
              <a:rPr lang="pt-BR" dirty="0"/>
              <a:t>    </a:t>
            </a:r>
            <a:r>
              <a:rPr lang="pt-BR" dirty="0" err="1"/>
              <a:t>if</a:t>
            </a:r>
            <a:r>
              <a:rPr lang="pt-BR" dirty="0"/>
              <a:t>(valor &lt;= (</a:t>
            </a:r>
            <a:r>
              <a:rPr lang="pt-BR" dirty="0" err="1"/>
              <a:t>self.__saldo</a:t>
            </a:r>
            <a:r>
              <a:rPr lang="pt-BR" dirty="0"/>
              <a:t> + </a:t>
            </a:r>
            <a:r>
              <a:rPr lang="pt-BR" dirty="0" err="1"/>
              <a:t>self.__limite</a:t>
            </a:r>
            <a:r>
              <a:rPr lang="pt-BR" dirty="0"/>
              <a:t>)):</a:t>
            </a:r>
          </a:p>
          <a:p>
            <a:r>
              <a:rPr lang="pt-BR" dirty="0"/>
              <a:t>        </a:t>
            </a:r>
            <a:r>
              <a:rPr lang="pt-BR" dirty="0" err="1"/>
              <a:t>self.__saldo</a:t>
            </a:r>
            <a:r>
              <a:rPr lang="pt-BR" dirty="0"/>
              <a:t> -= valor</a:t>
            </a:r>
          </a:p>
          <a:p>
            <a:r>
              <a:rPr lang="pt-BR" dirty="0"/>
              <a:t>    </a:t>
            </a:r>
            <a:r>
              <a:rPr lang="pt-BR" dirty="0" err="1"/>
              <a:t>else</a:t>
            </a:r>
            <a:r>
              <a:rPr lang="pt-BR" dirty="0"/>
              <a:t>:</a:t>
            </a:r>
          </a:p>
          <a:p>
            <a:r>
              <a:rPr lang="pt-BR" dirty="0"/>
              <a:t>        print("O valor {} passou o limite".</a:t>
            </a:r>
            <a:r>
              <a:rPr lang="pt-BR" dirty="0" err="1"/>
              <a:t>format</a:t>
            </a:r>
            <a:r>
              <a:rPr lang="pt-BR" dirty="0"/>
              <a:t>(valor))</a:t>
            </a:r>
          </a:p>
          <a:p>
            <a:endParaRPr lang="pt-BR" dirty="0"/>
          </a:p>
          <a:p>
            <a:r>
              <a:rPr lang="pt-BR" dirty="0"/>
              <a:t>No console, vamos testar o código criado, chamando o método saca().</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Conta(123, "Fulano", 12567.0, 20000.0)</a:t>
            </a:r>
          </a:p>
          <a:p>
            <a:r>
              <a:rPr lang="pt-BR" dirty="0"/>
              <a:t>&gt;&gt;&gt; </a:t>
            </a:r>
            <a:r>
              <a:rPr lang="pt-BR" dirty="0" err="1"/>
              <a:t>conta.saca</a:t>
            </a:r>
            <a:r>
              <a:rPr lang="pt-BR" dirty="0"/>
              <a:t>(42567.0)</a:t>
            </a:r>
          </a:p>
          <a:p>
            <a:endParaRPr lang="pt-BR" dirty="0"/>
          </a:p>
          <a:p>
            <a:r>
              <a:rPr lang="pt-BR" dirty="0"/>
              <a:t>Agora quando tentamos sacar 42567.0, o Python nos informa que ultrapassamos o limite. Se verificarmos o saldo, veremos que ele ainda é o mesmo, porque o saque não foi realizado.</a:t>
            </a:r>
          </a:p>
          <a:p>
            <a:endParaRPr lang="pt-BR" dirty="0"/>
          </a:p>
          <a:p>
            <a:r>
              <a:rPr lang="pt-BR" dirty="0"/>
              <a:t>Nós executamos o método saca() e apenas realizamos a verificação se o valor que desejamos sacar é &lt;= ao valor do saldo. Isto deveria ficar um pouco mais expressivo no nosso código. Nós criamos uma regra simples, mas o sistema ainda ficará mais complexo, por isso, nós queremos deixar o código mais expressivo.</a:t>
            </a:r>
          </a:p>
          <a:p>
            <a:endParaRPr lang="pt-BR" dirty="0"/>
          </a:p>
          <a:p>
            <a:r>
              <a:rPr lang="pt-BR" dirty="0"/>
              <a:t>O próximo passo será adicionar o novo método </a:t>
            </a:r>
            <a:r>
              <a:rPr lang="pt-BR" dirty="0" err="1"/>
              <a:t>pode_sacar</a:t>
            </a:r>
            <a:r>
              <a:rPr lang="pt-BR" dirty="0"/>
              <a:t>(). Em seguida, moveremos a expressão que está localizada atualmente no </a:t>
            </a:r>
            <a:r>
              <a:rPr lang="pt-BR" dirty="0" err="1"/>
              <a:t>if</a:t>
            </a:r>
            <a:r>
              <a:rPr lang="pt-BR" dirty="0"/>
              <a:t>, iremos movê-la para o </a:t>
            </a:r>
            <a:r>
              <a:rPr lang="pt-BR" dirty="0" err="1"/>
              <a:t>pode_sacar</a:t>
            </a:r>
            <a:r>
              <a:rPr lang="pt-BR" dirty="0"/>
              <a:t>(). E o </a:t>
            </a:r>
            <a:r>
              <a:rPr lang="pt-BR" dirty="0" err="1"/>
              <a:t>if</a:t>
            </a:r>
            <a:r>
              <a:rPr lang="pt-BR" dirty="0"/>
              <a:t> de saca() passará a ser o responsável por chamar </a:t>
            </a:r>
            <a:r>
              <a:rPr lang="pt-BR" dirty="0" err="1"/>
              <a:t>pode_sacar</a:t>
            </a:r>
            <a:r>
              <a:rPr lang="pt-BR" dirty="0"/>
              <a:t>().</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35</a:t>
            </a:fld>
            <a:endParaRPr lang="de-DE"/>
          </a:p>
        </p:txBody>
      </p:sp>
    </p:spTree>
    <p:extLst>
      <p:ext uri="{BB962C8B-B14F-4D97-AF65-F5344CB8AC3E}">
        <p14:creationId xmlns:p14="http://schemas.microsoft.com/office/powerpoint/2010/main" val="263478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Agora quando tentamos sacar 42567.0, o Python nos informa que ultrapassamos o limite. Se verificarmos o saldo, veremos que ele ainda é o mesmo, porque o saque não foi realizado.</a:t>
            </a:r>
          </a:p>
          <a:p>
            <a:endParaRPr lang="pt-BR" dirty="0"/>
          </a:p>
          <a:p>
            <a:r>
              <a:rPr lang="pt-BR" dirty="0"/>
              <a:t>Agora quando tentamos sacar 42567.0, o Python nos informa que ultrapassamos o limite. Se verificarmos o saldo, veremos que ele ainda é o mesmo, porque o saque não foi realizado.</a:t>
            </a:r>
          </a:p>
          <a:p>
            <a:endParaRPr lang="pt-BR" dirty="0"/>
          </a:p>
          <a:p>
            <a:r>
              <a:rPr lang="pt-BR" dirty="0"/>
              <a:t>Nós executamos o método saca() e apenas realizamos a verificação se o valor que desejamos sacar é &lt;= ao valor do saldo. Isto deveria ficar um pouco mais expressivo no nosso código. Nós criamos uma regra simples, mas o sistema ainda ficará mais complexo, por isso, nós queremos deixar o código mais expressivo.</a:t>
            </a:r>
          </a:p>
          <a:p>
            <a:endParaRPr lang="pt-BR" dirty="0"/>
          </a:p>
          <a:p>
            <a:r>
              <a:rPr lang="pt-BR" dirty="0"/>
              <a:t> próximo passo será adicionar o novo método </a:t>
            </a:r>
            <a:r>
              <a:rPr lang="pt-BR" dirty="0" err="1"/>
              <a:t>pode_sacar</a:t>
            </a:r>
            <a:r>
              <a:rPr lang="pt-BR" dirty="0"/>
              <a:t>(). Em seguida, moveremos a expressão que está localizada atualmente no </a:t>
            </a:r>
            <a:r>
              <a:rPr lang="pt-BR" dirty="0" err="1"/>
              <a:t>if</a:t>
            </a:r>
            <a:r>
              <a:rPr lang="pt-BR" dirty="0"/>
              <a:t>, iremos movê-la para o </a:t>
            </a:r>
            <a:r>
              <a:rPr lang="pt-BR" dirty="0" err="1"/>
              <a:t>pode_sacar</a:t>
            </a:r>
            <a:r>
              <a:rPr lang="pt-BR" dirty="0"/>
              <a:t>(). E o </a:t>
            </a:r>
            <a:r>
              <a:rPr lang="pt-BR" dirty="0" err="1"/>
              <a:t>if</a:t>
            </a:r>
            <a:r>
              <a:rPr lang="pt-BR" dirty="0"/>
              <a:t> de saca() passará a ser o responsável por chamar </a:t>
            </a:r>
            <a:r>
              <a:rPr lang="pt-BR" dirty="0" err="1"/>
              <a:t>pode_sacar</a:t>
            </a:r>
            <a:r>
              <a:rPr lang="pt-BR" dirty="0"/>
              <a:t>().</a:t>
            </a:r>
          </a:p>
          <a:p>
            <a:endParaRPr lang="pt-BR" dirty="0"/>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pode_sacar</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pass</a:t>
            </a:r>
            <a:endParaRPr lang="pt-BR" b="0" dirty="0">
              <a:solidFill>
                <a:srgbClr val="212121"/>
              </a:solidFill>
              <a:effectLst/>
              <a:latin typeface="Consolas" panose="020B0609020204030204" pitchFamily="49" charset="0"/>
            </a:endParaRPr>
          </a:p>
          <a:p>
            <a:br>
              <a:rPr lang="pt-BR" b="0" dirty="0">
                <a:solidFill>
                  <a:srgbClr val="212121"/>
                </a:solidFill>
                <a:effectLst/>
                <a:latin typeface="Consolas" panose="020B0609020204030204" pitchFamily="49" charset="0"/>
              </a:rPr>
            </a:b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sacar</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if</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pode_sacar</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else</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"O valor {} passou o limite"</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(valor))</a:t>
            </a:r>
          </a:p>
          <a:p>
            <a:endParaRPr lang="pt-BR" dirty="0"/>
          </a:p>
          <a:p>
            <a:r>
              <a:rPr lang="pt-BR" dirty="0"/>
              <a:t>Com o nosso código mais expressivo, ele se torna mais fácil de entender. Continuaremos trabalhando no método </a:t>
            </a:r>
            <a:r>
              <a:rPr lang="pt-BR" dirty="0" err="1"/>
              <a:t>pode_sacar</a:t>
            </a:r>
            <a:r>
              <a:rPr lang="pt-BR" dirty="0"/>
              <a:t>(), passando como segundo parâmetro a variável </a:t>
            </a:r>
            <a:r>
              <a:rPr lang="pt-BR" dirty="0" err="1"/>
              <a:t>valor_a_sacar</a:t>
            </a:r>
            <a:r>
              <a:rPr lang="pt-BR" dirty="0"/>
              <a:t>. Já o retorno da função será a condição que antes estava no </a:t>
            </a:r>
            <a:r>
              <a:rPr lang="pt-BR" dirty="0" err="1"/>
              <a:t>if</a:t>
            </a:r>
            <a:r>
              <a:rPr lang="pt-BR" dirty="0"/>
              <a:t>.</a:t>
            </a:r>
          </a:p>
          <a:p>
            <a:endParaRPr lang="pt-BR" dirty="0"/>
          </a:p>
          <a:p>
            <a:r>
              <a:rPr lang="pt-BR" dirty="0" err="1"/>
              <a:t>def</a:t>
            </a:r>
            <a:r>
              <a:rPr lang="pt-BR" dirty="0"/>
              <a:t> </a:t>
            </a:r>
            <a:r>
              <a:rPr lang="pt-BR" dirty="0" err="1"/>
              <a:t>pode_sacar</a:t>
            </a:r>
            <a:r>
              <a:rPr lang="pt-BR" dirty="0"/>
              <a:t>(self, </a:t>
            </a:r>
            <a:r>
              <a:rPr lang="pt-BR" dirty="0" err="1"/>
              <a:t>valor_a_sacar</a:t>
            </a:r>
            <a:r>
              <a:rPr lang="pt-BR" dirty="0"/>
              <a:t>):</a:t>
            </a:r>
          </a:p>
          <a:p>
            <a:r>
              <a:rPr lang="pt-BR" dirty="0"/>
              <a:t>    </a:t>
            </a:r>
            <a:r>
              <a:rPr lang="pt-BR" dirty="0" err="1"/>
              <a:t>return</a:t>
            </a:r>
            <a:r>
              <a:rPr lang="pt-BR" dirty="0"/>
              <a:t> </a:t>
            </a:r>
            <a:r>
              <a:rPr lang="pt-BR" dirty="0" err="1"/>
              <a:t>valor_a_sacar</a:t>
            </a:r>
            <a:r>
              <a:rPr lang="pt-BR" dirty="0"/>
              <a:t> &lt;= (</a:t>
            </a:r>
            <a:r>
              <a:rPr lang="pt-BR" dirty="0" err="1"/>
              <a:t>self.__saldo</a:t>
            </a:r>
            <a:r>
              <a:rPr lang="pt-BR" dirty="0"/>
              <a:t> + </a:t>
            </a:r>
            <a:r>
              <a:rPr lang="pt-BR" dirty="0" err="1"/>
              <a:t>self.__limite</a:t>
            </a:r>
            <a:r>
              <a:rPr lang="pt-BR" dirty="0"/>
              <a:t>)</a:t>
            </a:r>
          </a:p>
          <a:p>
            <a:endParaRPr lang="pt-BR" dirty="0"/>
          </a:p>
          <a:p>
            <a:endParaRPr lang="pt-BR" dirty="0"/>
          </a:p>
          <a:p>
            <a:r>
              <a:rPr lang="pt-BR" dirty="0"/>
              <a:t>Para tornar o método mais expressivo, vamos colocar a condição dentro de outra variável:</a:t>
            </a:r>
          </a:p>
          <a:p>
            <a:endParaRPr lang="pt-BR" dirty="0"/>
          </a:p>
          <a:p>
            <a:r>
              <a:rPr lang="pt-BR" dirty="0" err="1"/>
              <a:t>def</a:t>
            </a:r>
            <a:r>
              <a:rPr lang="pt-BR" dirty="0"/>
              <a:t> </a:t>
            </a:r>
            <a:r>
              <a:rPr lang="pt-BR" dirty="0" err="1"/>
              <a:t>pode_sacar</a:t>
            </a:r>
            <a:r>
              <a:rPr lang="pt-BR" dirty="0"/>
              <a:t>(self, </a:t>
            </a:r>
            <a:r>
              <a:rPr lang="pt-BR" dirty="0" err="1"/>
              <a:t>valor_a_sacar</a:t>
            </a:r>
            <a:r>
              <a:rPr lang="pt-BR" dirty="0"/>
              <a:t>):</a:t>
            </a:r>
          </a:p>
          <a:p>
            <a:r>
              <a:rPr lang="pt-BR" dirty="0"/>
              <a:t>    </a:t>
            </a:r>
            <a:r>
              <a:rPr lang="pt-BR" dirty="0" err="1"/>
              <a:t>valor_disponivel_a_sacar</a:t>
            </a:r>
            <a:r>
              <a:rPr lang="pt-BR" dirty="0"/>
              <a:t> = </a:t>
            </a:r>
            <a:r>
              <a:rPr lang="pt-BR" dirty="0" err="1"/>
              <a:t>self.__saldo</a:t>
            </a:r>
            <a:r>
              <a:rPr lang="pt-BR" dirty="0"/>
              <a:t> + </a:t>
            </a:r>
            <a:r>
              <a:rPr lang="pt-BR" dirty="0" err="1"/>
              <a:t>self.__limite</a:t>
            </a:r>
            <a:endParaRPr lang="pt-BR" dirty="0"/>
          </a:p>
          <a:p>
            <a:r>
              <a:rPr lang="pt-BR" dirty="0"/>
              <a:t>    </a:t>
            </a:r>
            <a:r>
              <a:rPr lang="pt-BR" dirty="0" err="1"/>
              <a:t>return</a:t>
            </a:r>
            <a:r>
              <a:rPr lang="pt-BR" dirty="0"/>
              <a:t> </a:t>
            </a:r>
            <a:r>
              <a:rPr lang="pt-BR" dirty="0" err="1"/>
              <a:t>valor_a_sacar</a:t>
            </a:r>
            <a:r>
              <a:rPr lang="pt-BR" dirty="0"/>
              <a:t> &lt;= </a:t>
            </a:r>
            <a:r>
              <a:rPr lang="pt-BR" dirty="0" err="1"/>
              <a:t>valor_disponivel_a_sacar</a:t>
            </a:r>
            <a:r>
              <a:rPr lang="pt-BR" dirty="0"/>
              <a:t> </a:t>
            </a:r>
          </a:p>
          <a:p>
            <a:endParaRPr lang="pt-BR" dirty="0"/>
          </a:p>
          <a:p>
            <a:r>
              <a:rPr lang="pt-BR" dirty="0"/>
              <a:t>O método </a:t>
            </a:r>
            <a:r>
              <a:rPr lang="pt-BR" dirty="0" err="1"/>
              <a:t>pode_sacar</a:t>
            </a:r>
            <a:r>
              <a:rPr lang="pt-BR" dirty="0"/>
              <a:t>() facilita a compreensão do </a:t>
            </a:r>
            <a:r>
              <a:rPr lang="pt-BR" dirty="0" err="1"/>
              <a:t>if</a:t>
            </a:r>
            <a:r>
              <a:rPr lang="pt-BR" dirty="0"/>
              <a:t>. Porém, ele não deve ser usado desta forma. O </a:t>
            </a:r>
            <a:r>
              <a:rPr lang="pt-BR" dirty="0" err="1"/>
              <a:t>pode_sacar</a:t>
            </a:r>
            <a:r>
              <a:rPr lang="pt-BR" dirty="0"/>
              <a:t>() deve ter um aviso explícito de que o mesmo só poderá estar disponível dentro da classe. Precisamos alertar o desenvolvedor de que o método é privado e isso feito adicionando __.</a:t>
            </a:r>
          </a:p>
          <a:p>
            <a:endParaRPr lang="pt-BR" dirty="0"/>
          </a:p>
          <a:p>
            <a:r>
              <a:rPr lang="pt-BR" dirty="0" err="1"/>
              <a:t>def</a:t>
            </a:r>
            <a:r>
              <a:rPr lang="pt-BR" dirty="0"/>
              <a:t> __</a:t>
            </a:r>
            <a:r>
              <a:rPr lang="pt-BR" dirty="0" err="1"/>
              <a:t>pode_sacar</a:t>
            </a:r>
            <a:r>
              <a:rPr lang="pt-BR" dirty="0"/>
              <a:t>(self, </a:t>
            </a:r>
            <a:r>
              <a:rPr lang="pt-BR" dirty="0" err="1"/>
              <a:t>valor_a_sacar</a:t>
            </a:r>
            <a:r>
              <a:rPr lang="pt-BR" dirty="0"/>
              <a:t>):</a:t>
            </a:r>
          </a:p>
          <a:p>
            <a:r>
              <a:rPr lang="pt-BR" dirty="0"/>
              <a:t>    </a:t>
            </a:r>
            <a:r>
              <a:rPr lang="pt-BR" dirty="0" err="1"/>
              <a:t>valor_disponivel_a_sacar</a:t>
            </a:r>
            <a:r>
              <a:rPr lang="pt-BR" dirty="0"/>
              <a:t> = </a:t>
            </a:r>
            <a:r>
              <a:rPr lang="pt-BR" dirty="0" err="1"/>
              <a:t>self.__saldo</a:t>
            </a:r>
            <a:r>
              <a:rPr lang="pt-BR" dirty="0"/>
              <a:t> + </a:t>
            </a:r>
            <a:r>
              <a:rPr lang="pt-BR" dirty="0" err="1"/>
              <a:t>self.__limite</a:t>
            </a:r>
            <a:endParaRPr lang="pt-BR" dirty="0"/>
          </a:p>
          <a:p>
            <a:r>
              <a:rPr lang="pt-BR" dirty="0"/>
              <a:t>    </a:t>
            </a:r>
            <a:r>
              <a:rPr lang="pt-BR" dirty="0" err="1"/>
              <a:t>return</a:t>
            </a:r>
            <a:r>
              <a:rPr lang="pt-BR" dirty="0"/>
              <a:t> </a:t>
            </a:r>
            <a:r>
              <a:rPr lang="pt-BR" dirty="0" err="1"/>
              <a:t>valor_a_sacar</a:t>
            </a:r>
            <a:r>
              <a:rPr lang="pt-BR" dirty="0"/>
              <a:t> &lt;= </a:t>
            </a:r>
            <a:r>
              <a:rPr lang="pt-BR" dirty="0" err="1"/>
              <a:t>valor_disponivel_a_sacar</a:t>
            </a:r>
            <a:r>
              <a:rPr lang="pt-BR" dirty="0"/>
              <a:t> </a:t>
            </a:r>
          </a:p>
          <a:p>
            <a:endParaRPr lang="pt-BR" dirty="0"/>
          </a:p>
          <a:p>
            <a:r>
              <a:rPr lang="pt-BR" dirty="0" err="1"/>
              <a:t>def</a:t>
            </a:r>
            <a:r>
              <a:rPr lang="pt-BR" dirty="0"/>
              <a:t> saca(self, valor):</a:t>
            </a:r>
          </a:p>
          <a:p>
            <a:r>
              <a:rPr lang="pt-BR" dirty="0"/>
              <a:t>    </a:t>
            </a:r>
            <a:r>
              <a:rPr lang="pt-BR" dirty="0" err="1"/>
              <a:t>if</a:t>
            </a:r>
            <a:r>
              <a:rPr lang="pt-BR" dirty="0"/>
              <a:t>(self.__</a:t>
            </a:r>
            <a:r>
              <a:rPr lang="pt-BR" dirty="0" err="1"/>
              <a:t>pode_sacar</a:t>
            </a:r>
            <a:r>
              <a:rPr lang="pt-BR" dirty="0"/>
              <a:t>(valor)):</a:t>
            </a:r>
          </a:p>
          <a:p>
            <a:r>
              <a:rPr lang="pt-BR" dirty="0"/>
              <a:t>        </a:t>
            </a:r>
            <a:r>
              <a:rPr lang="pt-BR" dirty="0" err="1"/>
              <a:t>self.__saldo</a:t>
            </a:r>
            <a:r>
              <a:rPr lang="pt-BR" dirty="0"/>
              <a:t> -= valor</a:t>
            </a:r>
          </a:p>
          <a:p>
            <a:r>
              <a:rPr lang="pt-BR" dirty="0"/>
              <a:t>    </a:t>
            </a:r>
            <a:r>
              <a:rPr lang="pt-BR" dirty="0" err="1"/>
              <a:t>else</a:t>
            </a:r>
            <a:r>
              <a:rPr lang="pt-BR" dirty="0"/>
              <a:t>:</a:t>
            </a:r>
          </a:p>
          <a:p>
            <a:r>
              <a:rPr lang="pt-BR" dirty="0"/>
              <a:t>        print("O valor {} passou o limite".</a:t>
            </a:r>
            <a:r>
              <a:rPr lang="pt-BR" dirty="0" err="1"/>
              <a:t>format</a:t>
            </a:r>
            <a:r>
              <a:rPr lang="pt-BR" dirty="0"/>
              <a:t>(valor))</a:t>
            </a:r>
          </a:p>
          <a:p>
            <a:endParaRPr lang="pt-BR" dirty="0"/>
          </a:p>
          <a:p>
            <a:r>
              <a:rPr lang="pt-BR" dirty="0"/>
              <a:t>O método __</a:t>
            </a:r>
            <a:r>
              <a:rPr lang="pt-BR" dirty="0" err="1"/>
              <a:t>pode_sacar</a:t>
            </a:r>
            <a:r>
              <a:rPr lang="pt-BR" dirty="0"/>
              <a:t>() foi criado para ser executado apenas dentro da classe, por isso, o caractere </a:t>
            </a:r>
            <a:r>
              <a:rPr lang="pt-BR" dirty="0" err="1"/>
              <a:t>underscore</a:t>
            </a:r>
            <a:r>
              <a:rPr lang="pt-BR" dirty="0"/>
              <a:t> foi adicionado dentro do </a:t>
            </a:r>
            <a:r>
              <a:rPr lang="pt-BR" dirty="0" err="1"/>
              <a:t>if</a:t>
            </a:r>
            <a:r>
              <a:rPr lang="pt-BR" dirty="0"/>
              <a:t> também.</a:t>
            </a:r>
          </a:p>
          <a:p>
            <a:endParaRPr lang="pt-BR" dirty="0"/>
          </a:p>
          <a:p>
            <a:r>
              <a:rPr lang="pt-BR" dirty="0"/>
              <a:t>Se tentarmos executar </a:t>
            </a:r>
            <a:r>
              <a:rPr lang="pt-BR" dirty="0" err="1"/>
              <a:t>pode_sacar</a:t>
            </a:r>
            <a:r>
              <a:rPr lang="pt-BR" dirty="0"/>
              <a:t>() diretamente no console, receberemos uma mensagem de erro.</a:t>
            </a:r>
          </a:p>
          <a:p>
            <a:endParaRPr lang="pt-BR" dirty="0"/>
          </a:p>
          <a:p>
            <a:r>
              <a:rPr lang="pt-BR" dirty="0"/>
              <a:t>O método </a:t>
            </a:r>
            <a:r>
              <a:rPr lang="pt-BR" dirty="0" err="1"/>
              <a:t>pode_sacar</a:t>
            </a:r>
            <a:r>
              <a:rPr lang="pt-BR" dirty="0"/>
              <a:t> já não existe mais. Ele mudou de nome, passando a se chamar _Conta__</a:t>
            </a:r>
            <a:r>
              <a:rPr lang="pt-BR" dirty="0" err="1"/>
              <a:t>pode_sacar</a:t>
            </a:r>
            <a:r>
              <a:rPr lang="pt-BR" dirty="0"/>
              <a:t>(). Temos o nome da classe Conta, assim como os atributos privados. O Python permite que o método seja invocado, mas recomenda ao desenvolvedor que evite o __</a:t>
            </a:r>
            <a:r>
              <a:rPr lang="pt-BR" dirty="0" err="1"/>
              <a:t>pode_sacar</a:t>
            </a:r>
            <a:r>
              <a:rPr lang="pt-BR" dirty="0"/>
              <a:t>(), que é privado.</a:t>
            </a:r>
          </a:p>
          <a:p>
            <a:endParaRPr lang="pt-BR" dirty="0"/>
          </a:p>
          <a:p>
            <a:r>
              <a:rPr lang="pt-BR" dirty="0"/>
              <a:t>Assim como existem métodos privados, temos atributos que seguem a nomenclatura especial.</a:t>
            </a:r>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36</a:t>
            </a:fld>
            <a:endParaRPr lang="de-DE"/>
          </a:p>
        </p:txBody>
      </p:sp>
    </p:spTree>
    <p:extLst>
      <p:ext uri="{BB962C8B-B14F-4D97-AF65-F5344CB8AC3E}">
        <p14:creationId xmlns:p14="http://schemas.microsoft.com/office/powerpoint/2010/main" val="1759349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a:t>
            </a:r>
          </a:p>
          <a:p>
            <a:endParaRPr lang="pt-BR" dirty="0"/>
          </a:p>
          <a:p>
            <a:endParaRPr lang="pt-BR" dirty="0"/>
          </a:p>
          <a:p>
            <a:r>
              <a:rPr lang="pt-BR" dirty="0"/>
              <a:t>conta.py</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 numero, titular, saldo, limite):</a:t>
            </a:r>
          </a:p>
          <a:p>
            <a:r>
              <a:rPr lang="pt-BR" dirty="0"/>
              <a:t>        print("CONSTRUÇÃO DE UM OBJETO: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    </a:t>
            </a:r>
            <a:r>
              <a:rPr lang="pt-BR" dirty="0" err="1"/>
              <a:t>def</a:t>
            </a:r>
            <a:r>
              <a:rPr lang="pt-BR" dirty="0"/>
              <a:t> extrato(self):</a:t>
            </a:r>
          </a:p>
          <a:p>
            <a:r>
              <a:rPr lang="pt-BR" dirty="0"/>
              <a:t>        print("Saldo do titular {} é de R$ {}".</a:t>
            </a:r>
            <a:r>
              <a:rPr lang="pt-BR" dirty="0" err="1"/>
              <a:t>format</a:t>
            </a:r>
            <a:r>
              <a:rPr lang="pt-BR" dirty="0"/>
              <a:t>(</a:t>
            </a:r>
            <a:r>
              <a:rPr lang="pt-BR" dirty="0" err="1"/>
              <a:t>self.__titular</a:t>
            </a:r>
            <a:r>
              <a:rPr lang="pt-BR" dirty="0"/>
              <a:t>, </a:t>
            </a:r>
            <a:r>
              <a:rPr lang="pt-BR" dirty="0" err="1"/>
              <a:t>self.__saldo</a:t>
            </a:r>
            <a:r>
              <a:rPr lang="pt-BR" dirty="0"/>
              <a:t>))</a:t>
            </a:r>
          </a:p>
          <a:p>
            <a:endParaRPr lang="pt-BR" dirty="0"/>
          </a:p>
          <a:p>
            <a:r>
              <a:rPr lang="pt-BR" dirty="0"/>
              <a:t>    </a:t>
            </a:r>
            <a:r>
              <a:rPr lang="pt-BR" dirty="0" err="1"/>
              <a:t>def</a:t>
            </a:r>
            <a:r>
              <a:rPr lang="pt-BR" dirty="0"/>
              <a:t> depositar(self, valor):</a:t>
            </a:r>
          </a:p>
          <a:p>
            <a:r>
              <a:rPr lang="pt-BR" dirty="0"/>
              <a:t>        </a:t>
            </a:r>
            <a:r>
              <a:rPr lang="pt-BR" dirty="0" err="1"/>
              <a:t>self.__saldo</a:t>
            </a:r>
            <a:r>
              <a:rPr lang="pt-BR" dirty="0"/>
              <a:t> += valor</a:t>
            </a:r>
          </a:p>
          <a:p>
            <a:endParaRPr lang="pt-BR" dirty="0"/>
          </a:p>
          <a:p>
            <a:r>
              <a:rPr lang="pt-BR" dirty="0"/>
              <a:t>    </a:t>
            </a:r>
            <a:r>
              <a:rPr lang="pt-BR" dirty="0" err="1"/>
              <a:t>def</a:t>
            </a:r>
            <a:r>
              <a:rPr lang="pt-BR" dirty="0"/>
              <a:t> __</a:t>
            </a:r>
            <a:r>
              <a:rPr lang="pt-BR" dirty="0" err="1"/>
              <a:t>pode_sacar</a:t>
            </a:r>
            <a:r>
              <a:rPr lang="pt-BR" dirty="0"/>
              <a:t>(self, </a:t>
            </a:r>
            <a:r>
              <a:rPr lang="pt-BR" dirty="0" err="1"/>
              <a:t>valor_a_sacar</a:t>
            </a:r>
            <a:r>
              <a:rPr lang="pt-BR" dirty="0"/>
              <a:t>):</a:t>
            </a:r>
          </a:p>
          <a:p>
            <a:r>
              <a:rPr lang="pt-BR" dirty="0"/>
              <a:t>        </a:t>
            </a:r>
            <a:r>
              <a:rPr lang="pt-BR" dirty="0" err="1"/>
              <a:t>valor_disponivel_a_sacar</a:t>
            </a:r>
            <a:r>
              <a:rPr lang="pt-BR" dirty="0"/>
              <a:t> = </a:t>
            </a:r>
            <a:r>
              <a:rPr lang="pt-BR" dirty="0" err="1"/>
              <a:t>self.__saldo</a:t>
            </a:r>
            <a:r>
              <a:rPr lang="pt-BR" dirty="0"/>
              <a:t> +  </a:t>
            </a:r>
            <a:r>
              <a:rPr lang="pt-BR" dirty="0" err="1"/>
              <a:t>self.limite</a:t>
            </a:r>
            <a:endParaRPr lang="pt-BR" dirty="0"/>
          </a:p>
          <a:p>
            <a:r>
              <a:rPr lang="pt-BR" dirty="0"/>
              <a:t>        </a:t>
            </a:r>
            <a:r>
              <a:rPr lang="pt-BR" dirty="0" err="1"/>
              <a:t>return</a:t>
            </a:r>
            <a:r>
              <a:rPr lang="pt-BR" dirty="0"/>
              <a:t> </a:t>
            </a:r>
            <a:r>
              <a:rPr lang="pt-BR" dirty="0" err="1"/>
              <a:t>valor_a_sacar</a:t>
            </a:r>
            <a:r>
              <a:rPr lang="pt-BR" dirty="0"/>
              <a:t> &lt;= </a:t>
            </a:r>
            <a:r>
              <a:rPr lang="pt-BR" dirty="0" err="1"/>
              <a:t>valor_disponivel_a_sacar</a:t>
            </a:r>
            <a:endParaRPr lang="pt-BR" dirty="0"/>
          </a:p>
          <a:p>
            <a:endParaRPr lang="pt-BR" dirty="0"/>
          </a:p>
          <a:p>
            <a:r>
              <a:rPr lang="pt-BR" dirty="0"/>
              <a:t>    </a:t>
            </a:r>
            <a:r>
              <a:rPr lang="pt-BR" dirty="0" err="1"/>
              <a:t>def</a:t>
            </a:r>
            <a:r>
              <a:rPr lang="pt-BR" dirty="0"/>
              <a:t> sacar(self, valor):</a:t>
            </a:r>
          </a:p>
          <a:p>
            <a:r>
              <a:rPr lang="pt-BR" dirty="0"/>
              <a:t>        </a:t>
            </a:r>
            <a:r>
              <a:rPr lang="pt-BR" dirty="0" err="1"/>
              <a:t>if</a:t>
            </a:r>
            <a:r>
              <a:rPr lang="pt-BR" dirty="0"/>
              <a:t> (self.__</a:t>
            </a:r>
            <a:r>
              <a:rPr lang="pt-BR" dirty="0" err="1"/>
              <a:t>pode_sacar</a:t>
            </a:r>
            <a:r>
              <a:rPr lang="pt-BR" dirty="0"/>
              <a:t>(valor)):</a:t>
            </a:r>
          </a:p>
          <a:p>
            <a:r>
              <a:rPr lang="pt-BR" dirty="0"/>
              <a:t>            </a:t>
            </a:r>
            <a:r>
              <a:rPr lang="pt-BR" dirty="0" err="1"/>
              <a:t>self.__saldo</a:t>
            </a:r>
            <a:r>
              <a:rPr lang="pt-BR" dirty="0"/>
              <a:t> -= valor</a:t>
            </a:r>
          </a:p>
          <a:p>
            <a:r>
              <a:rPr lang="pt-BR" dirty="0"/>
              <a:t>        </a:t>
            </a:r>
            <a:r>
              <a:rPr lang="pt-BR" dirty="0" err="1"/>
              <a:t>else</a:t>
            </a:r>
            <a:r>
              <a:rPr lang="pt-BR" dirty="0"/>
              <a:t>:</a:t>
            </a:r>
          </a:p>
          <a:p>
            <a:r>
              <a:rPr lang="pt-BR" dirty="0"/>
              <a:t>            print("O VALOR {} ULTRAPASSOU O LIMITE A SER SACADO".</a:t>
            </a:r>
            <a:r>
              <a:rPr lang="pt-BR" dirty="0" err="1"/>
              <a:t>format</a:t>
            </a:r>
            <a:r>
              <a:rPr lang="pt-BR" dirty="0"/>
              <a:t>(valor))</a:t>
            </a:r>
          </a:p>
          <a:p>
            <a:endParaRPr lang="pt-BR" dirty="0"/>
          </a:p>
          <a:p>
            <a:r>
              <a:rPr lang="pt-BR" dirty="0"/>
              <a:t>    </a:t>
            </a:r>
            <a:r>
              <a:rPr lang="pt-BR" dirty="0" err="1"/>
              <a:t>def</a:t>
            </a:r>
            <a:r>
              <a:rPr lang="pt-BR" dirty="0"/>
              <a:t> transferir(self, valor, destino):</a:t>
            </a:r>
          </a:p>
          <a:p>
            <a:r>
              <a:rPr lang="pt-BR" dirty="0"/>
              <a:t>        </a:t>
            </a:r>
            <a:r>
              <a:rPr lang="pt-BR" dirty="0" err="1"/>
              <a:t>self.sacar</a:t>
            </a:r>
            <a:r>
              <a:rPr lang="pt-BR" dirty="0"/>
              <a:t>(valor)</a:t>
            </a:r>
          </a:p>
          <a:p>
            <a:r>
              <a:rPr lang="pt-BR" dirty="0"/>
              <a:t>        </a:t>
            </a:r>
            <a:r>
              <a:rPr lang="pt-BR" dirty="0" err="1"/>
              <a:t>destino.depositar</a:t>
            </a:r>
            <a:r>
              <a:rPr lang="pt-BR" dirty="0"/>
              <a:t>(valor)</a:t>
            </a:r>
          </a:p>
          <a:p>
            <a:endParaRPr lang="pt-BR" dirty="0"/>
          </a:p>
          <a:p>
            <a:r>
              <a:rPr lang="pt-BR" dirty="0"/>
              <a:t>    @property</a:t>
            </a:r>
          </a:p>
          <a:p>
            <a:r>
              <a:rPr lang="pt-BR" dirty="0"/>
              <a:t>    </a:t>
            </a:r>
            <a:r>
              <a:rPr lang="pt-BR" dirty="0" err="1"/>
              <a:t>def</a:t>
            </a:r>
            <a:r>
              <a:rPr lang="pt-BR" dirty="0"/>
              <a:t> saldo(self):</a:t>
            </a:r>
          </a:p>
          <a:p>
            <a:r>
              <a:rPr lang="pt-BR" dirty="0"/>
              <a:t>        </a:t>
            </a:r>
            <a:r>
              <a:rPr lang="pt-BR" dirty="0" err="1"/>
              <a:t>return</a:t>
            </a:r>
            <a:r>
              <a:rPr lang="pt-BR" dirty="0"/>
              <a:t> </a:t>
            </a:r>
            <a:r>
              <a:rPr lang="pt-BR" dirty="0" err="1"/>
              <a:t>self.__saldo</a:t>
            </a:r>
            <a:endParaRPr lang="pt-BR" dirty="0"/>
          </a:p>
          <a:p>
            <a:endParaRPr lang="pt-BR" dirty="0"/>
          </a:p>
          <a:p>
            <a:r>
              <a:rPr lang="pt-BR" dirty="0"/>
              <a:t>    @property</a:t>
            </a:r>
          </a:p>
          <a:p>
            <a:r>
              <a:rPr lang="pt-BR" dirty="0"/>
              <a:t>    </a:t>
            </a:r>
            <a:r>
              <a:rPr lang="pt-BR" dirty="0" err="1"/>
              <a:t>def</a:t>
            </a:r>
            <a:r>
              <a:rPr lang="pt-BR" dirty="0"/>
              <a:t> titular(self):</a:t>
            </a:r>
          </a:p>
          <a:p>
            <a:r>
              <a:rPr lang="pt-BR" dirty="0"/>
              <a:t>        </a:t>
            </a:r>
            <a:r>
              <a:rPr lang="pt-BR" dirty="0" err="1"/>
              <a:t>return</a:t>
            </a:r>
            <a:r>
              <a:rPr lang="pt-BR" dirty="0"/>
              <a:t> </a:t>
            </a:r>
            <a:r>
              <a:rPr lang="pt-BR" dirty="0" err="1"/>
              <a:t>self.__titular</a:t>
            </a:r>
            <a:endParaRPr lang="pt-BR" dirty="0"/>
          </a:p>
          <a:p>
            <a:endParaRPr lang="pt-BR" dirty="0"/>
          </a:p>
          <a:p>
            <a:r>
              <a:rPr lang="pt-BR" dirty="0"/>
              <a:t>    @property</a:t>
            </a:r>
          </a:p>
          <a:p>
            <a:r>
              <a:rPr lang="pt-BR" dirty="0"/>
              <a:t>    </a:t>
            </a:r>
            <a:r>
              <a:rPr lang="pt-BR" dirty="0" err="1"/>
              <a:t>def</a:t>
            </a:r>
            <a:r>
              <a:rPr lang="pt-BR" dirty="0"/>
              <a:t> limite(self):</a:t>
            </a:r>
          </a:p>
          <a:p>
            <a:r>
              <a:rPr lang="pt-BR" dirty="0"/>
              <a:t>        </a:t>
            </a:r>
            <a:r>
              <a:rPr lang="pt-BR" dirty="0" err="1"/>
              <a:t>return</a:t>
            </a:r>
            <a:r>
              <a:rPr lang="pt-BR" dirty="0"/>
              <a:t> </a:t>
            </a:r>
            <a:r>
              <a:rPr lang="pt-BR" dirty="0" err="1"/>
              <a:t>self.__limite</a:t>
            </a:r>
            <a:endParaRPr lang="pt-BR" dirty="0"/>
          </a:p>
          <a:p>
            <a:endParaRPr lang="pt-BR" dirty="0"/>
          </a:p>
          <a:p>
            <a:r>
              <a:rPr lang="pt-BR" dirty="0"/>
              <a:t>    @limite.setter</a:t>
            </a:r>
          </a:p>
          <a:p>
            <a:r>
              <a:rPr lang="pt-BR" dirty="0"/>
              <a:t>    </a:t>
            </a:r>
            <a:r>
              <a:rPr lang="pt-BR" dirty="0" err="1"/>
              <a:t>def</a:t>
            </a:r>
            <a:r>
              <a:rPr lang="pt-BR" dirty="0"/>
              <a:t> limite(self, limite):</a:t>
            </a:r>
          </a:p>
          <a:p>
            <a:r>
              <a:rPr lang="pt-BR" dirty="0"/>
              <a:t>        </a:t>
            </a:r>
            <a:r>
              <a:rPr lang="pt-BR" dirty="0" err="1"/>
              <a:t>self.__limite</a:t>
            </a:r>
            <a:r>
              <a:rPr lang="pt-BR" dirty="0"/>
              <a:t> = limite</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37</a:t>
            </a:fld>
            <a:endParaRPr lang="de-DE"/>
          </a:p>
        </p:txBody>
      </p:sp>
    </p:spTree>
    <p:extLst>
      <p:ext uri="{BB962C8B-B14F-4D97-AF65-F5344CB8AC3E}">
        <p14:creationId xmlns:p14="http://schemas.microsoft.com/office/powerpoint/2010/main" val="158326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conhecer mais um recurso oferecido pelas classes. Anteriormente, falamos sobre os métodos privados — com o uso do </a:t>
            </a:r>
            <a:r>
              <a:rPr lang="pt-BR" dirty="0" err="1"/>
              <a:t>underscore</a:t>
            </a:r>
            <a:r>
              <a:rPr lang="pt-BR" dirty="0"/>
              <a:t> (_), sinalizamos para o desenvolvedor quais são eles.</a:t>
            </a:r>
          </a:p>
          <a:p>
            <a:endParaRPr lang="pt-BR" dirty="0"/>
          </a:p>
          <a:p>
            <a:r>
              <a:rPr lang="pt-BR" dirty="0"/>
              <a:t>A seguir, imagine que estamos criando um sistema para o Banco do Brasil, no qual todas as contas baseadas nesta classe são referentes ao banco. Geralmente, cada instituição financeira tem um código associado. O código referente ao Banco do Brasil é 001. Então, dentro do método __</a:t>
            </a:r>
            <a:r>
              <a:rPr lang="pt-BR" dirty="0" err="1"/>
              <a:t>init</a:t>
            </a:r>
            <a:r>
              <a:rPr lang="pt-BR" dirty="0"/>
              <a:t>__ de Conta, adicionaremos mais um atributo:</a:t>
            </a:r>
          </a:p>
          <a:p>
            <a:endParaRPr lang="pt-BR" dirty="0"/>
          </a:p>
          <a:p>
            <a:r>
              <a:rPr lang="pt-BR" dirty="0" err="1"/>
              <a:t>class</a:t>
            </a:r>
            <a:r>
              <a:rPr lang="pt-BR" dirty="0"/>
              <a:t> Conta:</a:t>
            </a:r>
          </a:p>
          <a:p>
            <a:endParaRPr lang="pt-BR" dirty="0"/>
          </a:p>
          <a:p>
            <a:r>
              <a:rPr lang="pt-BR" dirty="0"/>
              <a:t>    </a:t>
            </a:r>
            <a:r>
              <a:rPr lang="pt-BR" dirty="0" err="1"/>
              <a:t>def</a:t>
            </a:r>
            <a:r>
              <a:rPr lang="pt-BR" dirty="0"/>
              <a:t> __</a:t>
            </a:r>
            <a:r>
              <a:rPr lang="pt-BR" dirty="0" err="1"/>
              <a:t>init</a:t>
            </a:r>
            <a:r>
              <a:rPr lang="pt-BR" dirty="0"/>
              <a:t>__(self, numero, titular, saldo, limite): </a:t>
            </a:r>
          </a:p>
          <a:p>
            <a:r>
              <a:rPr lang="pt-BR" dirty="0"/>
              <a:t>        print("Construindo objeto ...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r>
              <a:rPr lang="pt-BR" dirty="0"/>
              <a:t>        self.__</a:t>
            </a:r>
            <a:r>
              <a:rPr lang="pt-BR" dirty="0" err="1"/>
              <a:t>codigo_banco</a:t>
            </a:r>
            <a:r>
              <a:rPr lang="pt-BR" dirty="0"/>
              <a:t> = "001“</a:t>
            </a:r>
          </a:p>
          <a:p>
            <a:endParaRPr lang="pt-BR" dirty="0"/>
          </a:p>
          <a:p>
            <a:r>
              <a:rPr lang="pt-BR" dirty="0"/>
              <a:t>Criamos o atributo privado __</a:t>
            </a:r>
            <a:r>
              <a:rPr lang="pt-BR" dirty="0" err="1"/>
              <a:t>codigo_banco</a:t>
            </a:r>
            <a:r>
              <a:rPr lang="pt-BR" dirty="0"/>
              <a:t>, com o valor fixo. Quando instanciarmos um objeto, automaticamente, será inserido o código do Banco do Brasil. Para acessarmos um atributo, criaremos um método </a:t>
            </a:r>
            <a:r>
              <a:rPr lang="pt-BR" dirty="0" err="1"/>
              <a:t>codigo_banco</a:t>
            </a:r>
            <a:r>
              <a:rPr lang="pt-BR" dirty="0"/>
              <a:t>(), abaixo de @limite.setter. Acima do novo método, incluiremos @property, para que ele possa ser executado sem o parênteses.</a:t>
            </a:r>
          </a:p>
          <a:p>
            <a:endParaRPr lang="pt-BR" dirty="0"/>
          </a:p>
          <a:p>
            <a:r>
              <a:rPr lang="pt-BR" dirty="0"/>
              <a:t>@property</a:t>
            </a:r>
          </a:p>
          <a:p>
            <a:r>
              <a:rPr lang="pt-BR" dirty="0" err="1"/>
              <a:t>def</a:t>
            </a:r>
            <a:r>
              <a:rPr lang="pt-BR" dirty="0"/>
              <a:t> </a:t>
            </a:r>
            <a:r>
              <a:rPr lang="pt-BR" dirty="0" err="1"/>
              <a:t>codigo_banco</a:t>
            </a:r>
            <a:r>
              <a:rPr lang="pt-BR" dirty="0"/>
              <a:t>(self):</a:t>
            </a:r>
          </a:p>
          <a:p>
            <a:r>
              <a:rPr lang="pt-BR" dirty="0"/>
              <a:t>    </a:t>
            </a:r>
            <a:r>
              <a:rPr lang="pt-BR" dirty="0" err="1"/>
              <a:t>return</a:t>
            </a:r>
            <a:r>
              <a:rPr lang="pt-BR" dirty="0"/>
              <a:t> self.__</a:t>
            </a:r>
            <a:r>
              <a:rPr lang="pt-BR" dirty="0" err="1"/>
              <a:t>codigo_banco</a:t>
            </a:r>
            <a:endParaRPr lang="pt-BR" dirty="0"/>
          </a:p>
          <a:p>
            <a:endParaRPr lang="pt-BR" dirty="0"/>
          </a:p>
          <a:p>
            <a:r>
              <a:rPr lang="pt-BR" dirty="0"/>
              <a:t>Se quisermos saber qual é o código do banco, precisamos criar o objeto primeiro. Porém, faria sentido já termos acesso ao código do banco, porque é algo comum entre as contas — uma informação que deveria estar disponível, mesmo antes da criação da conta. O código do banco não depende do objeto.</a:t>
            </a:r>
          </a:p>
          <a:p>
            <a:endParaRPr lang="pt-BR" dirty="0"/>
          </a:p>
          <a:p>
            <a:r>
              <a:rPr lang="pt-BR" dirty="0"/>
              <a:t>Então, nosso próximo objetivo é acessar </a:t>
            </a:r>
            <a:r>
              <a:rPr lang="pt-BR" dirty="0" err="1"/>
              <a:t>codigo_banco</a:t>
            </a:r>
            <a:r>
              <a:rPr lang="pt-BR" dirty="0"/>
              <a:t>, sem ter o objeto criado. No momento, se tentarmos fazer isso, teremos o seguinte resultado.</a:t>
            </a:r>
          </a:p>
          <a:p>
            <a:endParaRPr lang="pt-BR" dirty="0"/>
          </a:p>
          <a:p>
            <a:r>
              <a:rPr lang="pt-BR" dirty="0"/>
              <a:t>Os métodos que estamos trabalhando fazem parte da classe e o objeto é representado pelo self. Nós queremos chamar o método </a:t>
            </a:r>
            <a:r>
              <a:rPr lang="pt-BR" dirty="0" err="1"/>
              <a:t>codigo_banco</a:t>
            </a:r>
            <a:r>
              <a:rPr lang="pt-BR" dirty="0"/>
              <a:t>(), sem a inclusão do objeto, por isso, já podemos remover o self:</a:t>
            </a:r>
          </a:p>
          <a:p>
            <a:endParaRPr lang="pt-BR" dirty="0"/>
          </a:p>
          <a:p>
            <a:r>
              <a:rPr lang="pt-BR" dirty="0"/>
              <a:t>@property</a:t>
            </a:r>
          </a:p>
          <a:p>
            <a:r>
              <a:rPr lang="pt-BR" dirty="0" err="1"/>
              <a:t>def</a:t>
            </a:r>
            <a:r>
              <a:rPr lang="pt-BR" dirty="0"/>
              <a:t> </a:t>
            </a:r>
            <a:r>
              <a:rPr lang="pt-BR" dirty="0" err="1"/>
              <a:t>codigo_banco</a:t>
            </a:r>
            <a:r>
              <a:rPr lang="pt-BR" dirty="0"/>
              <a:t>():</a:t>
            </a:r>
          </a:p>
          <a:p>
            <a:r>
              <a:rPr lang="pt-BR" dirty="0"/>
              <a:t>    </a:t>
            </a:r>
            <a:r>
              <a:rPr lang="pt-BR" dirty="0" err="1"/>
              <a:t>return</a:t>
            </a:r>
            <a:r>
              <a:rPr lang="pt-BR" dirty="0"/>
              <a:t> self.__</a:t>
            </a:r>
            <a:r>
              <a:rPr lang="pt-BR" dirty="0" err="1"/>
              <a:t>codigo_banco</a:t>
            </a:r>
            <a:endParaRPr lang="pt-BR" dirty="0"/>
          </a:p>
          <a:p>
            <a:endParaRPr lang="pt-BR" dirty="0"/>
          </a:p>
          <a:p>
            <a:r>
              <a:rPr lang="pt-BR" dirty="0"/>
              <a:t>Esses métodos que conseguimos chamar sem uma referência recebem o nome de estáticos, porque eles fazem parte da classe. Todas as linguagens orientadas a objeto trabalham com métodos estáticos, mas para que eles sejam utilizados, iremos configurar os métodos. Fica inapropriado usar </a:t>
            </a:r>
            <a:r>
              <a:rPr lang="pt-BR" dirty="0" err="1"/>
              <a:t>property</a:t>
            </a:r>
            <a:r>
              <a:rPr lang="pt-BR" dirty="0"/>
              <a:t>, porque ele sempre precisa do self. A configuração correta será @staticmethod.</a:t>
            </a:r>
          </a:p>
          <a:p>
            <a:endParaRPr lang="pt-BR" dirty="0"/>
          </a:p>
          <a:p>
            <a:r>
              <a:rPr lang="pt-BR" dirty="0"/>
              <a:t>@staticmethod</a:t>
            </a:r>
          </a:p>
          <a:p>
            <a:r>
              <a:rPr lang="pt-BR" dirty="0" err="1"/>
              <a:t>def</a:t>
            </a:r>
            <a:r>
              <a:rPr lang="pt-BR" dirty="0"/>
              <a:t> </a:t>
            </a:r>
            <a:r>
              <a:rPr lang="pt-BR" dirty="0" err="1"/>
              <a:t>codigo_banco</a:t>
            </a:r>
            <a:r>
              <a:rPr lang="pt-BR" dirty="0"/>
              <a:t>():</a:t>
            </a:r>
          </a:p>
          <a:p>
            <a:r>
              <a:rPr lang="pt-BR" dirty="0"/>
              <a:t>    </a:t>
            </a:r>
            <a:r>
              <a:rPr lang="pt-BR" dirty="0" err="1"/>
              <a:t>return</a:t>
            </a:r>
            <a:r>
              <a:rPr lang="pt-BR" dirty="0"/>
              <a:t> "001"</a:t>
            </a:r>
          </a:p>
          <a:p>
            <a:endParaRPr lang="pt-BR" dirty="0"/>
          </a:p>
          <a:p>
            <a:r>
              <a:rPr lang="pt-BR" dirty="0"/>
              <a:t>Em seguida, vamos apagar o atributo __</a:t>
            </a:r>
            <a:r>
              <a:rPr lang="pt-BR" dirty="0" err="1"/>
              <a:t>codigo_banco</a:t>
            </a:r>
            <a:r>
              <a:rPr lang="pt-BR" dirty="0"/>
              <a:t> dentro do __</a:t>
            </a:r>
            <a:r>
              <a:rPr lang="pt-BR" dirty="0" err="1"/>
              <a:t>init</a:t>
            </a:r>
            <a:r>
              <a:rPr lang="pt-BR" dirty="0"/>
              <a:t>__.</a:t>
            </a:r>
          </a:p>
          <a:p>
            <a:endParaRPr lang="pt-BR" dirty="0"/>
          </a:p>
          <a:p>
            <a:r>
              <a:rPr lang="pt-BR" dirty="0" err="1"/>
              <a:t>class</a:t>
            </a:r>
            <a:r>
              <a:rPr lang="pt-BR" dirty="0"/>
              <a:t> Conta:</a:t>
            </a:r>
          </a:p>
          <a:p>
            <a:endParaRPr lang="pt-BR" dirty="0"/>
          </a:p>
          <a:p>
            <a:r>
              <a:rPr lang="pt-BR" dirty="0"/>
              <a:t>    </a:t>
            </a:r>
            <a:r>
              <a:rPr lang="pt-BR" dirty="0" err="1"/>
              <a:t>def</a:t>
            </a:r>
            <a:r>
              <a:rPr lang="pt-BR" dirty="0"/>
              <a:t> __</a:t>
            </a:r>
            <a:r>
              <a:rPr lang="pt-BR" dirty="0" err="1"/>
              <a:t>init</a:t>
            </a:r>
            <a:r>
              <a:rPr lang="pt-BR" dirty="0"/>
              <a:t>__(self, numero, titular, saldo, limite):             </a:t>
            </a:r>
          </a:p>
          <a:p>
            <a:r>
              <a:rPr lang="pt-BR" dirty="0"/>
              <a:t>        print("Construindo objeto ...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Agora se testarmos no console, nosso código funcionará corretamente:</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a:t>
            </a:r>
            <a:r>
              <a:rPr lang="pt-BR" dirty="0" err="1"/>
              <a:t>Conta.codigo_banco</a:t>
            </a:r>
            <a:r>
              <a:rPr lang="pt-BR" dirty="0"/>
              <a:t>()</a:t>
            </a:r>
          </a:p>
          <a:p>
            <a:r>
              <a:rPr lang="pt-BR" dirty="0"/>
              <a:t>'001’</a:t>
            </a:r>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38</a:t>
            </a:fld>
            <a:endParaRPr lang="de-DE"/>
          </a:p>
        </p:txBody>
      </p:sp>
    </p:spTree>
    <p:extLst>
      <p:ext uri="{BB962C8B-B14F-4D97-AF65-F5344CB8AC3E}">
        <p14:creationId xmlns:p14="http://schemas.microsoft.com/office/powerpoint/2010/main" val="758279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próximo passo será criar o passo que devolve todos os códigos dos bancos. Usaremos uma lista com o código de três bancos:</a:t>
            </a:r>
          </a:p>
          <a:p>
            <a:endParaRPr lang="pt-BR" dirty="0"/>
          </a:p>
          <a:p>
            <a:r>
              <a:rPr lang="pt-BR" dirty="0"/>
              <a:t>{'BB': '001', 'Caixa': '104', 'Bradesco':'237'}</a:t>
            </a:r>
          </a:p>
          <a:p>
            <a:endParaRPr lang="pt-BR" dirty="0"/>
          </a:p>
          <a:p>
            <a:r>
              <a:rPr lang="pt-BR" dirty="0"/>
              <a:t>Usaremos esse dicionário dentro do </a:t>
            </a:r>
            <a:r>
              <a:rPr lang="pt-BR" dirty="0" err="1"/>
              <a:t>codigos_bancos</a:t>
            </a:r>
            <a:r>
              <a:rPr lang="pt-BR" dirty="0"/>
              <a:t>().</a:t>
            </a:r>
          </a:p>
          <a:p>
            <a:endParaRPr lang="pt-BR" dirty="0"/>
          </a:p>
          <a:p>
            <a:r>
              <a:rPr lang="pt-BR" dirty="0"/>
              <a:t>@staticmethod</a:t>
            </a:r>
          </a:p>
          <a:p>
            <a:r>
              <a:rPr lang="pt-BR" dirty="0" err="1"/>
              <a:t>def</a:t>
            </a:r>
            <a:r>
              <a:rPr lang="pt-BR" dirty="0"/>
              <a:t> </a:t>
            </a:r>
            <a:r>
              <a:rPr lang="pt-BR" dirty="0" err="1"/>
              <a:t>codigos_bancos</a:t>
            </a:r>
            <a:r>
              <a:rPr lang="pt-BR" dirty="0"/>
              <a:t>():</a:t>
            </a:r>
          </a:p>
          <a:p>
            <a:r>
              <a:rPr lang="pt-BR" dirty="0"/>
              <a:t>    </a:t>
            </a:r>
            <a:r>
              <a:rPr lang="pt-BR" dirty="0" err="1"/>
              <a:t>return</a:t>
            </a:r>
            <a:r>
              <a:rPr lang="pt-BR" dirty="0"/>
              <a:t> {'BB': '001', 'Caixa': '104', 'Bradesco':'237’}</a:t>
            </a:r>
          </a:p>
          <a:p>
            <a:endParaRPr lang="pt-BR" dirty="0"/>
          </a:p>
          <a:p>
            <a:r>
              <a:rPr lang="pt-BR" dirty="0"/>
              <a:t>Esses códigos foram adicionados apenas como exemplo, mas vocês não precisam conhecê-los. No </a:t>
            </a:r>
            <a:r>
              <a:rPr lang="pt-BR" dirty="0" err="1"/>
              <a:t>return</a:t>
            </a:r>
            <a:r>
              <a:rPr lang="pt-BR" dirty="0"/>
              <a:t> do método, incluiremos chaves e valores.</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a:t>
            </a:r>
            <a:r>
              <a:rPr lang="pt-BR" dirty="0" err="1"/>
              <a:t>codigos</a:t>
            </a:r>
            <a:r>
              <a:rPr lang="pt-BR" dirty="0"/>
              <a:t> = </a:t>
            </a:r>
            <a:r>
              <a:rPr lang="pt-BR" dirty="0" err="1"/>
              <a:t>Conta.codigos_bancos</a:t>
            </a:r>
            <a:r>
              <a:rPr lang="pt-BR" dirty="0"/>
              <a:t>()</a:t>
            </a:r>
          </a:p>
          <a:p>
            <a:r>
              <a:rPr lang="pt-BR" dirty="0"/>
              <a:t>&gt;&gt;&gt; </a:t>
            </a:r>
            <a:r>
              <a:rPr lang="pt-BR" dirty="0" err="1"/>
              <a:t>codigos</a:t>
            </a:r>
            <a:endParaRPr lang="pt-BR" dirty="0"/>
          </a:p>
          <a:p>
            <a:r>
              <a:rPr lang="pt-BR" dirty="0"/>
              <a:t>{'BB': '001', 'Caixa': '104', 'Bradesco':'237’}</a:t>
            </a:r>
          </a:p>
          <a:p>
            <a:endParaRPr lang="pt-BR" dirty="0"/>
          </a:p>
          <a:p>
            <a:r>
              <a:rPr lang="pt-BR" dirty="0"/>
              <a:t>Colocamos a chamada para o método dentro de uma variável. Outra maneira de acessarmos um código específico é por meio de colchetes ([]):</a:t>
            </a:r>
          </a:p>
          <a:p>
            <a:endParaRPr lang="pt-BR" dirty="0"/>
          </a:p>
          <a:p>
            <a:r>
              <a:rPr lang="pt-BR" dirty="0"/>
              <a:t>&gt;&gt;&gt; </a:t>
            </a:r>
            <a:r>
              <a:rPr lang="pt-BR" dirty="0" err="1"/>
              <a:t>codigos</a:t>
            </a:r>
            <a:r>
              <a:rPr lang="pt-BR" dirty="0"/>
              <a:t>['BB']</a:t>
            </a:r>
          </a:p>
          <a:p>
            <a:r>
              <a:rPr lang="pt-BR" dirty="0"/>
              <a:t>'001'</a:t>
            </a:r>
          </a:p>
          <a:p>
            <a:r>
              <a:rPr lang="pt-BR" dirty="0"/>
              <a:t>&gt;&gt;&gt; </a:t>
            </a:r>
            <a:r>
              <a:rPr lang="pt-BR" dirty="0" err="1"/>
              <a:t>codigos</a:t>
            </a:r>
            <a:r>
              <a:rPr lang="pt-BR" dirty="0"/>
              <a:t>['Caixa']</a:t>
            </a:r>
          </a:p>
          <a:p>
            <a:r>
              <a:rPr lang="pt-BR" dirty="0"/>
              <a:t>'104’</a:t>
            </a:r>
          </a:p>
          <a:p>
            <a:endParaRPr lang="pt-BR" dirty="0"/>
          </a:p>
          <a:p>
            <a:r>
              <a:rPr lang="pt-BR" dirty="0"/>
              <a:t>Nosso foco está nos métodos estáticos que são da classe, e mesmo sem o objeto, conseguimos executar o método. Em algumas situações isso pode ser útil. Porém, precisamos ser cautelosos com o uso dos métodos estáticos. A ideia do mundo OO é criar objetos. Se usarmos apenas a classe Conta, sem ter um objeto, deixaremos de trabalhar com Orientação a Objeto.</a:t>
            </a:r>
          </a:p>
          <a:p>
            <a:endParaRPr lang="pt-BR" dirty="0"/>
          </a:p>
          <a:p>
            <a:r>
              <a:rPr lang="pt-BR" dirty="0"/>
              <a:t>Quando todos os objetos compartilham algo em comum, faz sentido usar esses métodos — como no exemplo em que compartilhamos todos os códigos do banco. Mas se utilizarmos apenas métodos estáticos, não utilizaremos mais objetos e nos aproximaremos do mundo procedural.</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39</a:t>
            </a:fld>
            <a:endParaRPr lang="de-DE"/>
          </a:p>
        </p:txBody>
      </p:sp>
    </p:spTree>
    <p:extLst>
      <p:ext uri="{BB962C8B-B14F-4D97-AF65-F5344CB8AC3E}">
        <p14:creationId xmlns:p14="http://schemas.microsoft.com/office/powerpoint/2010/main" val="383390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Nosso código funcionou conforme o esperado. Definimos as características e algumas funcionalidades de uma conta no mundo procedural.</a:t>
            </a:r>
          </a:p>
          <a:p>
            <a:endParaRPr lang="pt-BR" dirty="0"/>
          </a:p>
          <a:p>
            <a:r>
              <a:rPr lang="pt-BR" dirty="0"/>
              <a:t>Qual a relação com o mundo de Orientação a Objetos? A ciência deste paradigma é juntar dados e procedimentos, enfim, funcionalidades. O que fizemos agora foi baseado no conhecimento procedural que tínhamos no Python 3. No exemplo da conta, juntamos as características (número, titular, limite, saldo) e funcionalidades (sacar, depositar, tirar extrato).</a:t>
            </a:r>
          </a:p>
          <a:p>
            <a:endParaRPr lang="pt-BR" dirty="0"/>
          </a:p>
          <a:p>
            <a:r>
              <a:rPr lang="pt-BR" dirty="0"/>
              <a:t>Podemos programar Orientação a Objetos no mundo procedural? Não, por quê? Apesar de forçar esta ligação, ela é muito frágil na abordagem procedural. Não é obrigatório colocar as funcionalidades em um lugar só. Poderíamos colocar as funções deposita(), saca() e extrato() em outro arquivo. O importante é organizar o projeto, pois quando ele crescer (este código tem quatro funções, mas imagine um código com mil funções), ficará mais complexo.</a:t>
            </a:r>
          </a:p>
          <a:p>
            <a:endParaRPr lang="pt-BR" dirty="0"/>
          </a:p>
          <a:p>
            <a:r>
              <a:rPr lang="pt-BR" dirty="0"/>
              <a:t>Além disso, a ligação é frágil pois persiste o problema de alterar a conta, aumentando o saldo sem utilizar a função deposita().</a:t>
            </a:r>
          </a:p>
          <a:p>
            <a:endParaRPr lang="pt-BR" dirty="0"/>
          </a:p>
          <a:p>
            <a:r>
              <a:rPr lang="pt-BR" dirty="0"/>
              <a:t>&gt;&gt;&gt; conta["saldo"] = conta["saldo"] + 100.0</a:t>
            </a:r>
          </a:p>
          <a:p>
            <a:r>
              <a:rPr lang="pt-BR" dirty="0"/>
              <a:t>&gt;&gt;&gt; extrato(conta)</a:t>
            </a:r>
          </a:p>
          <a:p>
            <a:r>
              <a:rPr lang="pt-BR" dirty="0"/>
              <a:t>Saldo é 150,0</a:t>
            </a:r>
          </a:p>
          <a:p>
            <a:endParaRPr lang="pt-BR" dirty="0"/>
          </a:p>
          <a:p>
            <a:r>
              <a:rPr lang="pt-BR" dirty="0"/>
              <a:t>Se você quer trabalhar com uma conta, o que pode ser feito? Depositar, sacar, tirar extrato. Temos funcionalidades planejadas, mas não precisamos criar uma conta com estas características. Podemos criar contas completamente diferentes.</a:t>
            </a:r>
          </a:p>
          <a:p>
            <a:endParaRPr lang="pt-BR" dirty="0"/>
          </a:p>
          <a:p>
            <a:r>
              <a:rPr lang="pt-BR" dirty="0"/>
              <a:t>Por isso, vamos criar uma segunda conta.</a:t>
            </a:r>
          </a:p>
          <a:p>
            <a:endParaRPr lang="pt-BR" dirty="0"/>
          </a:p>
          <a:p>
            <a:r>
              <a:rPr lang="pt-BR" dirty="0"/>
              <a:t>&gt;&gt;&gt; conta2 = {"numero": 321, "saldo": 1100.0}</a:t>
            </a:r>
          </a:p>
          <a:p>
            <a:endParaRPr lang="pt-BR" dirty="0"/>
          </a:p>
          <a:p>
            <a:r>
              <a:rPr lang="pt-BR" dirty="0"/>
              <a:t>Esta nova conta também terá numero e saldo, mas não terá limite e titular. Segundo a definição no nosso programa, esta nova conta não será considerada correta.</a:t>
            </a:r>
          </a:p>
          <a:p>
            <a:endParaRPr lang="pt-BR" dirty="0"/>
          </a:p>
          <a:p>
            <a:r>
              <a:rPr lang="pt-BR" dirty="0"/>
              <a:t>Se aplicarmos a função deposita(), passando como parâmetros conta2, 200.0 dentro do parênteses, ela funciona. Mas se criarmos uma conta que não possui saldo, por exemplo, conta3:</a:t>
            </a:r>
          </a:p>
          <a:p>
            <a:endParaRPr lang="pt-BR" dirty="0"/>
          </a:p>
          <a:p>
            <a:r>
              <a:rPr lang="pt-BR" dirty="0"/>
              <a:t> &gt;&gt;&gt; conta3 = {"numero": 321, "limite": 1200.0}</a:t>
            </a:r>
          </a:p>
          <a:p>
            <a:endParaRPr lang="pt-BR" dirty="0"/>
          </a:p>
          <a:p>
            <a:r>
              <a:rPr lang="pt-BR" dirty="0"/>
              <a:t>Se tentarmos acessar conta3, receberemos uma mensagem de erro:</a:t>
            </a:r>
          </a:p>
          <a:p>
            <a:endParaRPr lang="pt-BR" dirty="0"/>
          </a:p>
          <a:p>
            <a:r>
              <a:rPr lang="pt-BR" dirty="0"/>
              <a:t>&gt;&gt;&gt; conta3 = {"numero": 321, "limite": 200.0}</a:t>
            </a:r>
          </a:p>
          <a:p>
            <a:r>
              <a:rPr lang="pt-BR" dirty="0"/>
              <a:t>&gt;&gt;&gt; deposita(conta3, 2000.0)</a:t>
            </a:r>
          </a:p>
          <a:p>
            <a:endParaRPr lang="pt-BR" dirty="0"/>
          </a:p>
          <a:p>
            <a:r>
              <a:rPr lang="pt-BR" dirty="0" err="1"/>
              <a:t>Traceback</a:t>
            </a:r>
            <a:r>
              <a:rPr lang="pt-BR" dirty="0"/>
              <a:t> (</a:t>
            </a:r>
            <a:r>
              <a:rPr lang="pt-BR" dirty="0" err="1"/>
              <a:t>most</a:t>
            </a:r>
            <a:r>
              <a:rPr lang="pt-BR" dirty="0"/>
              <a:t> </a:t>
            </a:r>
            <a:r>
              <a:rPr lang="pt-BR" dirty="0" err="1"/>
              <a:t>recent</a:t>
            </a:r>
            <a:r>
              <a:rPr lang="pt-BR" dirty="0"/>
              <a:t> </a:t>
            </a:r>
            <a:r>
              <a:rPr lang="pt-BR" dirty="0" err="1"/>
              <a:t>call</a:t>
            </a:r>
            <a:r>
              <a:rPr lang="pt-BR" dirty="0"/>
              <a:t> </a:t>
            </a:r>
            <a:r>
              <a:rPr lang="pt-BR" dirty="0" err="1"/>
              <a:t>last</a:t>
            </a:r>
            <a:r>
              <a:rPr lang="pt-BR" dirty="0"/>
              <a:t>):</a:t>
            </a:r>
          </a:p>
          <a:p>
            <a:r>
              <a:rPr lang="pt-BR" dirty="0"/>
              <a:t>    File "&lt;input&gt;", </a:t>
            </a:r>
            <a:r>
              <a:rPr lang="pt-BR" dirty="0" err="1"/>
              <a:t>line</a:t>
            </a:r>
            <a:r>
              <a:rPr lang="pt-BR" dirty="0"/>
              <a:t> 1, in &lt;module&gt;</a:t>
            </a:r>
          </a:p>
          <a:p>
            <a:r>
              <a:rPr lang="pt-BR" dirty="0"/>
              <a:t>    File "/</a:t>
            </a:r>
            <a:r>
              <a:rPr lang="pt-BR" dirty="0" err="1"/>
              <a:t>Users</a:t>
            </a:r>
            <a:r>
              <a:rPr lang="pt-BR" dirty="0"/>
              <a:t>/</a:t>
            </a:r>
            <a:r>
              <a:rPr lang="pt-BR" dirty="0" err="1"/>
              <a:t>caelum</a:t>
            </a:r>
            <a:r>
              <a:rPr lang="pt-BR" dirty="0"/>
              <a:t>/</a:t>
            </a:r>
            <a:r>
              <a:rPr lang="pt-BR" dirty="0" err="1"/>
              <a:t>PycharmProjects</a:t>
            </a:r>
            <a:r>
              <a:rPr lang="pt-BR" dirty="0"/>
              <a:t>/</a:t>
            </a:r>
            <a:r>
              <a:rPr lang="pt-BR" dirty="0" err="1"/>
              <a:t>oo</a:t>
            </a:r>
            <a:r>
              <a:rPr lang="pt-BR" dirty="0"/>
              <a:t>/teste.py", </a:t>
            </a:r>
            <a:r>
              <a:rPr lang="pt-BR" dirty="0" err="1"/>
              <a:t>line</a:t>
            </a:r>
            <a:r>
              <a:rPr lang="pt-BR" dirty="0"/>
              <a:t> 8, in deposita</a:t>
            </a:r>
          </a:p>
          <a:p>
            <a:r>
              <a:rPr lang="pt-BR" dirty="0"/>
              <a:t>        conta["saldo"] += valor</a:t>
            </a:r>
          </a:p>
          <a:p>
            <a:r>
              <a:rPr lang="pt-BR" dirty="0" err="1"/>
              <a:t>KeyError</a:t>
            </a:r>
            <a:r>
              <a:rPr lang="pt-BR" dirty="0"/>
              <a:t>: 'saldo’</a:t>
            </a:r>
          </a:p>
          <a:p>
            <a:endParaRPr lang="pt-BR" dirty="0"/>
          </a:p>
          <a:p>
            <a:r>
              <a:rPr lang="pt-BR" dirty="0"/>
              <a:t>Reforçamos o que uma conta tem e pode fazer, e que o mundo procedural não oferece essa ligação reforçada.</a:t>
            </a:r>
          </a:p>
          <a:p>
            <a:endParaRPr lang="pt-BR" dirty="0"/>
          </a:p>
          <a:p>
            <a:r>
              <a:rPr lang="pt-BR" dirty="0"/>
              <a:t>Precisamos pensar sobre o que escrevemos para não errar ligações frágeis entre funções. Faremos melhorias por meio do paradigma Orientado a Objetos.</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4</a:t>
            </a:fld>
            <a:endParaRPr lang="de-DE"/>
          </a:p>
        </p:txBody>
      </p:sp>
    </p:spTree>
    <p:extLst>
      <p:ext uri="{BB962C8B-B14F-4D97-AF65-F5344CB8AC3E}">
        <p14:creationId xmlns:p14="http://schemas.microsoft.com/office/powerpoint/2010/main" val="8217316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Avançamos bastante no conteúdo do curso, mas vale ressaltar que o paradigma OO não é uma exclusividade da linguagem Python. Orientação a Objetos é um dos paradigmas mais utilizados entre as linguagens de programação.</a:t>
            </a:r>
          </a:p>
          <a:p>
            <a:endParaRPr lang="pt-BR" dirty="0"/>
          </a:p>
          <a:p>
            <a:r>
              <a:rPr lang="pt-BR" dirty="0"/>
              <a:t>Existem linguagens que continuam sendo procedurais, como linguagem C, assim como outros paradigmas funcionais. Inclusive, em alguns casos, os dois começam a misturar.</a:t>
            </a:r>
          </a:p>
          <a:p>
            <a:endParaRPr lang="pt-BR" dirty="0"/>
          </a:p>
          <a:p>
            <a:r>
              <a:rPr lang="pt-BR" dirty="0"/>
              <a:t>É possível afirmar que o paradigma OO domina o mercado de desenvolvimento.</a:t>
            </a:r>
          </a:p>
          <a:p>
            <a:endParaRPr lang="pt-BR" dirty="0"/>
          </a:p>
          <a:p>
            <a:r>
              <a:rPr lang="pt-BR" dirty="0"/>
              <a:t>Isto significa que se você tem uma boa base de OO vista no curso de Python, também já terá aprendido sobre Java, PHP, C++, além de outras linguagens que seguem o mesmo paradigma.</a:t>
            </a:r>
          </a:p>
          <a:p>
            <a:endParaRPr lang="pt-BR" dirty="0"/>
          </a:p>
          <a:p>
            <a:r>
              <a:rPr lang="pt-BR" dirty="0"/>
              <a:t>Podemos perceber isso, comparando o arquivo conta.py e o Conta.java. A diferença entre os dois são os detalhes da sintaxe, mas o paradigma é o mesmo. Por exemplo, os dois terão uma classe Conta, que em Java está assim:</a:t>
            </a:r>
          </a:p>
          <a:p>
            <a:endParaRPr lang="pt-BR" dirty="0"/>
          </a:p>
          <a:p>
            <a:r>
              <a:rPr lang="pt-BR" dirty="0" err="1"/>
              <a:t>class</a:t>
            </a:r>
            <a:r>
              <a:rPr lang="pt-BR" dirty="0"/>
              <a:t> Conta {</a:t>
            </a:r>
          </a:p>
          <a:p>
            <a:endParaRPr lang="pt-BR" dirty="0"/>
          </a:p>
          <a:p>
            <a:r>
              <a:rPr lang="pt-BR" dirty="0"/>
              <a:t>    //atributos</a:t>
            </a:r>
          </a:p>
          <a:p>
            <a:r>
              <a:rPr lang="pt-BR" dirty="0"/>
              <a:t>    </a:t>
            </a:r>
            <a:r>
              <a:rPr lang="pt-BR" dirty="0" err="1"/>
              <a:t>private</a:t>
            </a:r>
            <a:r>
              <a:rPr lang="pt-BR" dirty="0"/>
              <a:t> </a:t>
            </a:r>
            <a:r>
              <a:rPr lang="pt-BR" dirty="0" err="1"/>
              <a:t>int</a:t>
            </a:r>
            <a:r>
              <a:rPr lang="pt-BR" dirty="0"/>
              <a:t> numero;</a:t>
            </a:r>
          </a:p>
          <a:p>
            <a:r>
              <a:rPr lang="pt-BR" dirty="0"/>
              <a:t>    </a:t>
            </a:r>
            <a:r>
              <a:rPr lang="pt-BR" dirty="0" err="1"/>
              <a:t>private</a:t>
            </a:r>
            <a:r>
              <a:rPr lang="pt-BR" dirty="0"/>
              <a:t> </a:t>
            </a:r>
            <a:r>
              <a:rPr lang="pt-BR" dirty="0" err="1"/>
              <a:t>String</a:t>
            </a:r>
            <a:r>
              <a:rPr lang="pt-BR" dirty="0"/>
              <a:t> titular;</a:t>
            </a:r>
          </a:p>
          <a:p>
            <a:r>
              <a:rPr lang="pt-BR" dirty="0"/>
              <a:t>    </a:t>
            </a:r>
            <a:r>
              <a:rPr lang="pt-BR" dirty="0" err="1"/>
              <a:t>private</a:t>
            </a:r>
            <a:r>
              <a:rPr lang="pt-BR" dirty="0"/>
              <a:t> </a:t>
            </a:r>
            <a:r>
              <a:rPr lang="pt-BR" dirty="0" err="1"/>
              <a:t>double</a:t>
            </a:r>
            <a:r>
              <a:rPr lang="pt-BR" dirty="0"/>
              <a:t> saldo;</a:t>
            </a:r>
          </a:p>
          <a:p>
            <a:r>
              <a:rPr lang="pt-BR" dirty="0"/>
              <a:t>    </a:t>
            </a:r>
            <a:r>
              <a:rPr lang="pt-BR" dirty="0" err="1"/>
              <a:t>private</a:t>
            </a:r>
            <a:r>
              <a:rPr lang="pt-BR" dirty="0"/>
              <a:t> </a:t>
            </a:r>
            <a:r>
              <a:rPr lang="pt-BR" dirty="0" err="1"/>
              <a:t>double</a:t>
            </a:r>
            <a:r>
              <a:rPr lang="pt-BR" dirty="0"/>
              <a:t> limite;</a:t>
            </a:r>
          </a:p>
          <a:p>
            <a:endParaRPr lang="pt-BR" dirty="0"/>
          </a:p>
          <a:p>
            <a:r>
              <a:rPr lang="pt-BR" dirty="0"/>
              <a:t>    //construtor</a:t>
            </a:r>
          </a:p>
          <a:p>
            <a:r>
              <a:rPr lang="pt-BR" dirty="0"/>
              <a:t>    Conta(</a:t>
            </a:r>
            <a:r>
              <a:rPr lang="pt-BR" dirty="0" err="1"/>
              <a:t>int</a:t>
            </a:r>
            <a:r>
              <a:rPr lang="pt-BR" dirty="0"/>
              <a:t> numero, </a:t>
            </a:r>
            <a:r>
              <a:rPr lang="pt-BR" dirty="0" err="1"/>
              <a:t>String</a:t>
            </a:r>
            <a:r>
              <a:rPr lang="pt-BR" dirty="0"/>
              <a:t> titular, </a:t>
            </a:r>
            <a:r>
              <a:rPr lang="pt-BR" dirty="0" err="1"/>
              <a:t>double</a:t>
            </a:r>
            <a:r>
              <a:rPr lang="pt-BR" dirty="0"/>
              <a:t> saldo, </a:t>
            </a:r>
            <a:r>
              <a:rPr lang="pt-BR" dirty="0" err="1"/>
              <a:t>double</a:t>
            </a:r>
            <a:r>
              <a:rPr lang="pt-BR" dirty="0"/>
              <a:t> limite) {</a:t>
            </a:r>
          </a:p>
          <a:p>
            <a:r>
              <a:rPr lang="pt-BR" dirty="0"/>
              <a:t>        </a:t>
            </a:r>
            <a:r>
              <a:rPr lang="pt-BR" dirty="0" err="1"/>
              <a:t>this.numero</a:t>
            </a:r>
            <a:r>
              <a:rPr lang="pt-BR" dirty="0"/>
              <a:t> = numero;</a:t>
            </a:r>
          </a:p>
          <a:p>
            <a:r>
              <a:rPr lang="pt-BR" dirty="0"/>
              <a:t>        </a:t>
            </a:r>
            <a:r>
              <a:rPr lang="pt-BR" dirty="0" err="1"/>
              <a:t>this.titular</a:t>
            </a:r>
            <a:r>
              <a:rPr lang="pt-BR" dirty="0"/>
              <a:t> = titular;</a:t>
            </a:r>
          </a:p>
          <a:p>
            <a:r>
              <a:rPr lang="pt-BR" dirty="0"/>
              <a:t>        </a:t>
            </a:r>
            <a:r>
              <a:rPr lang="pt-BR" dirty="0" err="1"/>
              <a:t>this.saldo</a:t>
            </a:r>
            <a:r>
              <a:rPr lang="pt-BR" dirty="0"/>
              <a:t> = saldo;</a:t>
            </a:r>
          </a:p>
          <a:p>
            <a:r>
              <a:rPr lang="pt-BR" dirty="0"/>
              <a:t>        </a:t>
            </a:r>
            <a:r>
              <a:rPr lang="pt-BR" dirty="0" err="1"/>
              <a:t>this.limite</a:t>
            </a:r>
            <a:r>
              <a:rPr lang="pt-BR" dirty="0"/>
              <a:t> = limite;</a:t>
            </a:r>
          </a:p>
          <a:p>
            <a:r>
              <a:rPr lang="pt-BR" dirty="0"/>
              <a:t>    }</a:t>
            </a:r>
          </a:p>
          <a:p>
            <a:r>
              <a:rPr lang="pt-BR" dirty="0"/>
              <a:t>}</a:t>
            </a:r>
          </a:p>
          <a:p>
            <a:endParaRPr lang="pt-BR" dirty="0"/>
          </a:p>
          <a:p>
            <a:r>
              <a:rPr lang="pt-BR" dirty="0"/>
              <a:t>Enquanto a classe no Python está:</a:t>
            </a:r>
          </a:p>
          <a:p>
            <a:endParaRPr lang="pt-BR" dirty="0"/>
          </a:p>
          <a:p>
            <a:r>
              <a:rPr lang="pt-BR" dirty="0" err="1"/>
              <a:t>class</a:t>
            </a:r>
            <a:r>
              <a:rPr lang="pt-BR" dirty="0"/>
              <a:t> Conta:</a:t>
            </a:r>
          </a:p>
          <a:p>
            <a:endParaRPr lang="pt-BR" dirty="0"/>
          </a:p>
          <a:p>
            <a:r>
              <a:rPr lang="pt-BR" dirty="0"/>
              <a:t>    </a:t>
            </a:r>
            <a:r>
              <a:rPr lang="pt-BR" dirty="0" err="1"/>
              <a:t>def</a:t>
            </a:r>
            <a:r>
              <a:rPr lang="pt-BR" dirty="0"/>
              <a:t> __</a:t>
            </a:r>
            <a:r>
              <a:rPr lang="pt-BR" dirty="0" err="1"/>
              <a:t>init</a:t>
            </a:r>
            <a:r>
              <a:rPr lang="pt-BR" dirty="0"/>
              <a:t>__(self, numero, titular, saldo, limite): </a:t>
            </a:r>
          </a:p>
          <a:p>
            <a:r>
              <a:rPr lang="pt-BR" dirty="0"/>
              <a:t>        print("Construindo objeto ... {}".</a:t>
            </a:r>
            <a:r>
              <a:rPr lang="pt-BR" dirty="0" err="1"/>
              <a:t>format</a:t>
            </a:r>
            <a:r>
              <a:rPr lang="pt-BR" dirty="0"/>
              <a:t>(self))</a:t>
            </a:r>
          </a:p>
          <a:p>
            <a:r>
              <a:rPr lang="pt-BR" dirty="0"/>
              <a:t>        </a:t>
            </a:r>
            <a:r>
              <a:rPr lang="pt-BR" dirty="0" err="1"/>
              <a:t>self.__numero</a:t>
            </a:r>
            <a:r>
              <a:rPr lang="pt-BR" dirty="0"/>
              <a:t> = numero</a:t>
            </a:r>
          </a:p>
          <a:p>
            <a:r>
              <a:rPr lang="pt-BR" dirty="0"/>
              <a:t>        </a:t>
            </a:r>
            <a:r>
              <a:rPr lang="pt-BR" dirty="0" err="1"/>
              <a:t>self.__titular</a:t>
            </a:r>
            <a:r>
              <a:rPr lang="pt-BR" dirty="0"/>
              <a:t> = titular</a:t>
            </a:r>
          </a:p>
          <a:p>
            <a:r>
              <a:rPr lang="pt-BR" dirty="0"/>
              <a:t>        </a:t>
            </a:r>
            <a:r>
              <a:rPr lang="pt-BR" dirty="0" err="1"/>
              <a:t>self.__saldo</a:t>
            </a:r>
            <a:r>
              <a:rPr lang="pt-BR" dirty="0"/>
              <a:t> = saldo</a:t>
            </a:r>
          </a:p>
          <a:p>
            <a:r>
              <a:rPr lang="pt-BR" dirty="0"/>
              <a:t>        </a:t>
            </a:r>
            <a:r>
              <a:rPr lang="pt-BR" dirty="0" err="1"/>
              <a:t>self.__limite</a:t>
            </a:r>
            <a:r>
              <a:rPr lang="pt-BR" dirty="0"/>
              <a:t> = limite</a:t>
            </a:r>
          </a:p>
          <a:p>
            <a:endParaRPr lang="pt-BR" dirty="0"/>
          </a:p>
          <a:p>
            <a:r>
              <a:rPr lang="pt-BR" dirty="0"/>
              <a:t>A diferença na sintaxe é que o primeiro usa chaves ({}), enquanto o segundo usa dois pontos (:). No Python, nós começamos com a função __</a:t>
            </a:r>
            <a:r>
              <a:rPr lang="pt-BR" dirty="0" err="1"/>
              <a:t>init</a:t>
            </a:r>
            <a:r>
              <a:rPr lang="pt-BR" dirty="0"/>
              <a:t>__, que é a função construtora. No entanto, no Java, não basta apenas adicionarmos o construtor, temos que definir os atributos antes.</a:t>
            </a:r>
          </a:p>
          <a:p>
            <a:endParaRPr lang="pt-BR" dirty="0"/>
          </a:p>
          <a:p>
            <a:r>
              <a:rPr lang="pt-BR" dirty="0"/>
              <a:t>Mas nas duas sintaxes temos uma função ocupando o papel de construtor. No Python, ela vai receber o nome de __</a:t>
            </a:r>
            <a:r>
              <a:rPr lang="pt-BR" dirty="0" err="1"/>
              <a:t>init</a:t>
            </a:r>
            <a:r>
              <a:rPr lang="pt-BR" dirty="0"/>
              <a:t>__, no Java, ela terá o mesmo nome da classe.</a:t>
            </a:r>
          </a:p>
          <a:p>
            <a:endParaRPr lang="pt-BR" dirty="0"/>
          </a:p>
          <a:p>
            <a:r>
              <a:rPr lang="pt-BR" dirty="0"/>
              <a:t>Quem tem conhecimentos sobre Java, sabe que o seu construtor também se chama &lt;</a:t>
            </a:r>
            <a:r>
              <a:rPr lang="pt-BR" dirty="0" err="1"/>
              <a:t>init</a:t>
            </a:r>
            <a:r>
              <a:rPr lang="pt-BR" dirty="0"/>
              <a:t>&gt;.</a:t>
            </a:r>
          </a:p>
          <a:p>
            <a:endParaRPr lang="pt-BR" dirty="0"/>
          </a:p>
          <a:p>
            <a:r>
              <a:rPr lang="pt-BR" dirty="0"/>
              <a:t>No entanto, a principal diferença é a parte superior no arquivo Conta.java, em que precisamos definir os atributos explicitamente e especificamos que eles são privados. No </a:t>
            </a:r>
            <a:r>
              <a:rPr lang="pt-BR" dirty="0" err="1"/>
              <a:t>conta.python</a:t>
            </a:r>
            <a:r>
              <a:rPr lang="pt-BR" dirty="0"/>
              <a:t>, usamos a convenção __ para fazer o mesmo. Tanto no Python, quanto no Java, existem formas de acessar um atributo, mesmo que definindo como privado.</a:t>
            </a:r>
          </a:p>
          <a:p>
            <a:endParaRPr lang="pt-BR" dirty="0"/>
          </a:p>
          <a:p>
            <a:r>
              <a:rPr lang="pt-BR" dirty="0"/>
              <a:t>Se seguirmos comparando os dois arquivos, veremos que ambos têm o método extrato(), mas o Java não receberá self.</a:t>
            </a:r>
          </a:p>
          <a:p>
            <a:endParaRPr lang="pt-BR" dirty="0"/>
          </a:p>
          <a:p>
            <a:r>
              <a:rPr lang="pt-BR" dirty="0"/>
              <a:t>//</a:t>
            </a:r>
            <a:r>
              <a:rPr lang="pt-BR" dirty="0" err="1"/>
              <a:t>metodos</a:t>
            </a:r>
            <a:endParaRPr lang="pt-BR" dirty="0"/>
          </a:p>
          <a:p>
            <a:r>
              <a:rPr lang="pt-BR" dirty="0" err="1"/>
              <a:t>void</a:t>
            </a:r>
            <a:r>
              <a:rPr lang="pt-BR" dirty="0"/>
              <a:t> extrato() {</a:t>
            </a:r>
          </a:p>
          <a:p>
            <a:r>
              <a:rPr lang="pt-BR" dirty="0"/>
              <a:t>    </a:t>
            </a:r>
            <a:r>
              <a:rPr lang="pt-BR" dirty="0" err="1"/>
              <a:t>System.out.println</a:t>
            </a:r>
            <a:r>
              <a:rPr lang="pt-BR" dirty="0"/>
              <a:t>("Saldo de " + </a:t>
            </a:r>
            <a:r>
              <a:rPr lang="pt-BR" dirty="0" err="1"/>
              <a:t>this.saldo</a:t>
            </a:r>
            <a:r>
              <a:rPr lang="pt-BR" dirty="0"/>
              <a:t>)</a:t>
            </a:r>
          </a:p>
          <a:p>
            <a:r>
              <a:rPr lang="pt-BR" dirty="0"/>
              <a:t>}</a:t>
            </a:r>
          </a:p>
          <a:p>
            <a:endParaRPr lang="pt-BR" dirty="0"/>
          </a:p>
          <a:p>
            <a:r>
              <a:rPr lang="pt-BR" dirty="0"/>
              <a:t>Mas também existe o self no mundo Java: </a:t>
            </a:r>
            <a:r>
              <a:rPr lang="pt-BR" dirty="0" err="1"/>
              <a:t>this</a:t>
            </a:r>
            <a:r>
              <a:rPr lang="pt-BR" dirty="0"/>
              <a:t>, que é disponibilizado implicitamente, mesmo não estando declarado. Veremos que o uso do . também é correspondente, assim como os métodos privados.</a:t>
            </a:r>
          </a:p>
          <a:p>
            <a:endParaRPr lang="pt-BR" dirty="0"/>
          </a:p>
          <a:p>
            <a:r>
              <a:rPr lang="pt-BR" dirty="0"/>
              <a:t>Vemos em conta.py, que definimos as propriedades para acessar o saldo. No mundo Java, escrevemos um método para cada ação, como foi feito no </a:t>
            </a:r>
            <a:r>
              <a:rPr lang="pt-BR" dirty="0" err="1"/>
              <a:t>getSaldo</a:t>
            </a:r>
            <a:r>
              <a:rPr lang="pt-BR" dirty="0"/>
              <a:t>() de Conta.java — que precisa do </a:t>
            </a:r>
            <a:r>
              <a:rPr lang="pt-BR" dirty="0" err="1"/>
              <a:t>getTitular</a:t>
            </a:r>
            <a:r>
              <a:rPr lang="pt-BR" dirty="0"/>
              <a:t>(), </a:t>
            </a:r>
            <a:r>
              <a:rPr lang="pt-BR" dirty="0" err="1"/>
              <a:t>getNumero</a:t>
            </a:r>
            <a:r>
              <a:rPr lang="pt-BR" dirty="0"/>
              <a:t>() e </a:t>
            </a:r>
            <a:r>
              <a:rPr lang="pt-BR" dirty="0" err="1"/>
              <a:t>getLimite</a:t>
            </a:r>
            <a:r>
              <a:rPr lang="pt-BR" dirty="0"/>
              <a:t>().</a:t>
            </a:r>
          </a:p>
          <a:p>
            <a:endParaRPr lang="pt-BR" dirty="0"/>
          </a:p>
          <a:p>
            <a:endParaRPr lang="pt-BR" dirty="0"/>
          </a:p>
          <a:p>
            <a:r>
              <a:rPr lang="pt-BR" dirty="0" err="1"/>
              <a:t>public</a:t>
            </a:r>
            <a:r>
              <a:rPr lang="pt-BR" dirty="0"/>
              <a:t> </a:t>
            </a:r>
            <a:r>
              <a:rPr lang="pt-BR" dirty="0" err="1"/>
              <a:t>double</a:t>
            </a:r>
            <a:r>
              <a:rPr lang="pt-BR" dirty="0"/>
              <a:t> </a:t>
            </a:r>
            <a:r>
              <a:rPr lang="pt-BR" dirty="0" err="1"/>
              <a:t>getLimite</a:t>
            </a:r>
            <a:r>
              <a:rPr lang="pt-BR" dirty="0"/>
              <a:t>() {</a:t>
            </a:r>
          </a:p>
          <a:p>
            <a:r>
              <a:rPr lang="pt-BR" dirty="0"/>
              <a:t>    </a:t>
            </a:r>
            <a:r>
              <a:rPr lang="pt-BR" dirty="0" err="1"/>
              <a:t>return</a:t>
            </a:r>
            <a:r>
              <a:rPr lang="pt-BR" dirty="0"/>
              <a:t> limite;</a:t>
            </a:r>
          </a:p>
          <a:p>
            <a:r>
              <a:rPr lang="pt-BR" dirty="0"/>
              <a:t>}</a:t>
            </a:r>
          </a:p>
          <a:p>
            <a:endParaRPr lang="pt-BR" dirty="0"/>
          </a:p>
          <a:p>
            <a:r>
              <a:rPr lang="pt-BR" dirty="0" err="1"/>
              <a:t>public</a:t>
            </a:r>
            <a:r>
              <a:rPr lang="pt-BR" dirty="0"/>
              <a:t> </a:t>
            </a:r>
            <a:r>
              <a:rPr lang="pt-BR" dirty="0" err="1"/>
              <a:t>void</a:t>
            </a:r>
            <a:r>
              <a:rPr lang="pt-BR" dirty="0"/>
              <a:t> </a:t>
            </a:r>
            <a:r>
              <a:rPr lang="pt-BR" dirty="0" err="1"/>
              <a:t>setLimite</a:t>
            </a:r>
            <a:r>
              <a:rPr lang="pt-BR" dirty="0"/>
              <a:t>(</a:t>
            </a:r>
            <a:r>
              <a:rPr lang="pt-BR" dirty="0" err="1"/>
              <a:t>double</a:t>
            </a:r>
            <a:r>
              <a:rPr lang="pt-BR" dirty="0"/>
              <a:t> limite) {</a:t>
            </a:r>
          </a:p>
          <a:p>
            <a:r>
              <a:rPr lang="pt-BR" dirty="0"/>
              <a:t>    </a:t>
            </a:r>
            <a:r>
              <a:rPr lang="pt-BR" dirty="0" err="1"/>
              <a:t>this.limite</a:t>
            </a:r>
            <a:r>
              <a:rPr lang="pt-BR" dirty="0"/>
              <a:t> = limite;</a:t>
            </a:r>
          </a:p>
          <a:p>
            <a:r>
              <a:rPr lang="pt-BR" dirty="0"/>
              <a:t>}</a:t>
            </a:r>
          </a:p>
          <a:p>
            <a:endParaRPr lang="pt-BR" dirty="0"/>
          </a:p>
          <a:p>
            <a:r>
              <a:rPr lang="pt-BR" dirty="0" err="1"/>
              <a:t>public</a:t>
            </a:r>
            <a:r>
              <a:rPr lang="pt-BR" dirty="0"/>
              <a:t> </a:t>
            </a:r>
            <a:r>
              <a:rPr lang="pt-BR" dirty="0" err="1"/>
              <a:t>double</a:t>
            </a:r>
            <a:r>
              <a:rPr lang="pt-BR" dirty="0"/>
              <a:t> </a:t>
            </a:r>
            <a:r>
              <a:rPr lang="pt-BR" dirty="0" err="1"/>
              <a:t>getNumero</a:t>
            </a:r>
            <a:r>
              <a:rPr lang="pt-BR" dirty="0"/>
              <a:t>() {</a:t>
            </a:r>
          </a:p>
          <a:p>
            <a:r>
              <a:rPr lang="pt-BR" dirty="0"/>
              <a:t>    </a:t>
            </a:r>
            <a:r>
              <a:rPr lang="pt-BR" dirty="0" err="1"/>
              <a:t>return</a:t>
            </a:r>
            <a:r>
              <a:rPr lang="pt-BR" dirty="0"/>
              <a:t> numero;</a:t>
            </a:r>
          </a:p>
          <a:p>
            <a:r>
              <a:rPr lang="pt-BR" dirty="0"/>
              <a:t>}</a:t>
            </a:r>
          </a:p>
          <a:p>
            <a:endParaRPr lang="pt-BR" dirty="0"/>
          </a:p>
          <a:p>
            <a:r>
              <a:rPr lang="pt-BR" dirty="0" err="1"/>
              <a:t>public</a:t>
            </a:r>
            <a:r>
              <a:rPr lang="pt-BR" dirty="0"/>
              <a:t> </a:t>
            </a:r>
            <a:r>
              <a:rPr lang="pt-BR" dirty="0" err="1"/>
              <a:t>void</a:t>
            </a:r>
            <a:r>
              <a:rPr lang="pt-BR" dirty="0"/>
              <a:t> </a:t>
            </a:r>
            <a:r>
              <a:rPr lang="pt-BR" dirty="0" err="1"/>
              <a:t>getTitular</a:t>
            </a:r>
            <a:r>
              <a:rPr lang="pt-BR" dirty="0"/>
              <a:t>() {</a:t>
            </a:r>
          </a:p>
          <a:p>
            <a:r>
              <a:rPr lang="pt-BR" dirty="0"/>
              <a:t>    </a:t>
            </a:r>
            <a:r>
              <a:rPr lang="pt-BR" dirty="0" err="1"/>
              <a:t>return</a:t>
            </a:r>
            <a:r>
              <a:rPr lang="pt-BR" dirty="0"/>
              <a:t> titular;</a:t>
            </a:r>
          </a:p>
          <a:p>
            <a:r>
              <a:rPr lang="pt-BR" dirty="0"/>
              <a:t>}</a:t>
            </a:r>
          </a:p>
          <a:p>
            <a:endParaRPr lang="pt-BR" dirty="0"/>
          </a:p>
          <a:p>
            <a:r>
              <a:rPr lang="pt-BR" dirty="0" err="1"/>
              <a:t>public</a:t>
            </a:r>
            <a:r>
              <a:rPr lang="pt-BR" dirty="0"/>
              <a:t> </a:t>
            </a:r>
            <a:r>
              <a:rPr lang="pt-BR" dirty="0" err="1"/>
              <a:t>double</a:t>
            </a:r>
            <a:r>
              <a:rPr lang="pt-BR" dirty="0"/>
              <a:t> </a:t>
            </a:r>
            <a:r>
              <a:rPr lang="pt-BR" dirty="0" err="1"/>
              <a:t>getSaldo</a:t>
            </a:r>
            <a:r>
              <a:rPr lang="pt-BR" dirty="0"/>
              <a:t>() {</a:t>
            </a:r>
          </a:p>
          <a:p>
            <a:r>
              <a:rPr lang="pt-BR" dirty="0"/>
              <a:t>    </a:t>
            </a:r>
            <a:r>
              <a:rPr lang="pt-BR" dirty="0" err="1"/>
              <a:t>return</a:t>
            </a:r>
            <a:r>
              <a:rPr lang="pt-BR" dirty="0"/>
              <a:t> saldo;</a:t>
            </a:r>
          </a:p>
          <a:p>
            <a:r>
              <a:rPr lang="pt-BR" dirty="0"/>
              <a:t>}</a:t>
            </a:r>
          </a:p>
          <a:p>
            <a:endParaRPr lang="pt-BR" dirty="0"/>
          </a:p>
          <a:p>
            <a:r>
              <a:rPr lang="pt-BR" dirty="0"/>
              <a:t>E da mesma forma como existem métodos estáticos no mundo Python, existe no mundo Java:</a:t>
            </a:r>
          </a:p>
          <a:p>
            <a:endParaRPr lang="pt-BR" dirty="0"/>
          </a:p>
          <a:p>
            <a:r>
              <a:rPr lang="pt-BR" dirty="0" err="1"/>
              <a:t>public</a:t>
            </a:r>
            <a:r>
              <a:rPr lang="pt-BR" dirty="0"/>
              <a:t> </a:t>
            </a:r>
            <a:r>
              <a:rPr lang="pt-BR" dirty="0" err="1"/>
              <a:t>static</a:t>
            </a:r>
            <a:r>
              <a:rPr lang="pt-BR" dirty="0"/>
              <a:t> </a:t>
            </a:r>
            <a:r>
              <a:rPr lang="pt-BR" dirty="0" err="1"/>
              <a:t>String</a:t>
            </a:r>
            <a:r>
              <a:rPr lang="pt-BR" dirty="0"/>
              <a:t> </a:t>
            </a:r>
            <a:r>
              <a:rPr lang="pt-BR" dirty="0" err="1"/>
              <a:t>codigo</a:t>
            </a:r>
            <a:r>
              <a:rPr lang="pt-BR" dirty="0"/>
              <a:t>() {</a:t>
            </a:r>
          </a:p>
          <a:p>
            <a:r>
              <a:rPr lang="pt-BR" dirty="0"/>
              <a:t>    </a:t>
            </a:r>
            <a:r>
              <a:rPr lang="pt-BR" dirty="0" err="1"/>
              <a:t>return</a:t>
            </a:r>
            <a:r>
              <a:rPr lang="pt-BR" dirty="0"/>
              <a:t> "001"</a:t>
            </a:r>
          </a:p>
          <a:p>
            <a:r>
              <a:rPr lang="pt-BR" dirty="0"/>
              <a:t>}</a:t>
            </a:r>
          </a:p>
          <a:p>
            <a:endParaRPr lang="pt-BR" dirty="0"/>
          </a:p>
          <a:p>
            <a:r>
              <a:rPr lang="pt-BR" dirty="0"/>
              <a:t>Observe que usamos a palavra-chave </a:t>
            </a:r>
            <a:r>
              <a:rPr lang="pt-BR" dirty="0" err="1"/>
              <a:t>static</a:t>
            </a:r>
            <a:r>
              <a:rPr lang="pt-BR" dirty="0"/>
              <a:t>. Mesmo conhecendo apenas Python, conseguimos entender a lógica do código Java. Como criar um objeto baseado em uma conta Java?</a:t>
            </a:r>
          </a:p>
          <a:p>
            <a:endParaRPr lang="pt-BR" dirty="0"/>
          </a:p>
          <a:p>
            <a:r>
              <a:rPr lang="pt-BR" dirty="0"/>
              <a:t>Conta </a:t>
            </a:r>
            <a:r>
              <a:rPr lang="pt-BR" dirty="0" err="1"/>
              <a:t>contaDoFulano</a:t>
            </a:r>
            <a:r>
              <a:rPr lang="pt-BR" dirty="0"/>
              <a:t> = new Conta(123, "Fulano", 12567.0, 20000.0);</a:t>
            </a:r>
          </a:p>
          <a:p>
            <a:r>
              <a:rPr lang="pt-BR" dirty="0" err="1"/>
              <a:t>contaDoFulano.deposita</a:t>
            </a:r>
            <a:r>
              <a:rPr lang="pt-BR" dirty="0"/>
              <a:t>(1000.0);</a:t>
            </a:r>
          </a:p>
          <a:p>
            <a:endParaRPr lang="pt-BR" dirty="0"/>
          </a:p>
          <a:p>
            <a:r>
              <a:rPr lang="pt-BR" dirty="0"/>
              <a:t>Nós também usamos o construtor Conta(), passamos os parâmetros, mas adotamos a palavra new. O endereço fica guardado na referência </a:t>
            </a:r>
            <a:r>
              <a:rPr lang="pt-BR" dirty="0" err="1"/>
              <a:t>contaDoFulano</a:t>
            </a:r>
            <a:r>
              <a:rPr lang="pt-BR" dirty="0"/>
              <a:t>, porém, declaramos também o tipo. Mais acima, definimos cada tipo dos atributos: </a:t>
            </a:r>
            <a:r>
              <a:rPr lang="pt-BR" dirty="0" err="1"/>
              <a:t>int</a:t>
            </a:r>
            <a:r>
              <a:rPr lang="pt-BR" dirty="0"/>
              <a:t>, </a:t>
            </a:r>
            <a:r>
              <a:rPr lang="pt-BR" dirty="0" err="1"/>
              <a:t>String</a:t>
            </a:r>
            <a:r>
              <a:rPr lang="pt-BR" dirty="0"/>
              <a:t>, </a:t>
            </a:r>
            <a:r>
              <a:rPr lang="pt-BR" dirty="0" err="1"/>
              <a:t>double</a:t>
            </a:r>
            <a:r>
              <a:rPr lang="pt-BR" dirty="0"/>
              <a:t>. Em Java, ou utilizamos a tipagem estática, ou definimos o tipo da variável.</a:t>
            </a:r>
          </a:p>
          <a:p>
            <a:endParaRPr lang="pt-BR" dirty="0"/>
          </a:p>
          <a:p>
            <a:r>
              <a:rPr lang="pt-BR" dirty="0"/>
              <a:t>Fizemos também a chamada usando a referência </a:t>
            </a:r>
            <a:r>
              <a:rPr lang="pt-BR" dirty="0" err="1"/>
              <a:t>contaDoFulano</a:t>
            </a:r>
            <a:r>
              <a:rPr lang="pt-BR" dirty="0"/>
              <a:t> para passar a função com o valor.</a:t>
            </a:r>
          </a:p>
          <a:p>
            <a:endParaRPr lang="pt-BR" dirty="0"/>
          </a:p>
          <a:p>
            <a:r>
              <a:rPr lang="pt-BR" dirty="0"/>
              <a:t>Perceba que quando aprendemos sobre o paradigma Orientado a Objetos, podemos aplicar o conceito em diversas linguagens, porque ele é seguido da mesma forma, mudando apenas as sintaxes específicas de cada linguagem.</a:t>
            </a:r>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40</a:t>
            </a:fld>
            <a:endParaRPr lang="de-DE"/>
          </a:p>
        </p:txBody>
      </p:sp>
    </p:spTree>
    <p:extLst>
      <p:ext uri="{BB962C8B-B14F-4D97-AF65-F5344CB8AC3E}">
        <p14:creationId xmlns:p14="http://schemas.microsoft.com/office/powerpoint/2010/main" val="1900647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Conhecemos nessa aula os métodos estáticos que podem ser chamados a partir da classe, sem ter um objeto criado. No exemplo abaixo criamos um classe Circulo que possui um método estático </a:t>
            </a:r>
            <a:r>
              <a:rPr lang="pt-BR" dirty="0" err="1"/>
              <a:t>obter_pi</a:t>
            </a:r>
            <a:r>
              <a:rPr lang="pt-BR" dirty="0"/>
              <a:t>():</a:t>
            </a:r>
          </a:p>
          <a:p>
            <a:endParaRPr lang="pt-BR" dirty="0"/>
          </a:p>
          <a:p>
            <a:r>
              <a:rPr lang="pt-BR" dirty="0" err="1"/>
              <a:t>class</a:t>
            </a:r>
            <a:r>
              <a:rPr lang="pt-BR" dirty="0"/>
              <a:t> Circulo:</a:t>
            </a:r>
          </a:p>
          <a:p>
            <a:endParaRPr lang="pt-BR" dirty="0"/>
          </a:p>
          <a:p>
            <a:r>
              <a:rPr lang="pt-BR" dirty="0"/>
              <a:t>    @staticmethod</a:t>
            </a:r>
          </a:p>
          <a:p>
            <a:r>
              <a:rPr lang="pt-BR" dirty="0"/>
              <a:t>    </a:t>
            </a:r>
            <a:r>
              <a:rPr lang="pt-BR" dirty="0" err="1"/>
              <a:t>def</a:t>
            </a:r>
            <a:r>
              <a:rPr lang="pt-BR" dirty="0"/>
              <a:t> </a:t>
            </a:r>
            <a:r>
              <a:rPr lang="pt-BR" dirty="0" err="1"/>
              <a:t>obter_pi</a:t>
            </a:r>
            <a:r>
              <a:rPr lang="pt-BR" dirty="0"/>
              <a:t>():</a:t>
            </a:r>
          </a:p>
          <a:p>
            <a:r>
              <a:rPr lang="pt-BR" dirty="0"/>
              <a:t>        </a:t>
            </a:r>
            <a:r>
              <a:rPr lang="pt-BR" dirty="0" err="1"/>
              <a:t>return</a:t>
            </a:r>
            <a:r>
              <a:rPr lang="pt-BR" dirty="0"/>
              <a:t> 3.14</a:t>
            </a:r>
          </a:p>
          <a:p>
            <a:endParaRPr lang="pt-BR" dirty="0"/>
          </a:p>
          <a:p>
            <a:r>
              <a:rPr lang="pt-BR" dirty="0"/>
              <a:t>E agora podemos usar esse método estático a partir da classe:</a:t>
            </a:r>
          </a:p>
          <a:p>
            <a:endParaRPr lang="pt-BR" dirty="0"/>
          </a:p>
          <a:p>
            <a:r>
              <a:rPr lang="pt-BR" dirty="0" err="1"/>
              <a:t>Circulo.obter_pi</a:t>
            </a:r>
            <a:r>
              <a:rPr lang="pt-BR" dirty="0"/>
              <a:t>()</a:t>
            </a:r>
          </a:p>
          <a:p>
            <a:r>
              <a:rPr lang="pt-BR" dirty="0"/>
              <a:t>3.14</a:t>
            </a:r>
          </a:p>
          <a:p>
            <a:endParaRPr lang="pt-BR" dirty="0"/>
          </a:p>
          <a:p>
            <a:r>
              <a:rPr lang="pt-BR" dirty="0"/>
              <a:t>Repare que o método existe apenas para devolver o valor do PI. Nada errado com isso, mas já que usamos um valor simples não bastaria usar um atributo simples? Em outras palavras, será que é preciso criar um método? A resposta é não pois podemos usar um atributo da classe. Veja como é simples:</a:t>
            </a:r>
          </a:p>
          <a:p>
            <a:endParaRPr lang="pt-BR" dirty="0"/>
          </a:p>
          <a:p>
            <a:r>
              <a:rPr lang="pt-BR" dirty="0" err="1"/>
              <a:t>class</a:t>
            </a:r>
            <a:r>
              <a:rPr lang="pt-BR" dirty="0"/>
              <a:t> Circulo:</a:t>
            </a:r>
          </a:p>
          <a:p>
            <a:r>
              <a:rPr lang="pt-BR" dirty="0"/>
              <a:t>    PI = 3.14</a:t>
            </a:r>
          </a:p>
          <a:p>
            <a:endParaRPr lang="pt-BR" dirty="0"/>
          </a:p>
          <a:p>
            <a:r>
              <a:rPr lang="pt-BR" dirty="0"/>
              <a:t>Repare que não usamos self e o atributo nem foi definido dentro do __</a:t>
            </a:r>
            <a:r>
              <a:rPr lang="pt-BR" dirty="0" err="1"/>
              <a:t>init</a:t>
            </a:r>
            <a:r>
              <a:rPr lang="pt-BR" dirty="0"/>
              <a:t>__. O atributo faz parte da classe, ou seja, é um atributo estático que pode ser usado sem ter criado um objeto. Veja como fica simples:</a:t>
            </a:r>
          </a:p>
          <a:p>
            <a:endParaRPr lang="pt-BR" dirty="0"/>
          </a:p>
          <a:p>
            <a:r>
              <a:rPr lang="pt-BR" dirty="0" err="1"/>
              <a:t>Circulo.PI</a:t>
            </a:r>
            <a:endParaRPr lang="pt-BR" dirty="0"/>
          </a:p>
          <a:p>
            <a:r>
              <a:rPr lang="pt-BR" dirty="0"/>
              <a:t>3.14</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43</a:t>
            </a:fld>
            <a:endParaRPr lang="de-DE"/>
          </a:p>
        </p:txBody>
      </p:sp>
    </p:spTree>
    <p:extLst>
      <p:ext uri="{BB962C8B-B14F-4D97-AF65-F5344CB8AC3E}">
        <p14:creationId xmlns:p14="http://schemas.microsoft.com/office/powerpoint/2010/main" val="901771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CÓDIGO ATÉ ENTÃO:</a:t>
            </a:r>
          </a:p>
          <a:p>
            <a:endParaRPr lang="pt-BR" dirty="0"/>
          </a:p>
          <a:p>
            <a:r>
              <a:rPr lang="pt-BR" dirty="0"/>
              <a:t>main.py</a:t>
            </a:r>
          </a:p>
          <a:p>
            <a:endParaRPr lang="pt-BR" dirty="0"/>
          </a:p>
          <a:p>
            <a:r>
              <a:rPr lang="pt-BR" dirty="0" err="1"/>
              <a:t>from</a:t>
            </a:r>
            <a:r>
              <a:rPr lang="pt-BR" dirty="0"/>
              <a:t> teste </a:t>
            </a:r>
            <a:r>
              <a:rPr lang="pt-BR" dirty="0" err="1"/>
              <a:t>import</a:t>
            </a:r>
            <a:r>
              <a:rPr lang="pt-BR" dirty="0"/>
              <a:t> </a:t>
            </a:r>
            <a:r>
              <a:rPr lang="pt-BR" dirty="0" err="1"/>
              <a:t>criar_conta</a:t>
            </a:r>
            <a:r>
              <a:rPr lang="pt-BR" dirty="0"/>
              <a:t>, depositar, sacar, extrato</a:t>
            </a:r>
          </a:p>
          <a:p>
            <a:endParaRPr lang="pt-BR" dirty="0"/>
          </a:p>
          <a:p>
            <a:r>
              <a:rPr lang="pt-BR" dirty="0" err="1"/>
              <a:t>def</a:t>
            </a:r>
            <a:r>
              <a:rPr lang="pt-BR" dirty="0"/>
              <a:t> </a:t>
            </a:r>
            <a:r>
              <a:rPr lang="pt-BR" dirty="0" err="1"/>
              <a:t>print_hi</a:t>
            </a:r>
            <a:r>
              <a:rPr lang="pt-BR" dirty="0"/>
              <a:t>(</a:t>
            </a:r>
            <a:r>
              <a:rPr lang="pt-BR" dirty="0" err="1"/>
              <a:t>name</a:t>
            </a:r>
            <a:r>
              <a:rPr lang="pt-BR" dirty="0"/>
              <a:t>):</a:t>
            </a:r>
          </a:p>
          <a:p>
            <a:r>
              <a:rPr lang="pt-BR" dirty="0"/>
              <a:t>    conta = </a:t>
            </a:r>
            <a:r>
              <a:rPr lang="pt-BR" dirty="0" err="1"/>
              <a:t>criar_conta</a:t>
            </a:r>
            <a:r>
              <a:rPr lang="pt-BR" dirty="0"/>
              <a:t>(123, "Fulano", 12567.0, 20000.0)</a:t>
            </a:r>
          </a:p>
          <a:p>
            <a:r>
              <a:rPr lang="pt-BR" dirty="0"/>
              <a:t>    print(conta["numero"])</a:t>
            </a:r>
          </a:p>
          <a:p>
            <a:r>
              <a:rPr lang="pt-BR" dirty="0"/>
              <a:t>    depositar(conta, 100)</a:t>
            </a:r>
          </a:p>
          <a:p>
            <a:r>
              <a:rPr lang="pt-BR" dirty="0"/>
              <a:t>    extrato(conta)</a:t>
            </a:r>
          </a:p>
          <a:p>
            <a:r>
              <a:rPr lang="pt-BR" dirty="0"/>
              <a:t>    sacar(conta, 100)</a:t>
            </a:r>
          </a:p>
          <a:p>
            <a:r>
              <a:rPr lang="pt-BR" dirty="0"/>
              <a:t>    extrato(conta)</a:t>
            </a:r>
          </a:p>
          <a:p>
            <a:endParaRPr lang="pt-BR" dirty="0"/>
          </a:p>
          <a:p>
            <a:r>
              <a:rPr lang="pt-BR" dirty="0" err="1"/>
              <a:t>if</a:t>
            </a:r>
            <a:r>
              <a:rPr lang="pt-BR" dirty="0"/>
              <a:t> __</a:t>
            </a:r>
            <a:r>
              <a:rPr lang="pt-BR" dirty="0" err="1"/>
              <a:t>name</a:t>
            </a:r>
            <a:r>
              <a:rPr lang="pt-BR" dirty="0"/>
              <a:t>__ == '__</a:t>
            </a:r>
            <a:r>
              <a:rPr lang="pt-BR" dirty="0" err="1"/>
              <a:t>main</a:t>
            </a:r>
            <a:r>
              <a:rPr lang="pt-BR" dirty="0"/>
              <a:t>__':</a:t>
            </a:r>
          </a:p>
          <a:p>
            <a:r>
              <a:rPr lang="pt-BR" dirty="0"/>
              <a:t>    </a:t>
            </a:r>
            <a:r>
              <a:rPr lang="pt-BR" dirty="0" err="1"/>
              <a:t>print_hi</a:t>
            </a:r>
            <a:r>
              <a:rPr lang="pt-BR" dirty="0"/>
              <a:t>('</a:t>
            </a:r>
            <a:r>
              <a:rPr lang="pt-BR" dirty="0" err="1"/>
              <a:t>PyCharm</a:t>
            </a:r>
            <a:r>
              <a:rPr lang="pt-BR" dirty="0"/>
              <a:t>’)</a:t>
            </a:r>
          </a:p>
          <a:p>
            <a:endParaRPr lang="pt-BR" dirty="0"/>
          </a:p>
          <a:p>
            <a:endParaRPr lang="pt-BR" dirty="0"/>
          </a:p>
          <a:p>
            <a:r>
              <a:rPr lang="pt-BR" dirty="0"/>
              <a:t>teste.py</a:t>
            </a:r>
          </a:p>
          <a:p>
            <a:endParaRPr lang="pt-BR" dirty="0"/>
          </a:p>
          <a:p>
            <a:r>
              <a:rPr lang="pt-BR" dirty="0" err="1"/>
              <a:t>def</a:t>
            </a:r>
            <a:r>
              <a:rPr lang="pt-BR" dirty="0"/>
              <a:t> </a:t>
            </a:r>
            <a:r>
              <a:rPr lang="pt-BR" dirty="0" err="1"/>
              <a:t>criar_conta</a:t>
            </a:r>
            <a:r>
              <a:rPr lang="pt-BR" dirty="0"/>
              <a:t>(numero, titular, saldo, limite):</a:t>
            </a:r>
          </a:p>
          <a:p>
            <a:r>
              <a:rPr lang="pt-BR" dirty="0"/>
              <a:t>    conta = {"numero": numero, "titular": titular, "saldo": saldo, "limite": limite}</a:t>
            </a:r>
          </a:p>
          <a:p>
            <a:r>
              <a:rPr lang="pt-BR" dirty="0"/>
              <a:t>    </a:t>
            </a:r>
            <a:r>
              <a:rPr lang="pt-BR" dirty="0" err="1"/>
              <a:t>return</a:t>
            </a:r>
            <a:r>
              <a:rPr lang="pt-BR" dirty="0"/>
              <a:t> conta</a:t>
            </a:r>
          </a:p>
          <a:p>
            <a:endParaRPr lang="pt-BR" dirty="0"/>
          </a:p>
          <a:p>
            <a:r>
              <a:rPr lang="pt-BR" dirty="0" err="1"/>
              <a:t>def</a:t>
            </a:r>
            <a:r>
              <a:rPr lang="pt-BR" dirty="0"/>
              <a:t> depositar(conta, valor):</a:t>
            </a:r>
          </a:p>
          <a:p>
            <a:r>
              <a:rPr lang="pt-BR" dirty="0"/>
              <a:t>    conta["saldo"] += valor</a:t>
            </a:r>
          </a:p>
          <a:p>
            <a:endParaRPr lang="pt-BR" dirty="0"/>
          </a:p>
          <a:p>
            <a:r>
              <a:rPr lang="pt-BR" dirty="0" err="1"/>
              <a:t>def</a:t>
            </a:r>
            <a:r>
              <a:rPr lang="pt-BR" dirty="0"/>
              <a:t> sacar(conta, valor):</a:t>
            </a:r>
          </a:p>
          <a:p>
            <a:r>
              <a:rPr lang="pt-BR" dirty="0"/>
              <a:t>    conta["saldo"] -= valor</a:t>
            </a:r>
          </a:p>
          <a:p>
            <a:endParaRPr lang="pt-BR" dirty="0"/>
          </a:p>
          <a:p>
            <a:r>
              <a:rPr lang="pt-BR" dirty="0" err="1"/>
              <a:t>def</a:t>
            </a:r>
            <a:r>
              <a:rPr lang="pt-BR" dirty="0"/>
              <a:t> extrato(conta):</a:t>
            </a:r>
          </a:p>
          <a:p>
            <a:r>
              <a:rPr lang="pt-BR" dirty="0"/>
              <a:t>    print("Seu saldo é {}".</a:t>
            </a:r>
            <a:r>
              <a:rPr lang="pt-BR" dirty="0" err="1"/>
              <a:t>format</a:t>
            </a:r>
            <a:r>
              <a:rPr lang="pt-BR" dirty="0"/>
              <a:t>(conta["saldo"]))</a:t>
            </a:r>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172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Nosso código funcionou conforme o esperado. Definimos as características e algumas funcionalidades de uma conta no mundo procedural.</a:t>
            </a:r>
          </a:p>
          <a:p>
            <a:endParaRPr lang="pt-BR" dirty="0"/>
          </a:p>
          <a:p>
            <a:r>
              <a:rPr lang="pt-BR" dirty="0"/>
              <a:t>Qual a relação com o mundo de Orientação a Objetos? A ciência deste paradigma é juntar dados e procedimentos, enfim, funcionalidades. O que fizemos agora foi baseado no conhecimento procedural que tínhamos no Python 3. No exemplo da conta, juntamos as características (número, titular, limite, saldo) e funcionalidades (sacar, depositar, tirar extrato).</a:t>
            </a:r>
          </a:p>
          <a:p>
            <a:endParaRPr lang="pt-BR" dirty="0"/>
          </a:p>
          <a:p>
            <a:r>
              <a:rPr lang="pt-BR" dirty="0"/>
              <a:t>Podemos programar Orientação a Objetos no mundo procedural? Não, por quê? Apesar de forçar esta ligação, ela é muito frágil na abordagem procedural. Não é obrigatório colocar as funcionalidades em um lugar só. Poderíamos colocar as funções deposita(), saca() e extrato() em outro arquivo. O importante é organizar o projeto, pois quando ele crescer (este código tem quatro funções, mas imagine um código com mil funções), ficará mais complexo.</a:t>
            </a:r>
          </a:p>
          <a:p>
            <a:endParaRPr lang="pt-BR" dirty="0"/>
          </a:p>
          <a:p>
            <a:r>
              <a:rPr lang="pt-BR" dirty="0"/>
              <a:t>Além disso, a ligação é frágil pois persiste o problema de alterar a conta, aumentando o saldo sem utilizar a função deposita().</a:t>
            </a:r>
          </a:p>
          <a:p>
            <a:endParaRPr lang="pt-BR" dirty="0"/>
          </a:p>
          <a:p>
            <a:r>
              <a:rPr lang="pt-BR" dirty="0"/>
              <a:t>&gt;&gt;&gt; conta["saldo"] = conta["saldo"] + 100.0</a:t>
            </a:r>
          </a:p>
          <a:p>
            <a:r>
              <a:rPr lang="pt-BR" dirty="0"/>
              <a:t>&gt;&gt;&gt; extrato(conta)</a:t>
            </a:r>
          </a:p>
          <a:p>
            <a:r>
              <a:rPr lang="pt-BR" dirty="0"/>
              <a:t>Saldo é 150,0</a:t>
            </a:r>
          </a:p>
          <a:p>
            <a:endParaRPr lang="pt-BR" dirty="0"/>
          </a:p>
          <a:p>
            <a:r>
              <a:rPr lang="pt-BR" dirty="0"/>
              <a:t>Se você quer trabalhar com uma conta, o que pode ser feito? Depositar, sacar, tirar extrato. Temos funcionalidades planejadas, mas não precisamos criar uma conta com estas características. Podemos criar contas completamente diferentes.</a:t>
            </a:r>
          </a:p>
          <a:p>
            <a:endParaRPr lang="pt-BR" dirty="0"/>
          </a:p>
          <a:p>
            <a:r>
              <a:rPr lang="pt-BR" dirty="0"/>
              <a:t>Por isso, vamos criar uma segunda conta.</a:t>
            </a:r>
          </a:p>
          <a:p>
            <a:endParaRPr lang="pt-BR" dirty="0"/>
          </a:p>
          <a:p>
            <a:r>
              <a:rPr lang="pt-BR" dirty="0"/>
              <a:t>&gt;&gt;&gt; conta2 = {"numero": 321, "saldo": 1100.0}</a:t>
            </a:r>
          </a:p>
          <a:p>
            <a:endParaRPr lang="pt-BR" dirty="0"/>
          </a:p>
          <a:p>
            <a:r>
              <a:rPr lang="pt-BR" dirty="0"/>
              <a:t>Esta nova conta também terá numero e saldo, mas não terá limite e titular. Segundo a definição no nosso programa, esta nova conta não será considerada correta.</a:t>
            </a:r>
          </a:p>
          <a:p>
            <a:endParaRPr lang="pt-BR" dirty="0"/>
          </a:p>
          <a:p>
            <a:r>
              <a:rPr lang="pt-BR" dirty="0"/>
              <a:t>Se aplicarmos a função deposita(), passando como parâmetros conta2, 200.0 dentro do parênteses, ela funciona. Mas se criarmos uma conta que não possui saldo, por exemplo, conta3:</a:t>
            </a:r>
          </a:p>
          <a:p>
            <a:endParaRPr lang="pt-BR" dirty="0"/>
          </a:p>
          <a:p>
            <a:r>
              <a:rPr lang="pt-BR" dirty="0"/>
              <a:t> &gt;&gt;&gt; conta3 = {"numero": 321, "limite": 1200.0}</a:t>
            </a:r>
          </a:p>
          <a:p>
            <a:endParaRPr lang="pt-BR" dirty="0"/>
          </a:p>
          <a:p>
            <a:r>
              <a:rPr lang="pt-BR" dirty="0"/>
              <a:t>Se tentarmos acessar conta3, receberemos uma mensagem de erro:</a:t>
            </a:r>
          </a:p>
          <a:p>
            <a:endParaRPr lang="pt-BR" dirty="0"/>
          </a:p>
          <a:p>
            <a:r>
              <a:rPr lang="pt-BR" dirty="0"/>
              <a:t>&gt;&gt;&gt; conta3 = {"numero": 321, "limite": 200.0}</a:t>
            </a:r>
          </a:p>
          <a:p>
            <a:r>
              <a:rPr lang="pt-BR" dirty="0"/>
              <a:t>&gt;&gt;&gt; deposita(conta3, 2000.0)</a:t>
            </a:r>
          </a:p>
          <a:p>
            <a:endParaRPr lang="pt-BR" dirty="0"/>
          </a:p>
          <a:p>
            <a:r>
              <a:rPr lang="pt-BR" dirty="0" err="1"/>
              <a:t>Traceback</a:t>
            </a:r>
            <a:r>
              <a:rPr lang="pt-BR" dirty="0"/>
              <a:t> (</a:t>
            </a:r>
            <a:r>
              <a:rPr lang="pt-BR" dirty="0" err="1"/>
              <a:t>most</a:t>
            </a:r>
            <a:r>
              <a:rPr lang="pt-BR" dirty="0"/>
              <a:t> </a:t>
            </a:r>
            <a:r>
              <a:rPr lang="pt-BR" dirty="0" err="1"/>
              <a:t>recent</a:t>
            </a:r>
            <a:r>
              <a:rPr lang="pt-BR" dirty="0"/>
              <a:t> </a:t>
            </a:r>
            <a:r>
              <a:rPr lang="pt-BR" dirty="0" err="1"/>
              <a:t>call</a:t>
            </a:r>
            <a:r>
              <a:rPr lang="pt-BR" dirty="0"/>
              <a:t> </a:t>
            </a:r>
            <a:r>
              <a:rPr lang="pt-BR" dirty="0" err="1"/>
              <a:t>last</a:t>
            </a:r>
            <a:r>
              <a:rPr lang="pt-BR" dirty="0"/>
              <a:t>):</a:t>
            </a:r>
          </a:p>
          <a:p>
            <a:r>
              <a:rPr lang="pt-BR" dirty="0"/>
              <a:t>    File "&lt;input&gt;", </a:t>
            </a:r>
            <a:r>
              <a:rPr lang="pt-BR" dirty="0" err="1"/>
              <a:t>line</a:t>
            </a:r>
            <a:r>
              <a:rPr lang="pt-BR" dirty="0"/>
              <a:t> 1, in &lt;module&gt;</a:t>
            </a:r>
          </a:p>
          <a:p>
            <a:r>
              <a:rPr lang="pt-BR" dirty="0"/>
              <a:t>    File "/</a:t>
            </a:r>
            <a:r>
              <a:rPr lang="pt-BR" dirty="0" err="1"/>
              <a:t>Users</a:t>
            </a:r>
            <a:r>
              <a:rPr lang="pt-BR" dirty="0"/>
              <a:t>/</a:t>
            </a:r>
            <a:r>
              <a:rPr lang="pt-BR" dirty="0" err="1"/>
              <a:t>caelum</a:t>
            </a:r>
            <a:r>
              <a:rPr lang="pt-BR" dirty="0"/>
              <a:t>/</a:t>
            </a:r>
            <a:r>
              <a:rPr lang="pt-BR" dirty="0" err="1"/>
              <a:t>PycharmProjects</a:t>
            </a:r>
            <a:r>
              <a:rPr lang="pt-BR" dirty="0"/>
              <a:t>/</a:t>
            </a:r>
            <a:r>
              <a:rPr lang="pt-BR" dirty="0" err="1"/>
              <a:t>oo</a:t>
            </a:r>
            <a:r>
              <a:rPr lang="pt-BR" dirty="0"/>
              <a:t>/teste.py", </a:t>
            </a:r>
            <a:r>
              <a:rPr lang="pt-BR" dirty="0" err="1"/>
              <a:t>line</a:t>
            </a:r>
            <a:r>
              <a:rPr lang="pt-BR" dirty="0"/>
              <a:t> 8, in deposita</a:t>
            </a:r>
          </a:p>
          <a:p>
            <a:r>
              <a:rPr lang="pt-BR" dirty="0"/>
              <a:t>        conta["saldo"] += valor</a:t>
            </a:r>
          </a:p>
          <a:p>
            <a:r>
              <a:rPr lang="pt-BR" dirty="0" err="1"/>
              <a:t>KeyError</a:t>
            </a:r>
            <a:r>
              <a:rPr lang="pt-BR" dirty="0"/>
              <a:t>: 'saldo’</a:t>
            </a:r>
          </a:p>
          <a:p>
            <a:endParaRPr lang="pt-BR" dirty="0"/>
          </a:p>
          <a:p>
            <a:r>
              <a:rPr lang="pt-BR" dirty="0"/>
              <a:t>Reforçamos o que uma conta tem e pode fazer, e que o mundo procedural não oferece essa ligação reforçada.</a:t>
            </a:r>
          </a:p>
          <a:p>
            <a:endParaRPr lang="pt-BR" dirty="0"/>
          </a:p>
          <a:p>
            <a:r>
              <a:rPr lang="pt-BR" dirty="0"/>
              <a:t>Precisamos pensar sobre o que escrevemos para não errar ligações frágeis entre funções. Faremos melhorias por meio do paradigma Orientado a Objetos.</a:t>
            </a:r>
          </a:p>
          <a:p>
            <a:endParaRPr lang="pt-BR" dirty="0"/>
          </a:p>
          <a:p>
            <a:r>
              <a:rPr lang="pt-BR" dirty="0"/>
              <a:t>Vimos que o paradigma da Orientação a Objetos está relacionado com a organização do código, um conceito que começamos a aplicar no código. Juntamos as características — como numero, titular, saldo e limite — com as funcionalidades de uma conta.</a:t>
            </a:r>
          </a:p>
          <a:p>
            <a:endParaRPr lang="pt-BR" dirty="0"/>
          </a:p>
          <a:p>
            <a:r>
              <a:rPr lang="pt-BR" dirty="0"/>
              <a:t>Organizamos o código, porém, será que devemos continuar com essa abordagem? No mundo procedural, não somos obrigados a adotar OO, não há algo que reforça a necessidade de utilizarmos essa maneira mais organizada de escrever o código. Ou seja, cabe ao desenvolvedor decidir se quer adotar o paradigma OO.</a:t>
            </a:r>
          </a:p>
          <a:p>
            <a:endParaRPr lang="pt-BR" dirty="0"/>
          </a:p>
          <a:p>
            <a:r>
              <a:rPr lang="pt-BR" dirty="0"/>
              <a:t>Em um sistema maior, é grande a chance de que as funções fiquem separadas em arquivos e módulos diferentes do projeto. No entanto, pode ser trabalhoso encontrar onde está cada trecho do código e isso, pode resultar em retrabalho e escrever funções já existentes. O paradigma Orientado a Objetos nos incentiva a agrupar funcionalidades relacionadas em um mesmo lugar. Este é um dos principais problemas.</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395529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existe ainda outro problema, nós temos a opção de acessar o saldo diretamente no console, sem chamar uma funcionalidade e definir um novo valor como veremos abaixo:</a:t>
            </a:r>
          </a:p>
          <a:p>
            <a:endParaRPr lang="pt-BR" dirty="0"/>
          </a:p>
          <a:p>
            <a:r>
              <a:rPr lang="pt-BR" dirty="0"/>
              <a:t>&gt;&gt;&gt; conta["saldo"] = -300.0</a:t>
            </a:r>
          </a:p>
          <a:p>
            <a:endParaRPr lang="pt-BR" dirty="0"/>
          </a:p>
          <a:p>
            <a:r>
              <a:rPr lang="pt-BR" dirty="0"/>
              <a:t>Porém, ninguém deveria ter acesso ao saldo diretamente, sendo primeiramente necessário depositar ou sacar o dinheiro. Deveríamos manipular os dados somente por meio das funções.</a:t>
            </a:r>
          </a:p>
          <a:p>
            <a:endParaRPr lang="pt-BR" dirty="0"/>
          </a:p>
          <a:p>
            <a:r>
              <a:rPr lang="pt-BR" dirty="0"/>
              <a:t>Nós queremos resolver essas duas questões utilizando OO. Para isto, criaremos um objeto, no caso, falamos de uma conta. Trabalharemos com algo do mundo real, uma conta é algo concreto e inclui diversos dados. Porém, antes de termos um objeto, devemos definir as suas características.</a:t>
            </a:r>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168829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seguir faremos uma analogia: quando preparamos um bolo, geralmente, seguimos uma receita que define os ingredientes e o modo de preparação. A nossa conta é um objeto concreto assim como o bolo, e também precisamos definir antes uma receita. Porém, a "receita" no mundo OO recebe o nome de classe. Ou seja, antes de criarmos um objeto definiremos uma classe.</a:t>
            </a:r>
          </a:p>
          <a:p>
            <a:endParaRPr lang="pt-BR" dirty="0"/>
          </a:p>
          <a:p>
            <a:r>
              <a:rPr lang="pt-BR" dirty="0"/>
              <a:t>O próximo passo será gerar um novo arquivo Python, que receberá o nome de conta.py.</a:t>
            </a:r>
          </a:p>
          <a:p>
            <a:endParaRPr lang="pt-BR" dirty="0"/>
          </a:p>
          <a:p>
            <a:r>
              <a:rPr lang="pt-BR" dirty="0"/>
              <a:t>Dentro do arquivo gerado, definiremos a classe, que será antecedida pela palavra reservada </a:t>
            </a:r>
            <a:r>
              <a:rPr lang="pt-BR" dirty="0" err="1"/>
              <a:t>class</a:t>
            </a:r>
            <a:r>
              <a:rPr lang="pt-BR" dirty="0"/>
              <a:t>, utilizada na linguagem Python para definir a "receita". A classe vai receber o nome Conta, que por não ser uma palavra reservada, poderia ser outro qualquer.</a:t>
            </a:r>
          </a:p>
          <a:p>
            <a:endParaRPr lang="pt-BR" dirty="0"/>
          </a:p>
          <a:p>
            <a:r>
              <a:rPr lang="pt-BR" dirty="0"/>
              <a:t>Poderíamos ter adotado </a:t>
            </a:r>
            <a:r>
              <a:rPr lang="pt-BR" dirty="0" err="1"/>
              <a:t>ContaCorrente</a:t>
            </a:r>
            <a:r>
              <a:rPr lang="pt-BR" dirty="0"/>
              <a:t> como nome da classe, por exemplo. Desta forma, seguiríamos o padrão </a:t>
            </a:r>
            <a:r>
              <a:rPr lang="pt-BR" b="1" u="sng" dirty="0" err="1"/>
              <a:t>CamelCase</a:t>
            </a:r>
            <a:r>
              <a:rPr lang="pt-BR" dirty="0"/>
              <a:t>, no qual cada palavra é iniciada com a letra maiúscula. Seguiremos esta boa prática e escreveremos Conta com a primeira letra em caixa alta, seguida pela pontuação :, com isto indicaremos que se trata do início de um bloco de código.</a:t>
            </a:r>
          </a:p>
          <a:p>
            <a:endParaRPr lang="pt-BR" dirty="0"/>
          </a:p>
          <a:p>
            <a:r>
              <a:rPr lang="pt-BR" dirty="0"/>
              <a:t>Todo o conteúdo adicionado após : fará parte desta classe. Para fazer o código funcionar, incluiremos a palavra-chave </a:t>
            </a:r>
            <a:r>
              <a:rPr lang="pt-BR" dirty="0" err="1"/>
              <a:t>pass</a:t>
            </a:r>
            <a:r>
              <a:rPr lang="pt-BR" dirty="0"/>
              <a:t> no arquivo conta.py.</a:t>
            </a:r>
          </a:p>
          <a:p>
            <a:endParaRPr lang="pt-BR" dirty="0"/>
          </a:p>
          <a:p>
            <a:r>
              <a:rPr lang="pt-BR" dirty="0" err="1"/>
              <a:t>class</a:t>
            </a:r>
            <a:r>
              <a:rPr lang="pt-BR" dirty="0"/>
              <a:t> Conta:</a:t>
            </a:r>
          </a:p>
          <a:p>
            <a:r>
              <a:rPr lang="pt-BR" dirty="0"/>
              <a:t>    </a:t>
            </a:r>
            <a:r>
              <a:rPr lang="pt-BR" dirty="0" err="1"/>
              <a:t>pass</a:t>
            </a:r>
            <a:endParaRPr lang="pt-BR" dirty="0"/>
          </a:p>
          <a:p>
            <a:endParaRPr lang="pt-BR" dirty="0"/>
          </a:p>
          <a:p>
            <a:r>
              <a:rPr lang="pt-BR" dirty="0"/>
              <a:t>Em seguida, reiniciaremos o console e importaremos do módulo conta.</a:t>
            </a:r>
          </a:p>
          <a:p>
            <a:endParaRPr lang="pt-BR" dirty="0"/>
          </a:p>
          <a:p>
            <a:r>
              <a:rPr lang="pt-BR" dirty="0"/>
              <a:t>&gt;&gt;&gt; </a:t>
            </a:r>
            <a:r>
              <a:rPr lang="pt-BR" dirty="0" err="1"/>
              <a:t>from</a:t>
            </a:r>
            <a:r>
              <a:rPr lang="pt-BR" dirty="0"/>
              <a:t> conta </a:t>
            </a:r>
            <a:r>
              <a:rPr lang="pt-BR" dirty="0" err="1"/>
              <a:t>import</a:t>
            </a:r>
            <a:r>
              <a:rPr lang="pt-BR" dirty="0"/>
              <a:t> Conta</a:t>
            </a:r>
          </a:p>
          <a:p>
            <a:endParaRPr lang="pt-BR" dirty="0"/>
          </a:p>
          <a:p>
            <a:r>
              <a:rPr lang="pt-BR" dirty="0"/>
              <a:t>Para criarmos um primeiro objeto, no console, digitaremos o nome da classe Conta utilizando os parênteses (()) para que o código seja executado.</a:t>
            </a:r>
          </a:p>
          <a:p>
            <a:endParaRPr lang="pt-BR" dirty="0"/>
          </a:p>
          <a:p>
            <a:r>
              <a:rPr lang="pt-BR" dirty="0"/>
              <a:t>&gt;&gt;&gt; Conta()</a:t>
            </a:r>
          </a:p>
          <a:p>
            <a:r>
              <a:rPr lang="pt-BR" dirty="0"/>
              <a:t>&lt;</a:t>
            </a:r>
            <a:r>
              <a:rPr lang="pt-BR" dirty="0" err="1"/>
              <a:t>conta.Conta</a:t>
            </a:r>
            <a:r>
              <a:rPr lang="pt-BR" dirty="0"/>
              <a:t> </a:t>
            </a:r>
            <a:r>
              <a:rPr lang="pt-BR" dirty="0" err="1"/>
              <a:t>object</a:t>
            </a:r>
            <a:r>
              <a:rPr lang="pt-BR" dirty="0"/>
              <a:t> </a:t>
            </a:r>
            <a:r>
              <a:rPr lang="pt-BR" dirty="0" err="1"/>
              <a:t>at</a:t>
            </a:r>
            <a:r>
              <a:rPr lang="pt-BR" dirty="0"/>
              <a:t> 0x10715f518&gt;</a:t>
            </a:r>
          </a:p>
          <a:p>
            <a:endParaRPr lang="pt-BR" dirty="0"/>
          </a:p>
          <a:p>
            <a:r>
              <a:rPr lang="pt-BR" dirty="0"/>
              <a:t>Ele imprimiu a informação de que temos um objeto baseado na classe Conta, localizado dentro do módulo conta. Observe que a letra maiúscula foi utilizada para diferenciar as duas nomenclaturas. O objeto foi criado em memória e imprime o endereço 0x10715f518.</a:t>
            </a:r>
          </a:p>
          <a:p>
            <a:endParaRPr lang="pt-BR" dirty="0"/>
          </a:p>
          <a:p>
            <a:r>
              <a:rPr lang="pt-BR" dirty="0"/>
              <a:t>Seguiremos com a analogia do bolo... É como se tivéssemos passado a receita para uma fábrica, determinando a tarefa de fabricação do objeto para outro. No entanto, onde essa fábrica vai criar o bolo? Temos um endereço, mas não precisaremos manuseá-lo. A linguagem Python irá abstrair esse dado para nós.</a:t>
            </a:r>
          </a:p>
          <a:p>
            <a:endParaRPr lang="pt-BR" dirty="0"/>
          </a:p>
          <a:p>
            <a:r>
              <a:rPr lang="pt-BR" dirty="0"/>
              <a:t>Se quisermos trabalhar com o objeto, teremos que fazer algo a mais. Chamaremos a classe Conta novamente, guardando o retorno dentro da referência conta.</a:t>
            </a:r>
          </a:p>
          <a:p>
            <a:endParaRPr lang="pt-BR" dirty="0"/>
          </a:p>
          <a:p>
            <a:r>
              <a:rPr lang="pt-BR" dirty="0"/>
              <a:t>&gt;&gt;&gt; conta = Conta()</a:t>
            </a:r>
          </a:p>
          <a:p>
            <a:endParaRPr lang="pt-BR" dirty="0"/>
          </a:p>
          <a:p>
            <a:r>
              <a:rPr lang="pt-BR" dirty="0"/>
              <a:t>Esta referência guardará o endereço em memória para localizar o objeto posteriormente. É como se a </a:t>
            </a:r>
            <a:r>
              <a:rPr lang="pt-BR" b="1" u="sng" dirty="0"/>
              <a:t>fábrica nos avisasse em qual armário o bolo foi guardado, porém, o endereço não é o objeto em si. Trata-se apenas de uma referência</a:t>
            </a:r>
            <a:r>
              <a:rPr lang="pt-BR" dirty="0"/>
              <a:t>.</a:t>
            </a:r>
          </a:p>
          <a:p>
            <a:endParaRPr lang="pt-BR" dirty="0"/>
          </a:p>
          <a:p>
            <a:r>
              <a:rPr lang="pt-BR" dirty="0"/>
              <a:t>Se executarmos a linha conta = Conta() não teremos nenhum retorno, porque o resultado da execução da Conta foi atribuída a conta. Mas, se executarmos conta no console, teremos o seguinte retorno:</a:t>
            </a:r>
          </a:p>
          <a:p>
            <a:endParaRPr lang="pt-BR" dirty="0"/>
          </a:p>
          <a:p>
            <a:r>
              <a:rPr lang="pt-BR" dirty="0"/>
              <a:t>&gt;&gt;&gt; conta</a:t>
            </a:r>
          </a:p>
          <a:p>
            <a:r>
              <a:rPr lang="pt-BR" dirty="0"/>
              <a:t>&lt;</a:t>
            </a:r>
            <a:r>
              <a:rPr lang="pt-BR" dirty="0" err="1"/>
              <a:t>conta.Conta</a:t>
            </a:r>
            <a:r>
              <a:rPr lang="pt-BR" dirty="0"/>
              <a:t> </a:t>
            </a:r>
            <a:r>
              <a:rPr lang="pt-BR" dirty="0" err="1"/>
              <a:t>object</a:t>
            </a:r>
            <a:r>
              <a:rPr lang="pt-BR" dirty="0"/>
              <a:t> </a:t>
            </a:r>
            <a:r>
              <a:rPr lang="pt-BR" dirty="0" err="1"/>
              <a:t>at</a:t>
            </a:r>
            <a:r>
              <a:rPr lang="pt-BR" dirty="0"/>
              <a:t>  0x10715fe10&gt;</a:t>
            </a:r>
          </a:p>
          <a:p>
            <a:endParaRPr lang="pt-BR" dirty="0"/>
          </a:p>
          <a:p>
            <a:r>
              <a:rPr lang="pt-BR" dirty="0"/>
              <a:t>Observe que o endereço retornado é diferente do que foi impresso na primeira execução. Isto ocorreu porque chamamos a classe e foi criado um segundo objeto.</a:t>
            </a:r>
          </a:p>
          <a:p>
            <a:endParaRPr lang="pt-BR" dirty="0"/>
          </a:p>
          <a:p>
            <a:r>
              <a:rPr lang="pt-BR" dirty="0"/>
              <a:t>Geramos dois objetos do tipo conta, baseada na mesma classe. Vale lembrar que uma classe pode gerar vários objetos, porém, queremos que ela tenha várias informações. É necessário que Conta trabalhe com vários dados para depositar e sacar. Faremos isto adiante.</a:t>
            </a:r>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8</a:t>
            </a:fld>
            <a:endParaRPr lang="de-DE"/>
          </a:p>
        </p:txBody>
      </p:sp>
    </p:spTree>
    <p:extLst>
      <p:ext uri="{BB962C8B-B14F-4D97-AF65-F5344CB8AC3E}">
        <p14:creationId xmlns:p14="http://schemas.microsoft.com/office/powerpoint/2010/main" val="265944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Seguimos com nossa introdução ao mundo de Orientação a Objetos, vimos três conceitos fundamentais. A classe Conta está praticamente vazia, mas ela já existe e funciona como a receita do projeto, que é construído a partir da seguinte execução:</a:t>
            </a:r>
          </a:p>
          <a:p>
            <a:endParaRPr lang="pt-BR" dirty="0"/>
          </a:p>
          <a:p>
            <a:r>
              <a:rPr lang="pt-BR" dirty="0"/>
              <a:t>&gt;&gt;&gt; conta = Conta()</a:t>
            </a:r>
          </a:p>
          <a:p>
            <a:r>
              <a:rPr lang="pt-BR" dirty="0"/>
              <a:t>&gt;&gt;&gt; conta</a:t>
            </a:r>
          </a:p>
          <a:p>
            <a:r>
              <a:rPr lang="pt-BR" dirty="0"/>
              <a:t>&lt;</a:t>
            </a:r>
            <a:r>
              <a:rPr lang="pt-BR" dirty="0" err="1"/>
              <a:t>conta.Conta</a:t>
            </a:r>
            <a:r>
              <a:rPr lang="pt-BR" dirty="0"/>
              <a:t> </a:t>
            </a:r>
            <a:r>
              <a:rPr lang="pt-BR" dirty="0" err="1"/>
              <a:t>object</a:t>
            </a:r>
            <a:r>
              <a:rPr lang="pt-BR" dirty="0"/>
              <a:t> </a:t>
            </a:r>
            <a:r>
              <a:rPr lang="pt-BR" dirty="0" err="1"/>
              <a:t>at</a:t>
            </a:r>
            <a:r>
              <a:rPr lang="pt-BR" dirty="0"/>
              <a:t> 0x10715fef0&gt;</a:t>
            </a:r>
          </a:p>
          <a:p>
            <a:endParaRPr lang="pt-BR" dirty="0"/>
          </a:p>
          <a:p>
            <a:r>
              <a:rPr lang="pt-BR" dirty="0"/>
              <a:t>Chamaremos a classe como se fosse uma função. O objeto é criado em memória por baixo dos panos pelo Python. Ele abstrai este processo, portanto não devemos nos preocupar com isso.</a:t>
            </a:r>
          </a:p>
          <a:p>
            <a:endParaRPr lang="pt-BR" dirty="0"/>
          </a:p>
          <a:p>
            <a:r>
              <a:rPr lang="pt-BR" dirty="0"/>
              <a:t>O objeto será criado na hora de chamar a classe Conta. Em memória, o objeto é criado e o Python devolve o endereço que será guardado dentro da variável conta.</a:t>
            </a:r>
          </a:p>
          <a:p>
            <a:endParaRPr lang="pt-BR" dirty="0"/>
          </a:p>
          <a:p>
            <a:r>
              <a:rPr lang="pt-BR" dirty="0"/>
              <a:t>Em Orientação a Objetos, as variáveis são denominadas: referências.</a:t>
            </a:r>
          </a:p>
          <a:p>
            <a:endParaRPr lang="pt-BR" dirty="0"/>
          </a:p>
          <a:p>
            <a:r>
              <a:rPr lang="pt-BR" dirty="0"/>
              <a:t>Estes conceitos servem para diversas linguagens, além de Python. Se trabalharmos com </a:t>
            </a:r>
            <a:r>
              <a:rPr lang="pt-BR" b="1" u="sng" dirty="0"/>
              <a:t>PHP ou Java</a:t>
            </a:r>
            <a:r>
              <a:rPr lang="pt-BR" dirty="0"/>
              <a:t>, faremos o mesmo. Teremos uma referência, uma classe, uma construção de objeto que poderemos aplicar em outra linguagem.</a:t>
            </a:r>
          </a:p>
          <a:p>
            <a:endParaRPr lang="pt-BR" dirty="0"/>
          </a:p>
          <a:p>
            <a:r>
              <a:rPr lang="pt-BR" dirty="0"/>
              <a:t>Nossa classe continua vazia, a seguir, definiremos o conteúdo dela, definindo quais são suas características. No mundo Orientação a Objetos, essas características são chamadas de atributos.</a:t>
            </a:r>
          </a:p>
          <a:p>
            <a:endParaRPr lang="pt-BR" dirty="0"/>
          </a:p>
          <a:p>
            <a:r>
              <a:rPr lang="pt-BR" dirty="0"/>
              <a:t>Os atributos da conta são: numero, titular, saldo e limite. Na hora de criar um objeto, o Python pode executar uma função, automaticamente, dentro da classe para definir os atributos.</a:t>
            </a:r>
          </a:p>
          <a:p>
            <a:endParaRPr lang="pt-BR" dirty="0"/>
          </a:p>
          <a:p>
            <a:r>
              <a:rPr lang="pt-BR" dirty="0"/>
              <a:t>Sendo uma </a:t>
            </a:r>
            <a:r>
              <a:rPr lang="pt-BR" b="1" u="sng" dirty="0"/>
              <a:t>função automática</a:t>
            </a:r>
            <a:r>
              <a:rPr lang="pt-BR" dirty="0"/>
              <a:t>, receberá um </a:t>
            </a:r>
            <a:r>
              <a:rPr lang="pt-BR" b="1" u="sng" dirty="0"/>
              <a:t>nome especial</a:t>
            </a:r>
            <a:r>
              <a:rPr lang="pt-BR" dirty="0"/>
              <a:t>. Adicionaremos dois </a:t>
            </a:r>
            <a:r>
              <a:rPr lang="pt-BR" b="1" u="sng" dirty="0"/>
              <a:t>caracteres _ antes e depois do nome da função construtora</a:t>
            </a:r>
            <a:r>
              <a:rPr lang="pt-BR" dirty="0"/>
              <a:t>, para criarmos __</a:t>
            </a:r>
            <a:r>
              <a:rPr lang="pt-BR" dirty="0" err="1"/>
              <a:t>init</a:t>
            </a:r>
            <a:r>
              <a:rPr lang="pt-BR" dirty="0"/>
              <a:t>__. </a:t>
            </a:r>
            <a:r>
              <a:rPr lang="pt-BR" b="1" u="sng" dirty="0"/>
              <a:t>O Python constrói o objeto, cria um lugar na memória e depois chama a função __</a:t>
            </a:r>
            <a:r>
              <a:rPr lang="pt-BR" b="1" u="sng" dirty="0" err="1"/>
              <a:t>init</a:t>
            </a:r>
            <a:r>
              <a:rPr lang="pt-BR" b="1" u="sng" dirty="0"/>
              <a:t>__</a:t>
            </a:r>
            <a:r>
              <a:rPr lang="pt-BR" dirty="0"/>
              <a:t>. Como demonstração, segue o código:</a:t>
            </a:r>
          </a:p>
          <a:p>
            <a:endParaRPr lang="pt-BR" dirty="0"/>
          </a:p>
          <a:p>
            <a:r>
              <a:rPr lang="pt-BR" dirty="0" err="1"/>
              <a:t>class</a:t>
            </a:r>
            <a:r>
              <a:rPr lang="pt-BR" dirty="0"/>
              <a:t> Conta:</a:t>
            </a:r>
          </a:p>
          <a:p>
            <a:r>
              <a:rPr lang="pt-BR" dirty="0"/>
              <a:t>    </a:t>
            </a:r>
            <a:r>
              <a:rPr lang="pt-BR" dirty="0" err="1"/>
              <a:t>def</a:t>
            </a:r>
            <a:r>
              <a:rPr lang="pt-BR" dirty="0"/>
              <a:t> __</a:t>
            </a:r>
            <a:r>
              <a:rPr lang="pt-BR" dirty="0" err="1"/>
              <a:t>init</a:t>
            </a:r>
            <a:r>
              <a:rPr lang="pt-BR" dirty="0"/>
              <a:t>__(self):</a:t>
            </a:r>
          </a:p>
          <a:p>
            <a:r>
              <a:rPr lang="pt-BR" dirty="0"/>
              <a:t>        print("Construindo objeto...")</a:t>
            </a:r>
          </a:p>
          <a:p>
            <a:endParaRPr lang="pt-BR" dirty="0"/>
          </a:p>
          <a:p>
            <a:r>
              <a:rPr lang="pt-BR" dirty="0"/>
              <a:t>Em seguida, reiniciaremos o console e importaremos novamente:</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a:t>
            </a:r>
          </a:p>
          <a:p>
            <a:r>
              <a:rPr lang="pt-BR" dirty="0"/>
              <a:t>Construindo objeto ...</a:t>
            </a:r>
          </a:p>
          <a:p>
            <a:endParaRPr lang="pt-BR" dirty="0"/>
          </a:p>
          <a:p>
            <a:r>
              <a:rPr lang="pt-BR" dirty="0"/>
              <a:t>Automaticamente ele retornou Construindo objeto..., pois o Python cria o objeto em memória, encontra um espaço e, depois, a função construtora é chamada.</a:t>
            </a:r>
          </a:p>
          <a:p>
            <a:endParaRPr lang="pt-BR" dirty="0"/>
          </a:p>
          <a:p>
            <a:r>
              <a:rPr lang="pt-BR" dirty="0"/>
              <a:t>Criamos uma função, mas a ideia é definir os atributos e as características. Para isso, precisaremos da variável self, que está dentro da função __</a:t>
            </a:r>
            <a:r>
              <a:rPr lang="pt-BR" dirty="0" err="1"/>
              <a:t>init</a:t>
            </a:r>
            <a:r>
              <a:rPr lang="pt-BR" dirty="0"/>
              <a:t>__().</a:t>
            </a:r>
          </a:p>
          <a:p>
            <a:endParaRPr lang="pt-BR" dirty="0"/>
          </a:p>
          <a:p>
            <a:r>
              <a:rPr lang="pt-BR" dirty="0"/>
              <a:t>Em seguida, no arquivo conta.py, usaremos interpolação e </a:t>
            </a:r>
            <a:r>
              <a:rPr lang="pt-BR" dirty="0" err="1"/>
              <a:t>format</a:t>
            </a:r>
            <a:r>
              <a:rPr lang="pt-BR" dirty="0"/>
              <a:t>(self) dentro de print(). O Python cria automaticamente self.</a:t>
            </a:r>
          </a:p>
          <a:p>
            <a:endParaRPr lang="pt-BR" dirty="0"/>
          </a:p>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endParaRPr lang="pt-BR" dirty="0"/>
          </a:p>
          <a:p>
            <a:r>
              <a:rPr lang="pt-BR" dirty="0"/>
              <a:t>Reiniciaremos o console e testaremos o código.</a:t>
            </a:r>
          </a:p>
          <a:p>
            <a:endParaRPr lang="pt-BR" dirty="0"/>
          </a:p>
          <a:p>
            <a:r>
              <a:rPr lang="pt-BR" dirty="0"/>
              <a:t>&gt;&gt;&gt; </a:t>
            </a:r>
            <a:r>
              <a:rPr lang="pt-BR" dirty="0" err="1"/>
              <a:t>from</a:t>
            </a:r>
            <a:r>
              <a:rPr lang="pt-BR" dirty="0"/>
              <a:t> conta </a:t>
            </a:r>
            <a:r>
              <a:rPr lang="pt-BR" dirty="0" err="1"/>
              <a:t>import</a:t>
            </a:r>
            <a:r>
              <a:rPr lang="pt-BR" dirty="0"/>
              <a:t> Conta</a:t>
            </a:r>
          </a:p>
          <a:p>
            <a:r>
              <a:rPr lang="pt-BR" dirty="0"/>
              <a:t>&gt;&gt;&gt; conta = Conta()</a:t>
            </a:r>
          </a:p>
          <a:p>
            <a:r>
              <a:rPr lang="pt-BR" dirty="0"/>
              <a:t>Construindo objeto ... &lt;</a:t>
            </a:r>
            <a:r>
              <a:rPr lang="pt-BR" dirty="0" err="1"/>
              <a:t>conta.Conta</a:t>
            </a:r>
            <a:r>
              <a:rPr lang="pt-BR" dirty="0"/>
              <a:t> </a:t>
            </a:r>
            <a:r>
              <a:rPr lang="pt-BR" dirty="0" err="1"/>
              <a:t>object</a:t>
            </a:r>
            <a:r>
              <a:rPr lang="pt-BR" dirty="0"/>
              <a:t> </a:t>
            </a:r>
            <a:r>
              <a:rPr lang="pt-BR" dirty="0" err="1"/>
              <a:t>at</a:t>
            </a:r>
            <a:r>
              <a:rPr lang="pt-BR" dirty="0"/>
              <a:t> 0x1020d7f28&gt;</a:t>
            </a:r>
          </a:p>
          <a:p>
            <a:endParaRPr lang="pt-BR" dirty="0"/>
          </a:p>
          <a:p>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9</a:t>
            </a:fld>
            <a:endParaRPr lang="de-DE"/>
          </a:p>
        </p:txBody>
      </p:sp>
    </p:spTree>
    <p:extLst>
      <p:ext uri="{BB962C8B-B14F-4D97-AF65-F5344CB8AC3E}">
        <p14:creationId xmlns:p14="http://schemas.microsoft.com/office/powerpoint/2010/main" val="700329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Diapositivo do título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reserve="1">
  <p:cSld name="Conteúdo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3 Conteúdo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4 Conteúdo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údos na horizontal">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2x2 Conteúdo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3x2 Conteúdo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4x2 Conteúdo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Diapositivo vazio">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Diapositivo com imagem inteira">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Diapositivo de conclusão">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Adicionar palavras de conclusão</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Diapositivo do título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Diapositivo de título definido pelo utilizado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Diapositivo do capítulo">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Adicionar título do capítulo</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Diapositivo de cit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Adicionar citação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Diapositivo de conclus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Adicionar conclusão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Diapositivo da agend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Apenas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Conteúdo">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pt-BR" noProof="1"/>
              <a:t>Clique para editar os estilos de texto Mestres</a:t>
            </a:r>
          </a:p>
          <a:p>
            <a:pPr lvl="1"/>
            <a:r>
              <a:rPr lang="pt-BR" noProof="1"/>
              <a:t>Segundo nível</a:t>
            </a:r>
          </a:p>
          <a:p>
            <a:pPr lvl="2"/>
            <a:r>
              <a:rPr lang="pt-BR" noProof="1"/>
              <a:t>Terceiro nível</a:t>
            </a:r>
          </a:p>
          <a:p>
            <a:pPr lvl="3"/>
            <a:r>
              <a:rPr lang="pt-BR" noProof="1"/>
              <a:t>Quarto nível</a:t>
            </a:r>
          </a:p>
          <a:p>
            <a:pPr lvl="4"/>
            <a:r>
              <a:rPr lang="pt-BR" noProof="1"/>
              <a:t>Quinto nível</a:t>
            </a:r>
            <a:endParaRPr lang="en-US" noProof="1"/>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‹nº›</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Interno</a:t>
            </a:r>
            <a:r>
              <a:rPr lang="en-US" sz="600" kern="0" baseline="0" noProof="1">
                <a:solidFill>
                  <a:schemeClr val="tx1"/>
                </a:solidFill>
                <a:latin typeface="+mn-lt"/>
              </a:rPr>
              <a:t> | SO/OPM43-BR | 2022-04-11</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Todos os direitos reservados, também no que diz respeito a qualquer disposição, utilização, reprodução, processamento, transmissão, bem como no caso de pedidos de patentes.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Paradigma Procedural x Paradigma Orientado a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a:t>
            </a:fld>
            <a:endParaRPr lang="en-US" noProof="1"/>
          </a:p>
        </p:txBody>
      </p:sp>
      <p:sp>
        <p:nvSpPr>
          <p:cNvPr id="7" name="CaixaDeTexto 6">
            <a:extLst>
              <a:ext uri="{FF2B5EF4-FFF2-40B4-BE49-F238E27FC236}">
                <a16:creationId xmlns:a16="http://schemas.microsoft.com/office/drawing/2014/main" id="{CF0A6455-656E-455B-A5D8-EDC89A473701}"/>
              </a:ext>
            </a:extLst>
          </p:cNvPr>
          <p:cNvSpPr txBox="1"/>
          <p:nvPr/>
        </p:nvSpPr>
        <p:spPr>
          <a:xfrm>
            <a:off x="266700" y="1837680"/>
            <a:ext cx="5486400" cy="1200329"/>
          </a:xfrm>
          <a:prstGeom prst="rect">
            <a:avLst/>
          </a:prstGeom>
          <a:noFill/>
        </p:spPr>
        <p:txBody>
          <a:bodyPr wrap="square">
            <a:spAutoFit/>
          </a:bodyPr>
          <a:lstStyle/>
          <a:p>
            <a:r>
              <a:rPr lang="pt-BR" b="0" dirty="0">
                <a:solidFill>
                  <a:srgbClr val="212121"/>
                </a:solidFill>
                <a:effectLst/>
                <a:latin typeface="Consolas" panose="020B0609020204030204" pitchFamily="49" charset="0"/>
              </a:rPr>
              <a:t>numero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titular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saldo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12321.0</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limite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a:t>
            </a:r>
            <a:endParaRPr lang="pt-BR" b="0" dirty="0">
              <a:solidFill>
                <a:srgbClr val="212121"/>
              </a:solidFill>
              <a:effectLst/>
              <a:latin typeface="Consolas" panose="020B0609020204030204" pitchFamily="49" charset="0"/>
            </a:endParaRPr>
          </a:p>
        </p:txBody>
      </p:sp>
      <p:sp>
        <p:nvSpPr>
          <p:cNvPr id="9" name="CaixaDeTexto 8">
            <a:extLst>
              <a:ext uri="{FF2B5EF4-FFF2-40B4-BE49-F238E27FC236}">
                <a16:creationId xmlns:a16="http://schemas.microsoft.com/office/drawing/2014/main" id="{C063A1EA-5866-4188-AAEC-3B33A9FB618A}"/>
              </a:ext>
            </a:extLst>
          </p:cNvPr>
          <p:cNvSpPr txBox="1"/>
          <p:nvPr/>
        </p:nvSpPr>
        <p:spPr>
          <a:xfrm>
            <a:off x="259200" y="1334137"/>
            <a:ext cx="10610193" cy="369332"/>
          </a:xfrm>
          <a:prstGeom prst="rect">
            <a:avLst/>
          </a:prstGeom>
          <a:noFill/>
        </p:spPr>
        <p:txBody>
          <a:bodyPr wrap="square">
            <a:spAutoFit/>
          </a:bodyPr>
          <a:lstStyle/>
          <a:p>
            <a:r>
              <a:rPr lang="pt-BR" dirty="0"/>
              <a:t>Vamos fazer um exemplo de conta no banco. Teremos a princípio 4 variáveis para a conta:</a:t>
            </a:r>
          </a:p>
        </p:txBody>
      </p:sp>
      <p:sp>
        <p:nvSpPr>
          <p:cNvPr id="11" name="CaixaDeTexto 10">
            <a:extLst>
              <a:ext uri="{FF2B5EF4-FFF2-40B4-BE49-F238E27FC236}">
                <a16:creationId xmlns:a16="http://schemas.microsoft.com/office/drawing/2014/main" id="{0E9E707B-4A9E-4B57-A9BE-D858E4FF8C30}"/>
              </a:ext>
            </a:extLst>
          </p:cNvPr>
          <p:cNvSpPr txBox="1"/>
          <p:nvPr/>
        </p:nvSpPr>
        <p:spPr>
          <a:xfrm>
            <a:off x="259200" y="3296722"/>
            <a:ext cx="5486400" cy="369332"/>
          </a:xfrm>
          <a:prstGeom prst="rect">
            <a:avLst/>
          </a:prstGeom>
          <a:noFill/>
        </p:spPr>
        <p:txBody>
          <a:bodyPr wrap="square">
            <a:spAutoFit/>
          </a:bodyPr>
          <a:lstStyle/>
          <a:p>
            <a:r>
              <a:rPr lang="pt-BR" dirty="0"/>
              <a:t>E se fôssemos lidar com diversas contas???</a:t>
            </a:r>
          </a:p>
        </p:txBody>
      </p:sp>
      <p:sp>
        <p:nvSpPr>
          <p:cNvPr id="13" name="CaixaDeTexto 12">
            <a:extLst>
              <a:ext uri="{FF2B5EF4-FFF2-40B4-BE49-F238E27FC236}">
                <a16:creationId xmlns:a16="http://schemas.microsoft.com/office/drawing/2014/main" id="{63B0F5F1-742B-4E44-AE16-B9E42F87F1BB}"/>
              </a:ext>
            </a:extLst>
          </p:cNvPr>
          <p:cNvSpPr txBox="1"/>
          <p:nvPr/>
        </p:nvSpPr>
        <p:spPr>
          <a:xfrm>
            <a:off x="266700" y="3740101"/>
            <a:ext cx="5486400" cy="369332"/>
          </a:xfrm>
          <a:prstGeom prst="rect">
            <a:avLst/>
          </a:prstGeom>
          <a:noFill/>
        </p:spPr>
        <p:txBody>
          <a:bodyPr wrap="square">
            <a:spAutoFit/>
          </a:bodyPr>
          <a:lstStyle/>
          <a:p>
            <a:r>
              <a:rPr lang="pt-BR" dirty="0"/>
              <a:t>Listas? Dicionários?</a:t>
            </a:r>
          </a:p>
        </p:txBody>
      </p:sp>
      <p:sp>
        <p:nvSpPr>
          <p:cNvPr id="15" name="CaixaDeTexto 14">
            <a:extLst>
              <a:ext uri="{FF2B5EF4-FFF2-40B4-BE49-F238E27FC236}">
                <a16:creationId xmlns:a16="http://schemas.microsoft.com/office/drawing/2014/main" id="{4E9E4F75-DA8E-4623-ADBB-ABC9BC51BF55}"/>
              </a:ext>
            </a:extLst>
          </p:cNvPr>
          <p:cNvSpPr txBox="1"/>
          <p:nvPr/>
        </p:nvSpPr>
        <p:spPr>
          <a:xfrm>
            <a:off x="266700" y="4167335"/>
            <a:ext cx="5486400"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a:t>
            </a:r>
            <a:r>
              <a:rPr lang="pt-BR" b="0" dirty="0">
                <a:solidFill>
                  <a:srgbClr val="212121"/>
                </a:solidFill>
                <a:effectLst/>
                <a:latin typeface="Consolas" panose="020B0609020204030204" pitchFamily="49" charset="0"/>
              </a:rPr>
              <a:t>}</a:t>
            </a:r>
          </a:p>
        </p:txBody>
      </p:sp>
      <p:sp>
        <p:nvSpPr>
          <p:cNvPr id="17" name="CaixaDeTexto 16">
            <a:extLst>
              <a:ext uri="{FF2B5EF4-FFF2-40B4-BE49-F238E27FC236}">
                <a16:creationId xmlns:a16="http://schemas.microsoft.com/office/drawing/2014/main" id="{F5A3E4C8-F28D-4F78-98C0-80F0B631C366}"/>
              </a:ext>
            </a:extLst>
          </p:cNvPr>
          <p:cNvSpPr txBox="1"/>
          <p:nvPr/>
        </p:nvSpPr>
        <p:spPr>
          <a:xfrm>
            <a:off x="274967" y="4523032"/>
            <a:ext cx="10909738"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123</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12567.0</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a:t>
            </a:r>
            <a:r>
              <a:rPr lang="pt-BR" b="0" dirty="0">
                <a:solidFill>
                  <a:srgbClr val="212121"/>
                </a:solidFill>
                <a:effectLst/>
                <a:latin typeface="Consolas" panose="020B0609020204030204" pitchFamily="49" charset="0"/>
              </a:rPr>
              <a:t>}</a:t>
            </a:r>
          </a:p>
        </p:txBody>
      </p:sp>
      <p:sp>
        <p:nvSpPr>
          <p:cNvPr id="19" name="CaixaDeTexto 18">
            <a:extLst>
              <a:ext uri="{FF2B5EF4-FFF2-40B4-BE49-F238E27FC236}">
                <a16:creationId xmlns:a16="http://schemas.microsoft.com/office/drawing/2014/main" id="{1803984F-1EE6-4BED-BD0B-101C2418B0E5}"/>
              </a:ext>
            </a:extLst>
          </p:cNvPr>
          <p:cNvSpPr txBox="1"/>
          <p:nvPr/>
        </p:nvSpPr>
        <p:spPr>
          <a:xfrm>
            <a:off x="0" y="4928877"/>
            <a:ext cx="11753193"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conta2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321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"Beltrano"</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100000.0</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200000.0</a:t>
            </a:r>
            <a:r>
              <a:rPr lang="pt-BR" b="0" dirty="0">
                <a:solidFill>
                  <a:srgbClr val="212121"/>
                </a:solidFill>
                <a:effectLst/>
                <a:latin typeface="Consolas" panose="020B0609020204030204" pitchFamily="49" charset="0"/>
              </a:rPr>
              <a:t>}</a:t>
            </a:r>
          </a:p>
        </p:txBody>
      </p:sp>
    </p:spTree>
    <p:extLst>
      <p:ext uri="{BB962C8B-B14F-4D97-AF65-F5344CB8AC3E}">
        <p14:creationId xmlns:p14="http://schemas.microsoft.com/office/powerpoint/2010/main" val="66197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Classes e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6" name="CaixaDeTexto 5">
            <a:extLst>
              <a:ext uri="{FF2B5EF4-FFF2-40B4-BE49-F238E27FC236}">
                <a16:creationId xmlns:a16="http://schemas.microsoft.com/office/drawing/2014/main" id="{827746F7-9581-46A2-97F4-F344EB1BABE0}"/>
              </a:ext>
            </a:extLst>
          </p:cNvPr>
          <p:cNvSpPr txBox="1"/>
          <p:nvPr/>
        </p:nvSpPr>
        <p:spPr>
          <a:xfrm>
            <a:off x="259200" y="1166675"/>
            <a:ext cx="7907338" cy="369332"/>
          </a:xfrm>
          <a:prstGeom prst="rect">
            <a:avLst/>
          </a:prstGeom>
          <a:noFill/>
        </p:spPr>
        <p:txBody>
          <a:bodyPr wrap="square">
            <a:spAutoFit/>
          </a:bodyPr>
          <a:lstStyle/>
          <a:p>
            <a:r>
              <a:rPr lang="pt-BR" dirty="0"/>
              <a:t>self é a referência que sabe encontrar o objeto construído em memória.</a:t>
            </a:r>
          </a:p>
        </p:txBody>
      </p:sp>
      <p:sp>
        <p:nvSpPr>
          <p:cNvPr id="8" name="CaixaDeTexto 7">
            <a:extLst>
              <a:ext uri="{FF2B5EF4-FFF2-40B4-BE49-F238E27FC236}">
                <a16:creationId xmlns:a16="http://schemas.microsoft.com/office/drawing/2014/main" id="{A0390725-6EE4-4055-8669-6F32885F90B2}"/>
              </a:ext>
            </a:extLst>
          </p:cNvPr>
          <p:cNvSpPr txBox="1"/>
          <p:nvPr/>
        </p:nvSpPr>
        <p:spPr>
          <a:xfrm>
            <a:off x="259200" y="1605754"/>
            <a:ext cx="7907338" cy="1600438"/>
          </a:xfrm>
          <a:prstGeom prst="rect">
            <a:avLst/>
          </a:prstGeom>
          <a:noFill/>
        </p:spPr>
        <p:txBody>
          <a:bodyPr wrap="square">
            <a:spAutoFit/>
          </a:bodyPr>
          <a:lstStyle/>
          <a:p>
            <a:r>
              <a:rPr lang="pt-BR" sz="1400" b="0" dirty="0" err="1">
                <a:solidFill>
                  <a:srgbClr val="9C00B0"/>
                </a:solidFill>
                <a:effectLst/>
                <a:latin typeface="Consolas" panose="020B0609020204030204" pitchFamily="49" charset="0"/>
              </a:rPr>
              <a:t>class</a:t>
            </a:r>
            <a:r>
              <a:rPr lang="pt-BR" sz="1400" b="0" dirty="0">
                <a:solidFill>
                  <a:srgbClr val="212121"/>
                </a:solidFill>
                <a:effectLst/>
                <a:latin typeface="Consolas" panose="020B0609020204030204" pitchFamily="49" charset="0"/>
              </a:rPr>
              <a:t> </a:t>
            </a:r>
            <a:r>
              <a:rPr lang="pt-BR" sz="1400" b="0" dirty="0">
                <a:solidFill>
                  <a:srgbClr val="1565C0"/>
                </a:solidFill>
                <a:effectLst/>
                <a:latin typeface="Consolas" panose="020B0609020204030204" pitchFamily="49" charset="0"/>
              </a:rPr>
              <a:t>Conta</a:t>
            </a:r>
            <a:r>
              <a:rPr lang="pt-BR" sz="1400" b="0" dirty="0">
                <a:solidFill>
                  <a:srgbClr val="212121"/>
                </a:solidFill>
                <a:effectLst/>
                <a:latin typeface="Consolas" panose="020B0609020204030204" pitchFamily="49" charset="0"/>
              </a:rPr>
              <a:t>:</a:t>
            </a:r>
          </a:p>
          <a:p>
            <a:r>
              <a:rPr lang="pt-BR" sz="1400" b="0" dirty="0">
                <a:solidFill>
                  <a:srgbClr val="212121"/>
                </a:solidFill>
                <a:effectLst/>
                <a:latin typeface="Consolas" panose="020B0609020204030204" pitchFamily="49" charset="0"/>
              </a:rPr>
              <a:t>    </a:t>
            </a:r>
            <a:r>
              <a:rPr lang="pt-BR" sz="1400" b="0" dirty="0" err="1">
                <a:solidFill>
                  <a:srgbClr val="9C00B0"/>
                </a:solidFill>
                <a:effectLst/>
                <a:latin typeface="Consolas" panose="020B0609020204030204" pitchFamily="49" charset="0"/>
              </a:rPr>
              <a:t>def</a:t>
            </a:r>
            <a:r>
              <a:rPr lang="pt-BR" sz="1400" b="0" dirty="0">
                <a:solidFill>
                  <a:srgbClr val="212121"/>
                </a:solidFill>
                <a:effectLst/>
                <a:latin typeface="Consolas" panose="020B0609020204030204" pitchFamily="49" charset="0"/>
              </a:rPr>
              <a:t> </a:t>
            </a:r>
            <a:r>
              <a:rPr lang="pt-BR" sz="1400" b="0" dirty="0">
                <a:solidFill>
                  <a:srgbClr val="1565C0"/>
                </a:solidFill>
                <a:effectLst/>
                <a:latin typeface="Consolas" panose="020B0609020204030204" pitchFamily="49" charset="0"/>
              </a:rPr>
              <a:t>__</a:t>
            </a:r>
            <a:r>
              <a:rPr lang="pt-BR" sz="1400" b="0" dirty="0" err="1">
                <a:solidFill>
                  <a:srgbClr val="1565C0"/>
                </a:solidFill>
                <a:effectLst/>
                <a:latin typeface="Consolas" panose="020B0609020204030204" pitchFamily="49" charset="0"/>
              </a:rPr>
              <a:t>init</a:t>
            </a:r>
            <a:r>
              <a:rPr lang="pt-BR" sz="1400" b="0" dirty="0">
                <a:solidFill>
                  <a:srgbClr val="1565C0"/>
                </a:solidFill>
                <a:effectLst/>
                <a:latin typeface="Consolas" panose="020B0609020204030204" pitchFamily="49" charset="0"/>
              </a:rPr>
              <a:t>__</a:t>
            </a:r>
            <a:r>
              <a:rPr lang="pt-BR" sz="1400" b="0" dirty="0">
                <a:solidFill>
                  <a:srgbClr val="212121"/>
                </a:solidFill>
                <a:effectLst/>
                <a:latin typeface="Consolas" panose="020B0609020204030204" pitchFamily="49" charset="0"/>
              </a:rPr>
              <a:t>(self):</a:t>
            </a:r>
          </a:p>
          <a:p>
            <a:r>
              <a:rPr lang="pt-BR" sz="1400" b="0" dirty="0">
                <a:solidFill>
                  <a:srgbClr val="212121"/>
                </a:solidFill>
                <a:effectLst/>
                <a:latin typeface="Consolas" panose="020B0609020204030204" pitchFamily="49" charset="0"/>
              </a:rPr>
              <a:t>        </a:t>
            </a:r>
            <a:r>
              <a:rPr lang="pt-BR" sz="1400" b="0" dirty="0">
                <a:solidFill>
                  <a:srgbClr val="1565C0"/>
                </a:solidFill>
                <a:effectLst/>
                <a:latin typeface="Consolas" panose="020B0609020204030204" pitchFamily="49" charset="0"/>
              </a:rPr>
              <a:t>print</a:t>
            </a:r>
            <a:r>
              <a:rPr lang="pt-BR" sz="1400" b="0" dirty="0">
                <a:solidFill>
                  <a:srgbClr val="212121"/>
                </a:solidFill>
                <a:effectLst/>
                <a:latin typeface="Consolas" panose="020B0609020204030204" pitchFamily="49" charset="0"/>
              </a:rPr>
              <a:t>(</a:t>
            </a:r>
            <a:r>
              <a:rPr lang="pt-BR" sz="1400" b="0" dirty="0">
                <a:solidFill>
                  <a:srgbClr val="A8601A"/>
                </a:solidFill>
                <a:effectLst/>
                <a:latin typeface="Consolas" panose="020B0609020204030204" pitchFamily="49" charset="0"/>
              </a:rPr>
              <a:t>"CONSTRUÇÃO DE UM OBJETO: {}"</a:t>
            </a:r>
            <a:r>
              <a:rPr lang="pt-BR" sz="1400" b="0" dirty="0">
                <a:solidFill>
                  <a:srgbClr val="212121"/>
                </a:solidFill>
                <a:effectLst/>
                <a:latin typeface="Consolas" panose="020B0609020204030204" pitchFamily="49" charset="0"/>
              </a:rPr>
              <a:t>.</a:t>
            </a:r>
            <a:r>
              <a:rPr lang="pt-BR" sz="1400" b="0" dirty="0" err="1">
                <a:solidFill>
                  <a:srgbClr val="1565C0"/>
                </a:solidFill>
                <a:effectLst/>
                <a:latin typeface="Consolas" panose="020B0609020204030204" pitchFamily="49" charset="0"/>
              </a:rPr>
              <a:t>format</a:t>
            </a:r>
            <a:r>
              <a:rPr lang="pt-BR" sz="1400" b="0" dirty="0">
                <a:solidFill>
                  <a:srgbClr val="212121"/>
                </a:solidFill>
                <a:effectLst/>
                <a:latin typeface="Consolas" panose="020B0609020204030204" pitchFamily="49" charset="0"/>
              </a:rPr>
              <a:t>(</a:t>
            </a:r>
            <a:r>
              <a:rPr lang="pt-BR" sz="1400" b="0" dirty="0">
                <a:solidFill>
                  <a:srgbClr val="C0392B"/>
                </a:solidFill>
                <a:effectLst/>
                <a:latin typeface="Consolas" panose="020B0609020204030204" pitchFamily="49" charset="0"/>
              </a:rPr>
              <a:t>self</a:t>
            </a:r>
            <a:r>
              <a:rPr lang="pt-BR" sz="1400" b="0" dirty="0">
                <a:solidFill>
                  <a:srgbClr val="212121"/>
                </a:solidFill>
                <a:effectLst/>
                <a:latin typeface="Consolas" panose="020B0609020204030204" pitchFamily="49" charset="0"/>
              </a:rPr>
              <a:t>))</a:t>
            </a: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.numero</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a:t>
            </a:r>
            <a:r>
              <a:rPr lang="pt-BR" sz="1400" b="0" dirty="0">
                <a:solidFill>
                  <a:srgbClr val="C0392B"/>
                </a:solidFill>
                <a:effectLst/>
                <a:latin typeface="Consolas" panose="020B0609020204030204" pitchFamily="49" charset="0"/>
              </a:rPr>
              <a:t>123</a:t>
            </a:r>
            <a:endParaRPr lang="pt-BR" sz="1400" b="0" dirty="0">
              <a:solidFill>
                <a:srgbClr val="212121"/>
              </a:solidFill>
              <a:effectLst/>
              <a:latin typeface="Consolas" panose="020B0609020204030204" pitchFamily="49" charset="0"/>
            </a:endParaRP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.titular</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a:t>
            </a:r>
            <a:r>
              <a:rPr lang="pt-BR" sz="1400" b="0" dirty="0">
                <a:solidFill>
                  <a:srgbClr val="A8601A"/>
                </a:solidFill>
                <a:effectLst/>
                <a:latin typeface="Consolas" panose="020B0609020204030204" pitchFamily="49" charset="0"/>
              </a:rPr>
              <a:t>"Fulano"</a:t>
            </a:r>
            <a:endParaRPr lang="pt-BR" sz="1400" b="0" dirty="0">
              <a:solidFill>
                <a:srgbClr val="212121"/>
              </a:solidFill>
              <a:effectLst/>
              <a:latin typeface="Consolas" panose="020B0609020204030204" pitchFamily="49" charset="0"/>
            </a:endParaRP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.saldo</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a:t>
            </a:r>
            <a:r>
              <a:rPr lang="pt-BR" sz="1400" b="0" dirty="0">
                <a:solidFill>
                  <a:srgbClr val="C0392B"/>
                </a:solidFill>
                <a:effectLst/>
                <a:latin typeface="Consolas" panose="020B0609020204030204" pitchFamily="49" charset="0"/>
              </a:rPr>
              <a:t>12567.0</a:t>
            </a:r>
            <a:endParaRPr lang="pt-BR" sz="1400" b="0" dirty="0">
              <a:solidFill>
                <a:srgbClr val="212121"/>
              </a:solidFill>
              <a:effectLst/>
              <a:latin typeface="Consolas" panose="020B0609020204030204" pitchFamily="49" charset="0"/>
            </a:endParaRP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.limite</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a:t>
            </a:r>
            <a:r>
              <a:rPr lang="pt-BR" sz="1400" b="0" dirty="0">
                <a:solidFill>
                  <a:srgbClr val="C0392B"/>
                </a:solidFill>
                <a:effectLst/>
                <a:latin typeface="Consolas" panose="020B0609020204030204" pitchFamily="49" charset="0"/>
              </a:rPr>
              <a:t>20000.0</a:t>
            </a:r>
            <a:endParaRPr lang="pt-BR" sz="1400" b="0" dirty="0">
              <a:solidFill>
                <a:srgbClr val="212121"/>
              </a:solidFill>
              <a:effectLst/>
              <a:latin typeface="Consolas" panose="020B0609020204030204" pitchFamily="49" charset="0"/>
            </a:endParaRPr>
          </a:p>
        </p:txBody>
      </p:sp>
      <p:sp>
        <p:nvSpPr>
          <p:cNvPr id="10" name="CaixaDeTexto 9">
            <a:extLst>
              <a:ext uri="{FF2B5EF4-FFF2-40B4-BE49-F238E27FC236}">
                <a16:creationId xmlns:a16="http://schemas.microsoft.com/office/drawing/2014/main" id="{BF419AAD-695A-4891-B363-2368A830EAB2}"/>
              </a:ext>
            </a:extLst>
          </p:cNvPr>
          <p:cNvSpPr txBox="1"/>
          <p:nvPr/>
        </p:nvSpPr>
        <p:spPr>
          <a:xfrm>
            <a:off x="259200" y="3795302"/>
            <a:ext cx="7966800" cy="1600438"/>
          </a:xfrm>
          <a:prstGeom prst="rect">
            <a:avLst/>
          </a:prstGeom>
          <a:noFill/>
        </p:spPr>
        <p:txBody>
          <a:bodyPr wrap="square">
            <a:spAutoFit/>
          </a:bodyPr>
          <a:lstStyle/>
          <a:p>
            <a:r>
              <a:rPr lang="pt-BR" sz="1400" b="0" dirty="0" err="1">
                <a:solidFill>
                  <a:srgbClr val="9C00B0"/>
                </a:solidFill>
                <a:effectLst/>
                <a:latin typeface="Consolas" panose="020B0609020204030204" pitchFamily="49" charset="0"/>
              </a:rPr>
              <a:t>class</a:t>
            </a:r>
            <a:r>
              <a:rPr lang="pt-BR" sz="1400" b="0" dirty="0">
                <a:solidFill>
                  <a:srgbClr val="212121"/>
                </a:solidFill>
                <a:effectLst/>
                <a:latin typeface="Consolas" panose="020B0609020204030204" pitchFamily="49" charset="0"/>
              </a:rPr>
              <a:t> </a:t>
            </a:r>
            <a:r>
              <a:rPr lang="pt-BR" sz="1400" b="0" dirty="0">
                <a:solidFill>
                  <a:srgbClr val="1565C0"/>
                </a:solidFill>
                <a:effectLst/>
                <a:latin typeface="Consolas" panose="020B0609020204030204" pitchFamily="49" charset="0"/>
              </a:rPr>
              <a:t>Conta</a:t>
            </a:r>
            <a:r>
              <a:rPr lang="pt-BR" sz="1400" b="0" dirty="0">
                <a:solidFill>
                  <a:srgbClr val="212121"/>
                </a:solidFill>
                <a:effectLst/>
                <a:latin typeface="Consolas" panose="020B0609020204030204" pitchFamily="49" charset="0"/>
              </a:rPr>
              <a:t>:</a:t>
            </a:r>
          </a:p>
          <a:p>
            <a:r>
              <a:rPr lang="pt-BR" sz="1400" b="0" dirty="0">
                <a:solidFill>
                  <a:srgbClr val="212121"/>
                </a:solidFill>
                <a:effectLst/>
                <a:latin typeface="Consolas" panose="020B0609020204030204" pitchFamily="49" charset="0"/>
              </a:rPr>
              <a:t>    </a:t>
            </a:r>
            <a:r>
              <a:rPr lang="pt-BR" sz="1400" b="0" dirty="0" err="1">
                <a:solidFill>
                  <a:srgbClr val="9C00B0"/>
                </a:solidFill>
                <a:effectLst/>
                <a:latin typeface="Consolas" panose="020B0609020204030204" pitchFamily="49" charset="0"/>
              </a:rPr>
              <a:t>def</a:t>
            </a:r>
            <a:r>
              <a:rPr lang="pt-BR" sz="1400" b="0" dirty="0">
                <a:solidFill>
                  <a:srgbClr val="212121"/>
                </a:solidFill>
                <a:effectLst/>
                <a:latin typeface="Consolas" panose="020B0609020204030204" pitchFamily="49" charset="0"/>
              </a:rPr>
              <a:t> </a:t>
            </a:r>
            <a:r>
              <a:rPr lang="pt-BR" sz="1400" b="0" dirty="0">
                <a:solidFill>
                  <a:srgbClr val="1565C0"/>
                </a:solidFill>
                <a:effectLst/>
                <a:latin typeface="Consolas" panose="020B0609020204030204" pitchFamily="49" charset="0"/>
              </a:rPr>
              <a:t>__</a:t>
            </a:r>
            <a:r>
              <a:rPr lang="pt-BR" sz="1400" b="0" dirty="0" err="1">
                <a:solidFill>
                  <a:srgbClr val="1565C0"/>
                </a:solidFill>
                <a:effectLst/>
                <a:latin typeface="Consolas" panose="020B0609020204030204" pitchFamily="49" charset="0"/>
              </a:rPr>
              <a:t>init</a:t>
            </a:r>
            <a:r>
              <a:rPr lang="pt-BR" sz="1400" b="0" dirty="0">
                <a:solidFill>
                  <a:srgbClr val="1565C0"/>
                </a:solidFill>
                <a:effectLst/>
                <a:latin typeface="Consolas" panose="020B0609020204030204" pitchFamily="49" charset="0"/>
              </a:rPr>
              <a:t>__</a:t>
            </a:r>
            <a:r>
              <a:rPr lang="pt-BR" sz="1400" b="0" dirty="0">
                <a:solidFill>
                  <a:srgbClr val="212121"/>
                </a:solidFill>
                <a:effectLst/>
                <a:latin typeface="Consolas" panose="020B0609020204030204" pitchFamily="49" charset="0"/>
              </a:rPr>
              <a:t>(self, numero, titular, saldo, limite):</a:t>
            </a:r>
          </a:p>
          <a:p>
            <a:r>
              <a:rPr lang="pt-BR" sz="1400" b="0" dirty="0">
                <a:solidFill>
                  <a:srgbClr val="212121"/>
                </a:solidFill>
                <a:effectLst/>
                <a:latin typeface="Consolas" panose="020B0609020204030204" pitchFamily="49" charset="0"/>
              </a:rPr>
              <a:t>        </a:t>
            </a:r>
            <a:r>
              <a:rPr lang="pt-BR" sz="1400" b="0" dirty="0">
                <a:solidFill>
                  <a:srgbClr val="1565C0"/>
                </a:solidFill>
                <a:effectLst/>
                <a:latin typeface="Consolas" panose="020B0609020204030204" pitchFamily="49" charset="0"/>
              </a:rPr>
              <a:t>print</a:t>
            </a:r>
            <a:r>
              <a:rPr lang="pt-BR" sz="1400" b="0" dirty="0">
                <a:solidFill>
                  <a:srgbClr val="212121"/>
                </a:solidFill>
                <a:effectLst/>
                <a:latin typeface="Consolas" panose="020B0609020204030204" pitchFamily="49" charset="0"/>
              </a:rPr>
              <a:t>(</a:t>
            </a:r>
            <a:r>
              <a:rPr lang="pt-BR" sz="1400" b="0" dirty="0">
                <a:solidFill>
                  <a:srgbClr val="A8601A"/>
                </a:solidFill>
                <a:effectLst/>
                <a:latin typeface="Consolas" panose="020B0609020204030204" pitchFamily="49" charset="0"/>
              </a:rPr>
              <a:t>"CONSTRUÇÃO DE UM OBJETO: {}"</a:t>
            </a:r>
            <a:r>
              <a:rPr lang="pt-BR" sz="1400" b="0" dirty="0">
                <a:solidFill>
                  <a:srgbClr val="212121"/>
                </a:solidFill>
                <a:effectLst/>
                <a:latin typeface="Consolas" panose="020B0609020204030204" pitchFamily="49" charset="0"/>
              </a:rPr>
              <a:t>.</a:t>
            </a:r>
            <a:r>
              <a:rPr lang="pt-BR" sz="1400" b="0" dirty="0" err="1">
                <a:solidFill>
                  <a:srgbClr val="1565C0"/>
                </a:solidFill>
                <a:effectLst/>
                <a:latin typeface="Consolas" panose="020B0609020204030204" pitchFamily="49" charset="0"/>
              </a:rPr>
              <a:t>format</a:t>
            </a:r>
            <a:r>
              <a:rPr lang="pt-BR" sz="1400" b="0" dirty="0">
                <a:solidFill>
                  <a:srgbClr val="212121"/>
                </a:solidFill>
                <a:effectLst/>
                <a:latin typeface="Consolas" panose="020B0609020204030204" pitchFamily="49" charset="0"/>
              </a:rPr>
              <a:t>(</a:t>
            </a:r>
            <a:r>
              <a:rPr lang="pt-BR" sz="1400" b="0" dirty="0">
                <a:solidFill>
                  <a:srgbClr val="C0392B"/>
                </a:solidFill>
                <a:effectLst/>
                <a:latin typeface="Consolas" panose="020B0609020204030204" pitchFamily="49" charset="0"/>
              </a:rPr>
              <a:t>self</a:t>
            </a:r>
            <a:r>
              <a:rPr lang="pt-BR" sz="1400" b="0" dirty="0">
                <a:solidFill>
                  <a:srgbClr val="212121"/>
                </a:solidFill>
                <a:effectLst/>
                <a:latin typeface="Consolas" panose="020B0609020204030204" pitchFamily="49" charset="0"/>
              </a:rPr>
              <a:t>))</a:t>
            </a: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.numero</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numero</a:t>
            </a: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.titular</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titular</a:t>
            </a: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.saldo</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saldo</a:t>
            </a:r>
          </a:p>
          <a:p>
            <a:r>
              <a:rPr lang="pt-BR" sz="1400" b="0" dirty="0">
                <a:solidFill>
                  <a:srgbClr val="212121"/>
                </a:solidFill>
                <a:effectLst/>
                <a:latin typeface="Consolas" panose="020B0609020204030204" pitchFamily="49" charset="0"/>
              </a:rPr>
              <a:t>        </a:t>
            </a:r>
            <a:r>
              <a:rPr lang="pt-BR" sz="1400" b="0" dirty="0" err="1">
                <a:solidFill>
                  <a:srgbClr val="C0392B"/>
                </a:solidFill>
                <a:effectLst/>
                <a:latin typeface="Consolas" panose="020B0609020204030204" pitchFamily="49" charset="0"/>
              </a:rPr>
              <a:t>self</a:t>
            </a:r>
            <a:r>
              <a:rPr lang="pt-BR" sz="1400" b="0" dirty="0" err="1">
                <a:solidFill>
                  <a:srgbClr val="212121"/>
                </a:solidFill>
                <a:effectLst/>
                <a:latin typeface="Consolas" panose="020B0609020204030204" pitchFamily="49" charset="0"/>
              </a:rPr>
              <a:t>.limite</a:t>
            </a:r>
            <a:r>
              <a:rPr lang="pt-BR" sz="1400" b="0" dirty="0">
                <a:solidFill>
                  <a:srgbClr val="212121"/>
                </a:solidFill>
                <a:effectLst/>
                <a:latin typeface="Consolas" panose="020B0609020204030204" pitchFamily="49" charset="0"/>
              </a:rPr>
              <a:t> </a:t>
            </a:r>
            <a:r>
              <a:rPr lang="pt-BR" sz="1400" b="0" dirty="0">
                <a:solidFill>
                  <a:srgbClr val="9C00B0"/>
                </a:solidFill>
                <a:effectLst/>
                <a:latin typeface="Consolas" panose="020B0609020204030204" pitchFamily="49" charset="0"/>
              </a:rPr>
              <a:t>=</a:t>
            </a:r>
            <a:r>
              <a:rPr lang="pt-BR" sz="1400" b="0" dirty="0">
                <a:solidFill>
                  <a:srgbClr val="212121"/>
                </a:solidFill>
                <a:effectLst/>
                <a:latin typeface="Consolas" panose="020B0609020204030204" pitchFamily="49" charset="0"/>
              </a:rPr>
              <a:t> limite</a:t>
            </a:r>
          </a:p>
        </p:txBody>
      </p:sp>
      <p:sp>
        <p:nvSpPr>
          <p:cNvPr id="12" name="CaixaDeTexto 11">
            <a:extLst>
              <a:ext uri="{FF2B5EF4-FFF2-40B4-BE49-F238E27FC236}">
                <a16:creationId xmlns:a16="http://schemas.microsoft.com/office/drawing/2014/main" id="{AB24602E-47B8-47F1-9B2F-31A346342491}"/>
              </a:ext>
            </a:extLst>
          </p:cNvPr>
          <p:cNvSpPr txBox="1"/>
          <p:nvPr/>
        </p:nvSpPr>
        <p:spPr>
          <a:xfrm>
            <a:off x="259199" y="3348084"/>
            <a:ext cx="10710425" cy="369332"/>
          </a:xfrm>
          <a:prstGeom prst="rect">
            <a:avLst/>
          </a:prstGeom>
          <a:noFill/>
        </p:spPr>
        <p:txBody>
          <a:bodyPr wrap="square">
            <a:spAutoFit/>
          </a:bodyPr>
          <a:lstStyle/>
          <a:p>
            <a:r>
              <a:rPr lang="pt-BR" dirty="0"/>
              <a:t>Para deixar os atributos de construção dinâmicos tal qual fizemos com a função no modelo procedural:</a:t>
            </a:r>
          </a:p>
        </p:txBody>
      </p:sp>
    </p:spTree>
    <p:extLst>
      <p:ext uri="{BB962C8B-B14F-4D97-AF65-F5344CB8AC3E}">
        <p14:creationId xmlns:p14="http://schemas.microsoft.com/office/powerpoint/2010/main" val="313798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52222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Construtores com Valores Padrão</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6" name="CaixaDeTexto 5">
            <a:extLst>
              <a:ext uri="{FF2B5EF4-FFF2-40B4-BE49-F238E27FC236}">
                <a16:creationId xmlns:a16="http://schemas.microsoft.com/office/drawing/2014/main" id="{5139B725-341F-4580-8789-9EEEF20680EE}"/>
              </a:ext>
            </a:extLst>
          </p:cNvPr>
          <p:cNvSpPr txBox="1"/>
          <p:nvPr/>
        </p:nvSpPr>
        <p:spPr>
          <a:xfrm>
            <a:off x="259200" y="1146339"/>
            <a:ext cx="5486400" cy="369332"/>
          </a:xfrm>
          <a:prstGeom prst="rect">
            <a:avLst/>
          </a:prstGeom>
          <a:noFill/>
        </p:spPr>
        <p:txBody>
          <a:bodyPr wrap="square">
            <a:spAutoFit/>
          </a:bodyPr>
          <a:lstStyle/>
          <a:p>
            <a:r>
              <a:rPr lang="pt-BR" dirty="0"/>
              <a:t>Imagine que preciso criar 3 contas:</a:t>
            </a:r>
          </a:p>
        </p:txBody>
      </p:sp>
      <p:sp>
        <p:nvSpPr>
          <p:cNvPr id="8" name="CaixaDeTexto 7">
            <a:extLst>
              <a:ext uri="{FF2B5EF4-FFF2-40B4-BE49-F238E27FC236}">
                <a16:creationId xmlns:a16="http://schemas.microsoft.com/office/drawing/2014/main" id="{275A6D74-4502-4F15-B613-EE975E034F27}"/>
              </a:ext>
            </a:extLst>
          </p:cNvPr>
          <p:cNvSpPr txBox="1"/>
          <p:nvPr/>
        </p:nvSpPr>
        <p:spPr>
          <a:xfrm>
            <a:off x="259200" y="1514850"/>
            <a:ext cx="5486400" cy="923330"/>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conta1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0.0</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1000.0</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conta2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2</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"Beltrano"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0.0</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1000.0</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conta3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3</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"Sicrano"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0.0</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a:t>
            </a:r>
            <a:r>
              <a:rPr lang="pt-BR" b="0" dirty="0">
                <a:solidFill>
                  <a:srgbClr val="212121"/>
                </a:solidFill>
                <a:effectLst/>
                <a:latin typeface="Consolas" panose="020B0609020204030204" pitchFamily="49" charset="0"/>
              </a:rPr>
              <a:t>)</a:t>
            </a:r>
          </a:p>
        </p:txBody>
      </p:sp>
      <p:sp>
        <p:nvSpPr>
          <p:cNvPr id="10" name="CaixaDeTexto 9">
            <a:extLst>
              <a:ext uri="{FF2B5EF4-FFF2-40B4-BE49-F238E27FC236}">
                <a16:creationId xmlns:a16="http://schemas.microsoft.com/office/drawing/2014/main" id="{F87D6C17-7CA4-4CD4-97A1-217EEDDE18D4}"/>
              </a:ext>
            </a:extLst>
          </p:cNvPr>
          <p:cNvSpPr txBox="1"/>
          <p:nvPr/>
        </p:nvSpPr>
        <p:spPr>
          <a:xfrm>
            <a:off x="259200" y="2466907"/>
            <a:ext cx="9010924" cy="369332"/>
          </a:xfrm>
          <a:prstGeom prst="rect">
            <a:avLst/>
          </a:prstGeom>
          <a:noFill/>
        </p:spPr>
        <p:txBody>
          <a:bodyPr wrap="square">
            <a:spAutoFit/>
          </a:bodyPr>
          <a:lstStyle/>
          <a:p>
            <a:r>
              <a:rPr lang="pt-BR" dirty="0"/>
              <a:t>O que ambas têm em comum? Como podemos configurar um limite padrão na conta?</a:t>
            </a:r>
          </a:p>
        </p:txBody>
      </p:sp>
      <p:sp>
        <p:nvSpPr>
          <p:cNvPr id="12" name="CaixaDeTexto 11">
            <a:extLst>
              <a:ext uri="{FF2B5EF4-FFF2-40B4-BE49-F238E27FC236}">
                <a16:creationId xmlns:a16="http://schemas.microsoft.com/office/drawing/2014/main" id="{2412DC05-499D-4E1B-A62E-725EDA382EC5}"/>
              </a:ext>
            </a:extLst>
          </p:cNvPr>
          <p:cNvSpPr txBox="1"/>
          <p:nvPr/>
        </p:nvSpPr>
        <p:spPr>
          <a:xfrm>
            <a:off x="266700" y="2836239"/>
            <a:ext cx="9010923" cy="2585323"/>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 numero, titular, saldo, limite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1000.0</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numero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titular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saldo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limite</a:t>
            </a:r>
          </a:p>
          <a:p>
            <a:r>
              <a:rPr lang="pt-BR" b="0" dirty="0">
                <a:solidFill>
                  <a:srgbClr val="212121"/>
                </a:solidFill>
                <a:effectLst/>
                <a:latin typeface="Consolas" panose="020B0609020204030204" pitchFamily="49" charset="0"/>
              </a:rPr>
              <a:t>conta1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0.0</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conta2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2</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"Beltrano"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0.0</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conta3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3</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"Sicrano"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0.0</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a:t>
            </a:r>
            <a:r>
              <a:rPr lang="pt-BR" b="0" dirty="0">
                <a:solidFill>
                  <a:srgbClr val="212121"/>
                </a:solidFill>
                <a:effectLst/>
                <a:latin typeface="Consolas" panose="020B0609020204030204" pitchFamily="49" charset="0"/>
              </a:rPr>
              <a:t>)</a:t>
            </a:r>
          </a:p>
        </p:txBody>
      </p:sp>
    </p:spTree>
    <p:extLst>
      <p:ext uri="{BB962C8B-B14F-4D97-AF65-F5344CB8AC3E}">
        <p14:creationId xmlns:p14="http://schemas.microsoft.com/office/powerpoint/2010/main" val="22325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Acessando Atributos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6" name="CaixaDeTexto 5">
            <a:extLst>
              <a:ext uri="{FF2B5EF4-FFF2-40B4-BE49-F238E27FC236}">
                <a16:creationId xmlns:a16="http://schemas.microsoft.com/office/drawing/2014/main" id="{8CCE2381-EB65-42AB-85BE-8A1C0581905C}"/>
              </a:ext>
            </a:extLst>
          </p:cNvPr>
          <p:cNvSpPr txBox="1"/>
          <p:nvPr/>
        </p:nvSpPr>
        <p:spPr>
          <a:xfrm>
            <a:off x="259200" y="1143426"/>
            <a:ext cx="10450800" cy="646331"/>
          </a:xfrm>
          <a:prstGeom prst="rect">
            <a:avLst/>
          </a:prstGeom>
          <a:noFill/>
        </p:spPr>
        <p:txBody>
          <a:bodyPr wrap="square">
            <a:spAutoFit/>
          </a:bodyPr>
          <a:lstStyle/>
          <a:p>
            <a:pPr algn="just"/>
            <a:r>
              <a:rPr lang="pt-BR" dirty="0"/>
              <a:t>Conta() se encontra dentro de um arquivo que, em </a:t>
            </a:r>
            <a:r>
              <a:rPr lang="pt-BR" dirty="0" err="1"/>
              <a:t>python</a:t>
            </a:r>
            <a:r>
              <a:rPr lang="pt-BR" dirty="0"/>
              <a:t>, chamamos de módulo - em outras linguagens pode ser chamado de </a:t>
            </a:r>
            <a:r>
              <a:rPr lang="pt-BR" dirty="0" err="1"/>
              <a:t>pakcage</a:t>
            </a:r>
            <a:r>
              <a:rPr lang="pt-BR" dirty="0"/>
              <a:t> e </a:t>
            </a:r>
            <a:r>
              <a:rPr lang="pt-BR" dirty="0" err="1"/>
              <a:t>namespace</a:t>
            </a:r>
            <a:r>
              <a:rPr lang="pt-BR" dirty="0"/>
              <a:t> também.</a:t>
            </a:r>
          </a:p>
        </p:txBody>
      </p:sp>
      <p:sp>
        <p:nvSpPr>
          <p:cNvPr id="8" name="CaixaDeTexto 7">
            <a:extLst>
              <a:ext uri="{FF2B5EF4-FFF2-40B4-BE49-F238E27FC236}">
                <a16:creationId xmlns:a16="http://schemas.microsoft.com/office/drawing/2014/main" id="{C85D2A4D-34FA-4949-A50A-6E576E6A57A3}"/>
              </a:ext>
            </a:extLst>
          </p:cNvPr>
          <p:cNvSpPr txBox="1"/>
          <p:nvPr/>
        </p:nvSpPr>
        <p:spPr>
          <a:xfrm>
            <a:off x="259199" y="1954872"/>
            <a:ext cx="10450799" cy="923330"/>
          </a:xfrm>
          <a:prstGeom prst="rect">
            <a:avLst/>
          </a:prstGeom>
          <a:noFill/>
        </p:spPr>
        <p:txBody>
          <a:bodyPr wrap="square">
            <a:spAutoFit/>
          </a:bodyPr>
          <a:lstStyle/>
          <a:p>
            <a:pPr algn="just"/>
            <a:r>
              <a:rPr lang="pt-BR" dirty="0"/>
              <a:t>Nós chegaremos ao objeto por meio da referência conta, responsável por indicar onde se encontra o objeto. Precisamos dizer usando a linguagem Python "vai para esse objeto e acessa aquele atributo". O pedido de "vai" nas linguagens Orientadas a Objeto é indicado com </a:t>
            </a:r>
            <a:r>
              <a:rPr lang="pt-BR" b="1" u="sng" dirty="0"/>
              <a:t>.</a:t>
            </a:r>
          </a:p>
        </p:txBody>
      </p:sp>
      <p:sp>
        <p:nvSpPr>
          <p:cNvPr id="10" name="CaixaDeTexto 9">
            <a:extLst>
              <a:ext uri="{FF2B5EF4-FFF2-40B4-BE49-F238E27FC236}">
                <a16:creationId xmlns:a16="http://schemas.microsoft.com/office/drawing/2014/main" id="{DF3915BF-94AD-471C-96C4-85E7E13362B7}"/>
              </a:ext>
            </a:extLst>
          </p:cNvPr>
          <p:cNvSpPr txBox="1"/>
          <p:nvPr/>
        </p:nvSpPr>
        <p:spPr>
          <a:xfrm>
            <a:off x="259199" y="3096629"/>
            <a:ext cx="5486400" cy="1200329"/>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conta.saldo</a:t>
            </a:r>
            <a:endParaRPr lang="pt-BR" b="0" dirty="0">
              <a:solidFill>
                <a:srgbClr val="212121"/>
              </a:solidFill>
              <a:effectLst/>
              <a:latin typeface="Consolas" panose="020B0609020204030204" pitchFamily="49" charset="0"/>
            </a:endParaRPr>
          </a:p>
          <a:p>
            <a:r>
              <a:rPr lang="pt-BR" b="0" dirty="0">
                <a:solidFill>
                  <a:srgbClr val="C0392B"/>
                </a:solidFill>
                <a:effectLst/>
                <a:latin typeface="Consolas" panose="020B0609020204030204" pitchFamily="49" charset="0"/>
              </a:rPr>
              <a:t>55.5</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conta2.saldo</a:t>
            </a:r>
          </a:p>
          <a:p>
            <a:r>
              <a:rPr lang="pt-BR" b="0" dirty="0">
                <a:solidFill>
                  <a:srgbClr val="C0392B"/>
                </a:solidFill>
                <a:effectLst/>
                <a:latin typeface="Consolas" panose="020B0609020204030204" pitchFamily="49" charset="0"/>
              </a:rPr>
              <a:t>100.0</a:t>
            </a:r>
            <a:endParaRPr lang="pt-BR" b="0" dirty="0">
              <a:solidFill>
                <a:srgbClr val="212121"/>
              </a:solidFill>
              <a:effectLst/>
              <a:latin typeface="Consolas" panose="020B0609020204030204" pitchFamily="49" charset="0"/>
            </a:endParaRPr>
          </a:p>
        </p:txBody>
      </p:sp>
      <p:pic>
        <p:nvPicPr>
          <p:cNvPr id="11" name="Imagem 10">
            <a:extLst>
              <a:ext uri="{FF2B5EF4-FFF2-40B4-BE49-F238E27FC236}">
                <a16:creationId xmlns:a16="http://schemas.microsoft.com/office/drawing/2014/main" id="{D13F8E44-657D-43FB-84A7-7DE7B159E0FD}"/>
              </a:ext>
            </a:extLst>
          </p:cNvPr>
          <p:cNvPicPr>
            <a:picLocks noChangeAspect="1"/>
          </p:cNvPicPr>
          <p:nvPr/>
        </p:nvPicPr>
        <p:blipFill>
          <a:blip r:embed="rId3"/>
          <a:stretch>
            <a:fillRect/>
          </a:stretch>
        </p:blipFill>
        <p:spPr>
          <a:xfrm>
            <a:off x="6813446" y="3295532"/>
            <a:ext cx="1836081" cy="2200980"/>
          </a:xfrm>
          <a:prstGeom prst="rect">
            <a:avLst/>
          </a:prstGeom>
        </p:spPr>
      </p:pic>
      <p:pic>
        <p:nvPicPr>
          <p:cNvPr id="12" name="Imagem 11">
            <a:extLst>
              <a:ext uri="{FF2B5EF4-FFF2-40B4-BE49-F238E27FC236}">
                <a16:creationId xmlns:a16="http://schemas.microsoft.com/office/drawing/2014/main" id="{0ECC6C8F-F732-4EC5-9F62-B4C6EC7C7D2D}"/>
              </a:ext>
            </a:extLst>
          </p:cNvPr>
          <p:cNvPicPr>
            <a:picLocks noChangeAspect="1"/>
          </p:cNvPicPr>
          <p:nvPr/>
        </p:nvPicPr>
        <p:blipFill>
          <a:blip r:embed="rId4"/>
          <a:stretch>
            <a:fillRect/>
          </a:stretch>
        </p:blipFill>
        <p:spPr>
          <a:xfrm>
            <a:off x="8878783" y="3292411"/>
            <a:ext cx="1831215" cy="2200980"/>
          </a:xfrm>
          <a:prstGeom prst="rect">
            <a:avLst/>
          </a:prstGeom>
        </p:spPr>
      </p:pic>
    </p:spTree>
    <p:extLst>
      <p:ext uri="{BB962C8B-B14F-4D97-AF65-F5344CB8AC3E}">
        <p14:creationId xmlns:p14="http://schemas.microsoft.com/office/powerpoint/2010/main" val="42463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Implementando Métodos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6" name="CaixaDeTexto 5">
            <a:extLst>
              <a:ext uri="{FF2B5EF4-FFF2-40B4-BE49-F238E27FC236}">
                <a16:creationId xmlns:a16="http://schemas.microsoft.com/office/drawing/2014/main" id="{D20E31E8-7E94-4897-B083-5A5E49D253ED}"/>
              </a:ext>
            </a:extLst>
          </p:cNvPr>
          <p:cNvSpPr txBox="1"/>
          <p:nvPr/>
        </p:nvSpPr>
        <p:spPr>
          <a:xfrm>
            <a:off x="266700" y="1331004"/>
            <a:ext cx="9396248" cy="2585323"/>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 numero, titular, saldo, limite):</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 ...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numero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titular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saldo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limite</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"Saldo {} do titular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a:t>
            </a:r>
          </a:p>
        </p:txBody>
      </p:sp>
      <p:sp>
        <p:nvSpPr>
          <p:cNvPr id="8" name="CaixaDeTexto 7">
            <a:extLst>
              <a:ext uri="{FF2B5EF4-FFF2-40B4-BE49-F238E27FC236}">
                <a16:creationId xmlns:a16="http://schemas.microsoft.com/office/drawing/2014/main" id="{410AA24B-4D68-497C-863F-D9CDE5D98764}"/>
              </a:ext>
            </a:extLst>
          </p:cNvPr>
          <p:cNvSpPr txBox="1"/>
          <p:nvPr/>
        </p:nvSpPr>
        <p:spPr>
          <a:xfrm>
            <a:off x="266700" y="4197066"/>
            <a:ext cx="5486400" cy="646331"/>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a:t>
            </a:r>
            <a:r>
              <a:rPr lang="pt-BR" b="0" dirty="0" err="1">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Saldo </a:t>
            </a:r>
            <a:r>
              <a:rPr lang="pt-BR" b="0" dirty="0">
                <a:solidFill>
                  <a:srgbClr val="C0392B"/>
                </a:solidFill>
                <a:effectLst/>
                <a:latin typeface="Consolas" panose="020B0609020204030204" pitchFamily="49" charset="0"/>
              </a:rPr>
              <a:t>12567.5</a:t>
            </a:r>
            <a:r>
              <a:rPr lang="pt-BR" b="0" dirty="0">
                <a:solidFill>
                  <a:srgbClr val="212121"/>
                </a:solidFill>
                <a:effectLst/>
                <a:latin typeface="Consolas" panose="020B0609020204030204" pitchFamily="49" charset="0"/>
              </a:rPr>
              <a:t> do titular Fulano</a:t>
            </a:r>
          </a:p>
        </p:txBody>
      </p:sp>
    </p:spTree>
    <p:extLst>
      <p:ext uri="{BB962C8B-B14F-4D97-AF65-F5344CB8AC3E}">
        <p14:creationId xmlns:p14="http://schemas.microsoft.com/office/powerpoint/2010/main" val="397119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Implementando Métodos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6" name="CaixaDeTexto 5">
            <a:extLst>
              <a:ext uri="{FF2B5EF4-FFF2-40B4-BE49-F238E27FC236}">
                <a16:creationId xmlns:a16="http://schemas.microsoft.com/office/drawing/2014/main" id="{1F777910-310E-4769-B327-99BEDB361CA2}"/>
              </a:ext>
            </a:extLst>
          </p:cNvPr>
          <p:cNvSpPr txBox="1"/>
          <p:nvPr/>
        </p:nvSpPr>
        <p:spPr>
          <a:xfrm>
            <a:off x="-268015" y="1330980"/>
            <a:ext cx="10736317" cy="1754326"/>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"Saldo de {} do titular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p:txBody>
      </p:sp>
      <p:sp>
        <p:nvSpPr>
          <p:cNvPr id="8" name="CaixaDeTexto 7">
            <a:extLst>
              <a:ext uri="{FF2B5EF4-FFF2-40B4-BE49-F238E27FC236}">
                <a16:creationId xmlns:a16="http://schemas.microsoft.com/office/drawing/2014/main" id="{3F5C15F8-B679-482E-81CC-D7AED953A0E2}"/>
              </a:ext>
            </a:extLst>
          </p:cNvPr>
          <p:cNvSpPr txBox="1"/>
          <p:nvPr/>
        </p:nvSpPr>
        <p:spPr>
          <a:xfrm>
            <a:off x="259200" y="3284891"/>
            <a:ext cx="5620406" cy="369332"/>
          </a:xfrm>
          <a:prstGeom prst="rect">
            <a:avLst/>
          </a:prstGeom>
          <a:noFill/>
        </p:spPr>
        <p:txBody>
          <a:bodyPr wrap="square">
            <a:spAutoFit/>
          </a:bodyPr>
          <a:lstStyle/>
          <a:p>
            <a:r>
              <a:rPr lang="pt-BR" dirty="0"/>
              <a:t>Encapsulamento!</a:t>
            </a:r>
          </a:p>
        </p:txBody>
      </p:sp>
    </p:spTree>
    <p:extLst>
      <p:ext uri="{BB962C8B-B14F-4D97-AF65-F5344CB8AC3E}">
        <p14:creationId xmlns:p14="http://schemas.microsoft.com/office/powerpoint/2010/main" val="26459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427148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Coletor de Lixo / </a:t>
            </a:r>
            <a:r>
              <a:rPr lang="pt-BR" dirty="0" err="1"/>
              <a:t>None</a:t>
            </a:r>
            <a:endParaRPr lang="pt-BR" dirty="0"/>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17</a:t>
            </a:fld>
            <a:endParaRPr lang="en-US" noProof="1"/>
          </a:p>
        </p:txBody>
      </p:sp>
      <p:pic>
        <p:nvPicPr>
          <p:cNvPr id="5" name="Picture 2">
            <a:extLst>
              <a:ext uri="{FF2B5EF4-FFF2-40B4-BE49-F238E27FC236}">
                <a16:creationId xmlns:a16="http://schemas.microsoft.com/office/drawing/2014/main" id="{4319A543-80A9-4974-A11C-DF0F2F630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8349"/>
            <a:ext cx="3002665" cy="25197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DC6966A-2337-44E5-B3A7-D5128B726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665" y="2961598"/>
            <a:ext cx="2964241" cy="256101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8705AEA9-23F9-4D27-9590-46F3201737F4}"/>
              </a:ext>
            </a:extLst>
          </p:cNvPr>
          <p:cNvPicPr>
            <a:picLocks noChangeAspect="1"/>
          </p:cNvPicPr>
          <p:nvPr/>
        </p:nvPicPr>
        <p:blipFill>
          <a:blip r:embed="rId5"/>
          <a:stretch>
            <a:fillRect/>
          </a:stretch>
        </p:blipFill>
        <p:spPr>
          <a:xfrm>
            <a:off x="5826914" y="935878"/>
            <a:ext cx="2785495" cy="2519723"/>
          </a:xfrm>
          <a:prstGeom prst="rect">
            <a:avLst/>
          </a:prstGeom>
        </p:spPr>
      </p:pic>
      <p:pic>
        <p:nvPicPr>
          <p:cNvPr id="8" name="Imagem 7">
            <a:extLst>
              <a:ext uri="{FF2B5EF4-FFF2-40B4-BE49-F238E27FC236}">
                <a16:creationId xmlns:a16="http://schemas.microsoft.com/office/drawing/2014/main" id="{656E3F88-54E7-41E2-96BF-250720B5FEE2}"/>
              </a:ext>
            </a:extLst>
          </p:cNvPr>
          <p:cNvPicPr>
            <a:picLocks noChangeAspect="1"/>
          </p:cNvPicPr>
          <p:nvPr/>
        </p:nvPicPr>
        <p:blipFill>
          <a:blip r:embed="rId6"/>
          <a:stretch>
            <a:fillRect/>
          </a:stretch>
        </p:blipFill>
        <p:spPr>
          <a:xfrm>
            <a:off x="8612409" y="2900070"/>
            <a:ext cx="2890465" cy="2622543"/>
          </a:xfrm>
          <a:prstGeom prst="rect">
            <a:avLst/>
          </a:prstGeom>
        </p:spPr>
      </p:pic>
    </p:spTree>
    <p:extLst>
      <p:ext uri="{BB962C8B-B14F-4D97-AF65-F5344CB8AC3E}">
        <p14:creationId xmlns:p14="http://schemas.microsoft.com/office/powerpoint/2010/main" val="280067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Encapsulamento – Atributos Privados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18</a:t>
            </a:fld>
            <a:endParaRPr lang="en-US" noProof="1"/>
          </a:p>
        </p:txBody>
      </p:sp>
      <p:sp>
        <p:nvSpPr>
          <p:cNvPr id="6" name="CaixaDeTexto 5">
            <a:extLst>
              <a:ext uri="{FF2B5EF4-FFF2-40B4-BE49-F238E27FC236}">
                <a16:creationId xmlns:a16="http://schemas.microsoft.com/office/drawing/2014/main" id="{E939EC4B-935A-40AB-AF6D-3C4C3DC49281}"/>
              </a:ext>
            </a:extLst>
          </p:cNvPr>
          <p:cNvSpPr txBox="1"/>
          <p:nvPr/>
        </p:nvSpPr>
        <p:spPr>
          <a:xfrm>
            <a:off x="266700" y="1686936"/>
            <a:ext cx="5486400" cy="646331"/>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conta.saldo</a:t>
            </a:r>
            <a:endParaRPr lang="pt-BR" b="0" dirty="0">
              <a:solidFill>
                <a:srgbClr val="212121"/>
              </a:solidFill>
              <a:effectLst/>
              <a:latin typeface="Consolas" panose="020B0609020204030204" pitchFamily="49" charset="0"/>
            </a:endParaRPr>
          </a:p>
          <a:p>
            <a:r>
              <a:rPr lang="pt-BR" b="0" dirty="0">
                <a:solidFill>
                  <a:srgbClr val="C0392B"/>
                </a:solidFill>
                <a:effectLst/>
                <a:latin typeface="Consolas" panose="020B0609020204030204" pitchFamily="49" charset="0"/>
              </a:rPr>
              <a:t>12567.0</a:t>
            </a:r>
            <a:endParaRPr lang="pt-BR" b="0" dirty="0">
              <a:solidFill>
                <a:srgbClr val="212121"/>
              </a:solidFill>
              <a:effectLst/>
              <a:latin typeface="Consolas" panose="020B0609020204030204" pitchFamily="49" charset="0"/>
            </a:endParaRPr>
          </a:p>
        </p:txBody>
      </p:sp>
      <p:sp>
        <p:nvSpPr>
          <p:cNvPr id="8" name="CaixaDeTexto 7">
            <a:extLst>
              <a:ext uri="{FF2B5EF4-FFF2-40B4-BE49-F238E27FC236}">
                <a16:creationId xmlns:a16="http://schemas.microsoft.com/office/drawing/2014/main" id="{7FC938DB-76AD-4D30-996E-1513C8C336FA}"/>
              </a:ext>
            </a:extLst>
          </p:cNvPr>
          <p:cNvSpPr txBox="1"/>
          <p:nvPr/>
        </p:nvSpPr>
        <p:spPr>
          <a:xfrm>
            <a:off x="259200" y="1256031"/>
            <a:ext cx="5486400" cy="369332"/>
          </a:xfrm>
          <a:prstGeom prst="rect">
            <a:avLst/>
          </a:prstGeom>
          <a:noFill/>
        </p:spPr>
        <p:txBody>
          <a:bodyPr wrap="square">
            <a:spAutoFit/>
          </a:bodyPr>
          <a:lstStyle/>
          <a:p>
            <a:r>
              <a:rPr lang="pt-BR" dirty="0"/>
              <a:t>Acessando o atributo saldo:</a:t>
            </a:r>
          </a:p>
        </p:txBody>
      </p:sp>
      <p:sp>
        <p:nvSpPr>
          <p:cNvPr id="10" name="CaixaDeTexto 9">
            <a:extLst>
              <a:ext uri="{FF2B5EF4-FFF2-40B4-BE49-F238E27FC236}">
                <a16:creationId xmlns:a16="http://schemas.microsoft.com/office/drawing/2014/main" id="{9A01CCC8-BB3D-456A-B007-15791CF29393}"/>
              </a:ext>
            </a:extLst>
          </p:cNvPr>
          <p:cNvSpPr txBox="1"/>
          <p:nvPr/>
        </p:nvSpPr>
        <p:spPr>
          <a:xfrm>
            <a:off x="4398580" y="1686936"/>
            <a:ext cx="5486400" cy="923330"/>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13000.0</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a:t>
            </a:r>
            <a:r>
              <a:rPr lang="pt-BR" b="0" dirty="0" err="1">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Saldo de </a:t>
            </a:r>
            <a:r>
              <a:rPr lang="pt-BR" b="0" dirty="0">
                <a:solidFill>
                  <a:srgbClr val="C0392B"/>
                </a:solidFill>
                <a:effectLst/>
                <a:latin typeface="Consolas" panose="020B0609020204030204" pitchFamily="49" charset="0"/>
              </a:rPr>
              <a:t>13000.0</a:t>
            </a:r>
            <a:r>
              <a:rPr lang="pt-BR" b="0" dirty="0">
                <a:solidFill>
                  <a:srgbClr val="212121"/>
                </a:solidFill>
                <a:effectLst/>
                <a:latin typeface="Consolas" panose="020B0609020204030204" pitchFamily="49" charset="0"/>
              </a:rPr>
              <a:t> do titular Fulano</a:t>
            </a:r>
          </a:p>
        </p:txBody>
      </p:sp>
      <p:sp>
        <p:nvSpPr>
          <p:cNvPr id="12" name="CaixaDeTexto 11">
            <a:extLst>
              <a:ext uri="{FF2B5EF4-FFF2-40B4-BE49-F238E27FC236}">
                <a16:creationId xmlns:a16="http://schemas.microsoft.com/office/drawing/2014/main" id="{E7F4F3A4-8602-404A-AC54-3E951BFE94ED}"/>
              </a:ext>
            </a:extLst>
          </p:cNvPr>
          <p:cNvSpPr txBox="1"/>
          <p:nvPr/>
        </p:nvSpPr>
        <p:spPr>
          <a:xfrm>
            <a:off x="4398580" y="1256700"/>
            <a:ext cx="5486400" cy="369332"/>
          </a:xfrm>
          <a:prstGeom prst="rect">
            <a:avLst/>
          </a:prstGeom>
          <a:noFill/>
        </p:spPr>
        <p:txBody>
          <a:bodyPr wrap="square">
            <a:spAutoFit/>
          </a:bodyPr>
          <a:lstStyle/>
          <a:p>
            <a:r>
              <a:rPr lang="pt-BR" dirty="0"/>
              <a:t>Alterando o atributo saldo:</a:t>
            </a:r>
          </a:p>
        </p:txBody>
      </p:sp>
      <p:sp>
        <p:nvSpPr>
          <p:cNvPr id="14" name="CaixaDeTexto 13">
            <a:extLst>
              <a:ext uri="{FF2B5EF4-FFF2-40B4-BE49-F238E27FC236}">
                <a16:creationId xmlns:a16="http://schemas.microsoft.com/office/drawing/2014/main" id="{9889AC1C-4A04-4C78-A4B5-7B5CCDBFA7A9}"/>
              </a:ext>
            </a:extLst>
          </p:cNvPr>
          <p:cNvSpPr txBox="1"/>
          <p:nvPr/>
        </p:nvSpPr>
        <p:spPr>
          <a:xfrm>
            <a:off x="4398580" y="2669106"/>
            <a:ext cx="5486400" cy="369332"/>
          </a:xfrm>
          <a:prstGeom prst="rect">
            <a:avLst/>
          </a:prstGeom>
          <a:noFill/>
        </p:spPr>
        <p:txBody>
          <a:bodyPr wrap="square">
            <a:spAutoFit/>
          </a:bodyPr>
          <a:lstStyle/>
          <a:p>
            <a:r>
              <a:rPr lang="pt-BR" dirty="0"/>
              <a:t>Eu poderia fazer isso???</a:t>
            </a:r>
          </a:p>
        </p:txBody>
      </p:sp>
      <p:sp>
        <p:nvSpPr>
          <p:cNvPr id="16" name="CaixaDeTexto 15">
            <a:extLst>
              <a:ext uri="{FF2B5EF4-FFF2-40B4-BE49-F238E27FC236}">
                <a16:creationId xmlns:a16="http://schemas.microsoft.com/office/drawing/2014/main" id="{7F7980B4-6746-4CFD-AC05-C0000D424FB3}"/>
              </a:ext>
            </a:extLst>
          </p:cNvPr>
          <p:cNvSpPr txBox="1"/>
          <p:nvPr/>
        </p:nvSpPr>
        <p:spPr>
          <a:xfrm>
            <a:off x="266700" y="3132175"/>
            <a:ext cx="10443300" cy="923330"/>
          </a:xfrm>
          <a:prstGeom prst="rect">
            <a:avLst/>
          </a:prstGeom>
          <a:noFill/>
        </p:spPr>
        <p:txBody>
          <a:bodyPr wrap="square">
            <a:spAutoFit/>
          </a:bodyPr>
          <a:lstStyle/>
          <a:p>
            <a:pPr algn="just"/>
            <a:r>
              <a:rPr lang="pt-BR" dirty="0"/>
              <a:t>Se quiséssemos saber o nome de alguém, seria uma falta de educação pegar diretamente o documento de identificação da pessoa, sem pedir autorização. Da mesma forma, seria mais apropriado usarmos um método para identificar o saldo, em vez de acessá-lo diretamente.</a:t>
            </a:r>
          </a:p>
        </p:txBody>
      </p:sp>
      <p:sp>
        <p:nvSpPr>
          <p:cNvPr id="18" name="CaixaDeTexto 17">
            <a:extLst>
              <a:ext uri="{FF2B5EF4-FFF2-40B4-BE49-F238E27FC236}">
                <a16:creationId xmlns:a16="http://schemas.microsoft.com/office/drawing/2014/main" id="{57179C1F-C9E2-49BD-8F94-DD4954B65435}"/>
              </a:ext>
            </a:extLst>
          </p:cNvPr>
          <p:cNvSpPr txBox="1"/>
          <p:nvPr/>
        </p:nvSpPr>
        <p:spPr>
          <a:xfrm>
            <a:off x="266700" y="4222830"/>
            <a:ext cx="10443300" cy="646331"/>
          </a:xfrm>
          <a:prstGeom prst="rect">
            <a:avLst/>
          </a:prstGeom>
          <a:noFill/>
        </p:spPr>
        <p:txBody>
          <a:bodyPr wrap="square">
            <a:spAutoFit/>
          </a:bodyPr>
          <a:lstStyle/>
          <a:p>
            <a:pPr algn="just"/>
            <a:r>
              <a:rPr lang="pt-BR" dirty="0"/>
              <a:t>Não podemos acessar o atributo saldo do objeto diretamente. Teremos que usar os métodos responsáveis por encapsular o acesso ao objeto.</a:t>
            </a:r>
          </a:p>
        </p:txBody>
      </p:sp>
    </p:spTree>
    <p:extLst>
      <p:ext uri="{BB962C8B-B14F-4D97-AF65-F5344CB8AC3E}">
        <p14:creationId xmlns:p14="http://schemas.microsoft.com/office/powerpoint/2010/main" val="254433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Encapsulamento – Atributos Privados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8" name="CaixaDeTexto 7">
            <a:extLst>
              <a:ext uri="{FF2B5EF4-FFF2-40B4-BE49-F238E27FC236}">
                <a16:creationId xmlns:a16="http://schemas.microsoft.com/office/drawing/2014/main" id="{B118D518-B5C9-4D09-969E-E4EDF260ADD8}"/>
              </a:ext>
            </a:extLst>
          </p:cNvPr>
          <p:cNvSpPr txBox="1"/>
          <p:nvPr/>
        </p:nvSpPr>
        <p:spPr>
          <a:xfrm>
            <a:off x="259200" y="1238331"/>
            <a:ext cx="7662041" cy="2031325"/>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 numero, titular, saldo, limite):</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 ...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.__numero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numero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.__titular</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titular </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saldo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.__limite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limite</a:t>
            </a:r>
          </a:p>
        </p:txBody>
      </p:sp>
      <p:sp>
        <p:nvSpPr>
          <p:cNvPr id="10" name="CaixaDeTexto 9">
            <a:extLst>
              <a:ext uri="{FF2B5EF4-FFF2-40B4-BE49-F238E27FC236}">
                <a16:creationId xmlns:a16="http://schemas.microsoft.com/office/drawing/2014/main" id="{00885D6A-D761-4E54-8B05-6A21C0E1E156}"/>
              </a:ext>
            </a:extLst>
          </p:cNvPr>
          <p:cNvSpPr txBox="1"/>
          <p:nvPr/>
        </p:nvSpPr>
        <p:spPr>
          <a:xfrm>
            <a:off x="259200" y="4074316"/>
            <a:ext cx="5486400" cy="1200329"/>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conta._Conta__limite</a:t>
            </a:r>
            <a:endParaRPr lang="pt-BR" b="0" dirty="0">
              <a:solidFill>
                <a:srgbClr val="212121"/>
              </a:solidFill>
              <a:effectLst/>
              <a:latin typeface="Consolas" panose="020B0609020204030204" pitchFamily="49" charset="0"/>
            </a:endParaRPr>
          </a:p>
          <a:p>
            <a:r>
              <a:rPr lang="pt-BR" b="0" dirty="0">
                <a:solidFill>
                  <a:srgbClr val="C0392B"/>
                </a:solidFill>
                <a:effectLst/>
                <a:latin typeface="Consolas" panose="020B0609020204030204" pitchFamily="49" charset="0"/>
              </a:rPr>
              <a:t>1000.0</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conta._Conta__saldo</a:t>
            </a:r>
            <a:endParaRPr lang="pt-BR" b="0" dirty="0">
              <a:solidFill>
                <a:srgbClr val="212121"/>
              </a:solidFill>
              <a:effectLst/>
              <a:latin typeface="Consolas" panose="020B0609020204030204" pitchFamily="49" charset="0"/>
            </a:endParaRPr>
          </a:p>
          <a:p>
            <a:r>
              <a:rPr lang="pt-BR" b="0" dirty="0">
                <a:solidFill>
                  <a:srgbClr val="C0392B"/>
                </a:solidFill>
                <a:effectLst/>
                <a:latin typeface="Consolas" panose="020B0609020204030204" pitchFamily="49" charset="0"/>
              </a:rPr>
              <a:t>55.5</a:t>
            </a:r>
            <a:endParaRPr lang="pt-BR" b="0" dirty="0">
              <a:solidFill>
                <a:srgbClr val="212121"/>
              </a:solidFill>
              <a:effectLst/>
              <a:latin typeface="Consolas" panose="020B0609020204030204" pitchFamily="49" charset="0"/>
            </a:endParaRPr>
          </a:p>
        </p:txBody>
      </p:sp>
      <p:sp>
        <p:nvSpPr>
          <p:cNvPr id="12" name="CaixaDeTexto 11">
            <a:extLst>
              <a:ext uri="{FF2B5EF4-FFF2-40B4-BE49-F238E27FC236}">
                <a16:creationId xmlns:a16="http://schemas.microsoft.com/office/drawing/2014/main" id="{330A23F2-CDA0-4DC0-B519-42EC608863A1}"/>
              </a:ext>
            </a:extLst>
          </p:cNvPr>
          <p:cNvSpPr txBox="1"/>
          <p:nvPr/>
        </p:nvSpPr>
        <p:spPr>
          <a:xfrm>
            <a:off x="218854" y="3582548"/>
            <a:ext cx="5486400" cy="369332"/>
          </a:xfrm>
          <a:prstGeom prst="rect">
            <a:avLst/>
          </a:prstGeom>
          <a:noFill/>
        </p:spPr>
        <p:txBody>
          <a:bodyPr wrap="square">
            <a:spAutoFit/>
          </a:bodyPr>
          <a:lstStyle/>
          <a:p>
            <a:r>
              <a:rPr lang="pt-BR" dirty="0"/>
              <a:t>Eu ainda consigo acessar esses itens?</a:t>
            </a:r>
          </a:p>
        </p:txBody>
      </p:sp>
      <p:pic>
        <p:nvPicPr>
          <p:cNvPr id="13" name="Picture 2" descr="sugestões do autocomplete inclui metodos e atributos privados">
            <a:extLst>
              <a:ext uri="{FF2B5EF4-FFF2-40B4-BE49-F238E27FC236}">
                <a16:creationId xmlns:a16="http://schemas.microsoft.com/office/drawing/2014/main" id="{5A881985-EA4E-4FEF-8BF4-12D5DF99F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904" y="2455458"/>
            <a:ext cx="5768868" cy="291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33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Paradigma Procedural x Paradigma Orientado a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6" name="CaixaDeTexto 5">
            <a:extLst>
              <a:ext uri="{FF2B5EF4-FFF2-40B4-BE49-F238E27FC236}">
                <a16:creationId xmlns:a16="http://schemas.microsoft.com/office/drawing/2014/main" id="{5EFD103F-BA3C-4BA7-BFB4-B944E0FEAD6C}"/>
              </a:ext>
            </a:extLst>
          </p:cNvPr>
          <p:cNvSpPr txBox="1"/>
          <p:nvPr/>
        </p:nvSpPr>
        <p:spPr>
          <a:xfrm>
            <a:off x="0" y="1977501"/>
            <a:ext cx="11114690" cy="646331"/>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cria_conta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conta2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321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"titular"</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12567.0</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a:t>
            </a:r>
            <a:r>
              <a:rPr lang="pt-BR" b="0" dirty="0">
                <a:solidFill>
                  <a:srgbClr val="212121"/>
                </a:solidFill>
                <a:effectLst/>
                <a:latin typeface="Consolas" panose="020B0609020204030204" pitchFamily="49" charset="0"/>
              </a:rPr>
              <a:t>}</a:t>
            </a:r>
          </a:p>
        </p:txBody>
      </p:sp>
      <p:sp>
        <p:nvSpPr>
          <p:cNvPr id="8" name="CaixaDeTexto 7">
            <a:extLst>
              <a:ext uri="{FF2B5EF4-FFF2-40B4-BE49-F238E27FC236}">
                <a16:creationId xmlns:a16="http://schemas.microsoft.com/office/drawing/2014/main" id="{37AD3B01-717A-4DF7-9685-94EB6B74716A}"/>
              </a:ext>
            </a:extLst>
          </p:cNvPr>
          <p:cNvSpPr txBox="1"/>
          <p:nvPr/>
        </p:nvSpPr>
        <p:spPr>
          <a:xfrm>
            <a:off x="259200" y="1382826"/>
            <a:ext cx="5580992" cy="369332"/>
          </a:xfrm>
          <a:prstGeom prst="rect">
            <a:avLst/>
          </a:prstGeom>
          <a:noFill/>
        </p:spPr>
        <p:txBody>
          <a:bodyPr wrap="square">
            <a:spAutoFit/>
          </a:bodyPr>
          <a:lstStyle/>
          <a:p>
            <a:r>
              <a:rPr lang="pt-BR" dirty="0"/>
              <a:t>Criação de uma função para nos ajudar!!!</a:t>
            </a:r>
          </a:p>
        </p:txBody>
      </p:sp>
      <p:sp>
        <p:nvSpPr>
          <p:cNvPr id="9" name="CaixaDeTexto 8">
            <a:extLst>
              <a:ext uri="{FF2B5EF4-FFF2-40B4-BE49-F238E27FC236}">
                <a16:creationId xmlns:a16="http://schemas.microsoft.com/office/drawing/2014/main" id="{E4FB6C70-2243-4DAD-8BFC-193935EF91CA}"/>
              </a:ext>
            </a:extLst>
          </p:cNvPr>
          <p:cNvSpPr txBox="1"/>
          <p:nvPr/>
        </p:nvSpPr>
        <p:spPr>
          <a:xfrm>
            <a:off x="266700" y="2912239"/>
            <a:ext cx="10443300" cy="646331"/>
          </a:xfrm>
          <a:prstGeom prst="rect">
            <a:avLst/>
          </a:prstGeom>
          <a:noFill/>
        </p:spPr>
        <p:txBody>
          <a:bodyPr wrap="square">
            <a:spAutoFit/>
          </a:bodyPr>
          <a:lstStyle/>
          <a:p>
            <a:r>
              <a:rPr lang="pt-BR" dirty="0"/>
              <a:t>Ainda assim o código parece meio chumbado, podemos modifica-lo para torna-lo mais dinâmico, retornando qualquer conta que queiramos criar:</a:t>
            </a:r>
          </a:p>
        </p:txBody>
      </p:sp>
      <p:sp>
        <p:nvSpPr>
          <p:cNvPr id="11" name="CaixaDeTexto 10">
            <a:extLst>
              <a:ext uri="{FF2B5EF4-FFF2-40B4-BE49-F238E27FC236}">
                <a16:creationId xmlns:a16="http://schemas.microsoft.com/office/drawing/2014/main" id="{828B0F2E-8D38-4CA3-B1EA-719D3B5092C4}"/>
              </a:ext>
            </a:extLst>
          </p:cNvPr>
          <p:cNvSpPr txBox="1"/>
          <p:nvPr/>
        </p:nvSpPr>
        <p:spPr>
          <a:xfrm>
            <a:off x="-1" y="3682054"/>
            <a:ext cx="10969625" cy="923330"/>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cria_conta</a:t>
            </a:r>
            <a:r>
              <a:rPr lang="pt-BR" b="0" dirty="0">
                <a:solidFill>
                  <a:srgbClr val="212121"/>
                </a:solidFill>
                <a:effectLst/>
                <a:latin typeface="Consolas" panose="020B0609020204030204" pitchFamily="49" charset="0"/>
              </a:rPr>
              <a:t>(numero, titular, saldo, limite):</a:t>
            </a:r>
          </a:p>
          <a:p>
            <a:r>
              <a:rPr lang="pt-BR" b="0" dirty="0">
                <a:solidFill>
                  <a:srgbClr val="212121"/>
                </a:solidFill>
                <a:effectLst/>
                <a:latin typeface="Consolas" panose="020B0609020204030204" pitchFamily="49" charset="0"/>
              </a:rPr>
              <a:t>   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numero, </a:t>
            </a:r>
            <a:r>
              <a:rPr lang="pt-BR" b="0" dirty="0">
                <a:solidFill>
                  <a:srgbClr val="A8601A"/>
                </a:solidFill>
                <a:effectLst/>
                <a:latin typeface="Consolas" panose="020B0609020204030204" pitchFamily="49" charset="0"/>
              </a:rPr>
              <a:t>"titular"</a:t>
            </a:r>
            <a:r>
              <a:rPr lang="pt-BR" b="0" dirty="0">
                <a:solidFill>
                  <a:srgbClr val="212121"/>
                </a:solidFill>
                <a:effectLst/>
                <a:latin typeface="Consolas" panose="020B0609020204030204" pitchFamily="49" charset="0"/>
              </a:rPr>
              <a:t>: titular, </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saldo, </a:t>
            </a:r>
            <a:r>
              <a:rPr lang="pt-BR" b="0" dirty="0">
                <a:solidFill>
                  <a:srgbClr val="A8601A"/>
                </a:solidFill>
                <a:effectLst/>
                <a:latin typeface="Consolas" panose="020B0609020204030204" pitchFamily="49" charset="0"/>
              </a:rPr>
              <a:t>"limite"</a:t>
            </a:r>
            <a:r>
              <a:rPr lang="pt-BR" b="0" dirty="0">
                <a:solidFill>
                  <a:srgbClr val="212121"/>
                </a:solidFill>
                <a:effectLst/>
                <a:latin typeface="Consolas" panose="020B0609020204030204" pitchFamily="49" charset="0"/>
              </a:rPr>
              <a:t>: limite}</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conta</a:t>
            </a:r>
          </a:p>
        </p:txBody>
      </p:sp>
    </p:spTree>
    <p:extLst>
      <p:ext uri="{BB962C8B-B14F-4D97-AF65-F5344CB8AC3E}">
        <p14:creationId xmlns:p14="http://schemas.microsoft.com/office/powerpoint/2010/main" val="335028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20</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197871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Encapsulamento – Métodos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21</a:t>
            </a:fld>
            <a:endParaRPr lang="en-US" noProof="1"/>
          </a:p>
        </p:txBody>
      </p:sp>
      <p:sp>
        <p:nvSpPr>
          <p:cNvPr id="6" name="CaixaDeTexto 5">
            <a:extLst>
              <a:ext uri="{FF2B5EF4-FFF2-40B4-BE49-F238E27FC236}">
                <a16:creationId xmlns:a16="http://schemas.microsoft.com/office/drawing/2014/main" id="{4A0B6D2D-D8C4-41A1-9D30-B34C2FD3FEEF}"/>
              </a:ext>
            </a:extLst>
          </p:cNvPr>
          <p:cNvSpPr txBox="1"/>
          <p:nvPr/>
        </p:nvSpPr>
        <p:spPr>
          <a:xfrm>
            <a:off x="259200" y="1229738"/>
            <a:ext cx="10450800" cy="369332"/>
          </a:xfrm>
          <a:prstGeom prst="rect">
            <a:avLst/>
          </a:prstGeom>
          <a:noFill/>
        </p:spPr>
        <p:txBody>
          <a:bodyPr wrap="square">
            <a:spAutoFit/>
          </a:bodyPr>
          <a:lstStyle/>
          <a:p>
            <a:r>
              <a:rPr lang="pt-BR" dirty="0"/>
              <a:t>Como eu retiro dinheiro de uma conta e envio dinheiro para outra conta?</a:t>
            </a:r>
          </a:p>
        </p:txBody>
      </p:sp>
      <p:sp>
        <p:nvSpPr>
          <p:cNvPr id="8" name="CaixaDeTexto 7">
            <a:extLst>
              <a:ext uri="{FF2B5EF4-FFF2-40B4-BE49-F238E27FC236}">
                <a16:creationId xmlns:a16="http://schemas.microsoft.com/office/drawing/2014/main" id="{A5A4789D-D7F1-4891-A67C-04E28F3E6A8A}"/>
              </a:ext>
            </a:extLst>
          </p:cNvPr>
          <p:cNvSpPr txBox="1"/>
          <p:nvPr/>
        </p:nvSpPr>
        <p:spPr>
          <a:xfrm>
            <a:off x="259200" y="1697413"/>
            <a:ext cx="5486400" cy="923330"/>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valor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conta2.</a:t>
            </a:r>
            <a:r>
              <a:rPr lang="pt-BR" b="0" dirty="0">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(valor)</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a:t>
            </a:r>
            <a:r>
              <a:rPr lang="pt-BR" b="0" dirty="0" err="1">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(valor)</a:t>
            </a:r>
          </a:p>
        </p:txBody>
      </p:sp>
      <p:sp>
        <p:nvSpPr>
          <p:cNvPr id="10" name="CaixaDeTexto 9">
            <a:extLst>
              <a:ext uri="{FF2B5EF4-FFF2-40B4-BE49-F238E27FC236}">
                <a16:creationId xmlns:a16="http://schemas.microsoft.com/office/drawing/2014/main" id="{D7C4F1DE-BCBA-4DA6-809D-8776B48AAED3}"/>
              </a:ext>
            </a:extLst>
          </p:cNvPr>
          <p:cNvSpPr txBox="1"/>
          <p:nvPr/>
        </p:nvSpPr>
        <p:spPr>
          <a:xfrm>
            <a:off x="259200" y="2784777"/>
            <a:ext cx="10450800" cy="369332"/>
          </a:xfrm>
          <a:prstGeom prst="rect">
            <a:avLst/>
          </a:prstGeom>
          <a:noFill/>
        </p:spPr>
        <p:txBody>
          <a:bodyPr wrap="square">
            <a:spAutoFit/>
          </a:bodyPr>
          <a:lstStyle/>
          <a:p>
            <a:r>
              <a:rPr lang="pt-BR" dirty="0"/>
              <a:t>Nosso encapsulamento foi quebrado com a ação de transferência de dinheiro entre contas...</a:t>
            </a:r>
          </a:p>
        </p:txBody>
      </p:sp>
      <p:sp>
        <p:nvSpPr>
          <p:cNvPr id="12" name="CaixaDeTexto 11">
            <a:extLst>
              <a:ext uri="{FF2B5EF4-FFF2-40B4-BE49-F238E27FC236}">
                <a16:creationId xmlns:a16="http://schemas.microsoft.com/office/drawing/2014/main" id="{D230B12D-B629-4D82-A7CF-942C00F965CA}"/>
              </a:ext>
            </a:extLst>
          </p:cNvPr>
          <p:cNvSpPr txBox="1"/>
          <p:nvPr/>
        </p:nvSpPr>
        <p:spPr>
          <a:xfrm>
            <a:off x="-173421" y="3337657"/>
            <a:ext cx="5486400" cy="923330"/>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transfere</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conta2.</a:t>
            </a:r>
            <a:r>
              <a:rPr lang="pt-BR" b="0" dirty="0">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(valor)</a:t>
            </a:r>
          </a:p>
          <a:p>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a:t>
            </a:r>
            <a:r>
              <a:rPr lang="pt-BR" b="0" dirty="0" err="1">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(valor)</a:t>
            </a:r>
          </a:p>
        </p:txBody>
      </p:sp>
      <p:sp>
        <p:nvSpPr>
          <p:cNvPr id="14" name="CaixaDeTexto 13">
            <a:extLst>
              <a:ext uri="{FF2B5EF4-FFF2-40B4-BE49-F238E27FC236}">
                <a16:creationId xmlns:a16="http://schemas.microsoft.com/office/drawing/2014/main" id="{990E89C2-DB2A-4312-BB7B-C3E86BA0D9C6}"/>
              </a:ext>
            </a:extLst>
          </p:cNvPr>
          <p:cNvSpPr txBox="1"/>
          <p:nvPr/>
        </p:nvSpPr>
        <p:spPr>
          <a:xfrm>
            <a:off x="1225769" y="4736934"/>
            <a:ext cx="5573110" cy="369332"/>
          </a:xfrm>
          <a:prstGeom prst="rect">
            <a:avLst/>
          </a:prstGeom>
          <a:noFill/>
        </p:spPr>
        <p:txBody>
          <a:bodyPr wrap="square">
            <a:spAutoFit/>
          </a:bodyPr>
          <a:lstStyle/>
          <a:p>
            <a:r>
              <a:rPr lang="pt-BR" dirty="0"/>
              <a:t>Isso está certo???</a:t>
            </a:r>
          </a:p>
        </p:txBody>
      </p:sp>
      <p:sp>
        <p:nvSpPr>
          <p:cNvPr id="16" name="CaixaDeTexto 15">
            <a:extLst>
              <a:ext uri="{FF2B5EF4-FFF2-40B4-BE49-F238E27FC236}">
                <a16:creationId xmlns:a16="http://schemas.microsoft.com/office/drawing/2014/main" id="{0B621FE6-57D1-4479-B7C1-7B18419ECE4D}"/>
              </a:ext>
            </a:extLst>
          </p:cNvPr>
          <p:cNvSpPr txBox="1"/>
          <p:nvPr/>
        </p:nvSpPr>
        <p:spPr>
          <a:xfrm>
            <a:off x="3209258" y="4318917"/>
            <a:ext cx="6534598" cy="923330"/>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transfere</a:t>
            </a:r>
            <a:r>
              <a:rPr lang="pt-BR" b="0" dirty="0">
                <a:solidFill>
                  <a:srgbClr val="212121"/>
                </a:solidFill>
                <a:effectLst/>
                <a:latin typeface="Consolas" panose="020B0609020204030204" pitchFamily="49" charset="0"/>
              </a:rPr>
              <a:t>(self, valor, origem, destino):</a:t>
            </a:r>
          </a:p>
          <a:p>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origem.</a:t>
            </a:r>
            <a:r>
              <a:rPr lang="pt-BR" b="0" dirty="0" err="1">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(valor)</a:t>
            </a:r>
          </a:p>
          <a:p>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destino.</a:t>
            </a:r>
            <a:r>
              <a:rPr lang="pt-BR" b="0" dirty="0" err="1">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(valor)</a:t>
            </a:r>
          </a:p>
        </p:txBody>
      </p:sp>
    </p:spTree>
    <p:extLst>
      <p:ext uri="{BB962C8B-B14F-4D97-AF65-F5344CB8AC3E}">
        <p14:creationId xmlns:p14="http://schemas.microsoft.com/office/powerpoint/2010/main" val="129341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Encapsulamento – Métodos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22</a:t>
            </a:fld>
            <a:endParaRPr lang="en-US" noProof="1"/>
          </a:p>
        </p:txBody>
      </p:sp>
      <p:sp>
        <p:nvSpPr>
          <p:cNvPr id="6" name="CaixaDeTexto 5">
            <a:extLst>
              <a:ext uri="{FF2B5EF4-FFF2-40B4-BE49-F238E27FC236}">
                <a16:creationId xmlns:a16="http://schemas.microsoft.com/office/drawing/2014/main" id="{4EB6A10F-EA7D-42F1-9C2E-0E0F68B23511}"/>
              </a:ext>
            </a:extLst>
          </p:cNvPr>
          <p:cNvSpPr txBox="1"/>
          <p:nvPr/>
        </p:nvSpPr>
        <p:spPr>
          <a:xfrm>
            <a:off x="-236483" y="1233128"/>
            <a:ext cx="5486400" cy="923330"/>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transfere</a:t>
            </a:r>
            <a:r>
              <a:rPr lang="pt-BR" b="0" dirty="0">
                <a:solidFill>
                  <a:srgbClr val="212121"/>
                </a:solidFill>
                <a:effectLst/>
                <a:latin typeface="Consolas" panose="020B0609020204030204" pitchFamily="49" charset="0"/>
              </a:rPr>
              <a:t>(self, valor, destino):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(valor)</a:t>
            </a:r>
          </a:p>
          <a:p>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destino.</a:t>
            </a:r>
            <a:r>
              <a:rPr lang="pt-BR" b="0" dirty="0" err="1">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(valor)</a:t>
            </a:r>
          </a:p>
        </p:txBody>
      </p:sp>
    </p:spTree>
    <p:extLst>
      <p:ext uri="{BB962C8B-B14F-4D97-AF65-F5344CB8AC3E}">
        <p14:creationId xmlns:p14="http://schemas.microsoft.com/office/powerpoint/2010/main" val="3426610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23</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2038430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Coesão – Classes e Responsabilidades (Únicas)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24</a:t>
            </a:fld>
            <a:endParaRPr lang="en-US" noProof="1"/>
          </a:p>
        </p:txBody>
      </p:sp>
      <p:sp>
        <p:nvSpPr>
          <p:cNvPr id="6" name="CaixaDeTexto 5">
            <a:extLst>
              <a:ext uri="{FF2B5EF4-FFF2-40B4-BE49-F238E27FC236}">
                <a16:creationId xmlns:a16="http://schemas.microsoft.com/office/drawing/2014/main" id="{C8EB88CD-8784-49CA-B3BD-6423892AB167}"/>
              </a:ext>
            </a:extLst>
          </p:cNvPr>
          <p:cNvSpPr txBox="1"/>
          <p:nvPr/>
        </p:nvSpPr>
        <p:spPr>
          <a:xfrm>
            <a:off x="259200" y="1245504"/>
            <a:ext cx="10450800" cy="369332"/>
          </a:xfrm>
          <a:prstGeom prst="rect">
            <a:avLst/>
          </a:prstGeom>
          <a:noFill/>
        </p:spPr>
        <p:txBody>
          <a:bodyPr wrap="square">
            <a:spAutoFit/>
          </a:bodyPr>
          <a:lstStyle/>
          <a:p>
            <a:r>
              <a:rPr lang="pt-BR" dirty="0"/>
              <a:t>É possível criar um método que verifique que o usuário é inadimplente?</a:t>
            </a:r>
          </a:p>
        </p:txBody>
      </p:sp>
      <p:sp>
        <p:nvSpPr>
          <p:cNvPr id="8" name="CaixaDeTexto 7">
            <a:extLst>
              <a:ext uri="{FF2B5EF4-FFF2-40B4-BE49-F238E27FC236}">
                <a16:creationId xmlns:a16="http://schemas.microsoft.com/office/drawing/2014/main" id="{442D136F-C580-41CC-BF75-1585B67B1397}"/>
              </a:ext>
            </a:extLst>
          </p:cNvPr>
          <p:cNvSpPr txBox="1"/>
          <p:nvPr/>
        </p:nvSpPr>
        <p:spPr>
          <a:xfrm>
            <a:off x="259200" y="1776242"/>
            <a:ext cx="5486400" cy="369332"/>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eh_inadimplente</a:t>
            </a:r>
            <a:r>
              <a:rPr lang="pt-BR" b="0" dirty="0">
                <a:solidFill>
                  <a:srgbClr val="212121"/>
                </a:solidFill>
                <a:effectLst/>
                <a:latin typeface="Consolas" panose="020B0609020204030204" pitchFamily="49" charset="0"/>
              </a:rPr>
              <a:t>(self, cliente):</a:t>
            </a:r>
          </a:p>
        </p:txBody>
      </p:sp>
      <p:sp>
        <p:nvSpPr>
          <p:cNvPr id="10" name="CaixaDeTexto 9">
            <a:extLst>
              <a:ext uri="{FF2B5EF4-FFF2-40B4-BE49-F238E27FC236}">
                <a16:creationId xmlns:a16="http://schemas.microsoft.com/office/drawing/2014/main" id="{9C24F146-8A9F-4AD0-98FD-2FC733908A54}"/>
              </a:ext>
            </a:extLst>
          </p:cNvPr>
          <p:cNvSpPr txBox="1"/>
          <p:nvPr/>
        </p:nvSpPr>
        <p:spPr>
          <a:xfrm>
            <a:off x="259199" y="2455167"/>
            <a:ext cx="9042455" cy="369332"/>
          </a:xfrm>
          <a:prstGeom prst="rect">
            <a:avLst/>
          </a:prstGeom>
          <a:noFill/>
        </p:spPr>
        <p:txBody>
          <a:bodyPr wrap="square">
            <a:spAutoFit/>
          </a:bodyPr>
          <a:lstStyle/>
          <a:p>
            <a:r>
              <a:rPr lang="pt-BR" dirty="0"/>
              <a:t>Quais as vantagens e desvantagens de utilizar esse método?</a:t>
            </a:r>
          </a:p>
        </p:txBody>
      </p:sp>
    </p:spTree>
    <p:extLst>
      <p:ext uri="{BB962C8B-B14F-4D97-AF65-F5344CB8AC3E}">
        <p14:creationId xmlns:p14="http://schemas.microsoft.com/office/powerpoint/2010/main" val="39080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err="1"/>
              <a:t>Getters</a:t>
            </a:r>
            <a:r>
              <a:rPr lang="pt-BR" dirty="0"/>
              <a:t> e </a:t>
            </a:r>
            <a:r>
              <a:rPr lang="pt-BR" dirty="0" err="1"/>
              <a:t>Setters</a:t>
            </a:r>
            <a:endParaRPr lang="pt-BR" dirty="0"/>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25</a:t>
            </a:fld>
            <a:endParaRPr lang="en-US" noProof="1"/>
          </a:p>
        </p:txBody>
      </p:sp>
      <p:sp>
        <p:nvSpPr>
          <p:cNvPr id="6" name="CaixaDeTexto 5">
            <a:extLst>
              <a:ext uri="{FF2B5EF4-FFF2-40B4-BE49-F238E27FC236}">
                <a16:creationId xmlns:a16="http://schemas.microsoft.com/office/drawing/2014/main" id="{B0076183-1741-4A20-9FF9-D6468F9543EA}"/>
              </a:ext>
            </a:extLst>
          </p:cNvPr>
          <p:cNvSpPr txBox="1"/>
          <p:nvPr/>
        </p:nvSpPr>
        <p:spPr>
          <a:xfrm>
            <a:off x="259200" y="1240934"/>
            <a:ext cx="9830731" cy="369332"/>
          </a:xfrm>
          <a:prstGeom prst="rect">
            <a:avLst/>
          </a:prstGeom>
          <a:noFill/>
        </p:spPr>
        <p:txBody>
          <a:bodyPr wrap="square">
            <a:spAutoFit/>
          </a:bodyPr>
          <a:lstStyle/>
          <a:p>
            <a:r>
              <a:rPr lang="pt-BR" dirty="0"/>
              <a:t>Vocês acham que a função extrato estava devidamente correta?</a:t>
            </a:r>
          </a:p>
        </p:txBody>
      </p:sp>
      <p:sp>
        <p:nvSpPr>
          <p:cNvPr id="8" name="CaixaDeTexto 7">
            <a:extLst>
              <a:ext uri="{FF2B5EF4-FFF2-40B4-BE49-F238E27FC236}">
                <a16:creationId xmlns:a16="http://schemas.microsoft.com/office/drawing/2014/main" id="{7E911366-B96E-433E-9980-2D2E1B6C1745}"/>
              </a:ext>
            </a:extLst>
          </p:cNvPr>
          <p:cNvSpPr txBox="1"/>
          <p:nvPr/>
        </p:nvSpPr>
        <p:spPr>
          <a:xfrm>
            <a:off x="-255791" y="1735570"/>
            <a:ext cx="10450799" cy="646331"/>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"Saldo de {} do titular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.titular</a:t>
            </a:r>
            <a:r>
              <a:rPr lang="pt-BR" b="0" dirty="0">
                <a:solidFill>
                  <a:srgbClr val="212121"/>
                </a:solidFill>
                <a:effectLst/>
                <a:latin typeface="Consolas" panose="020B0609020204030204" pitchFamily="49" charset="0"/>
              </a:rPr>
              <a:t>))</a:t>
            </a:r>
          </a:p>
        </p:txBody>
      </p:sp>
      <p:sp>
        <p:nvSpPr>
          <p:cNvPr id="10" name="CaixaDeTexto 9">
            <a:extLst>
              <a:ext uri="{FF2B5EF4-FFF2-40B4-BE49-F238E27FC236}">
                <a16:creationId xmlns:a16="http://schemas.microsoft.com/office/drawing/2014/main" id="{8486829F-126A-41B6-B79B-0238120E9096}"/>
              </a:ext>
            </a:extLst>
          </p:cNvPr>
          <p:cNvSpPr txBox="1"/>
          <p:nvPr/>
        </p:nvSpPr>
        <p:spPr>
          <a:xfrm>
            <a:off x="-238285" y="3075156"/>
            <a:ext cx="5612524" cy="646331"/>
          </a:xfrm>
          <a:prstGeom prst="rect">
            <a:avLst/>
          </a:prstGeom>
          <a:noFill/>
        </p:spPr>
        <p:txBody>
          <a:bodyPr wrap="square">
            <a:spAutoFit/>
          </a:bodyPr>
          <a:lstStyle/>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pega_saldo</a:t>
            </a:r>
            <a:r>
              <a:rPr lang="en-US" b="0" dirty="0">
                <a:solidFill>
                  <a:srgbClr val="212121"/>
                </a:solidFill>
                <a:effectLst/>
                <a:latin typeface="Consolas" panose="020B0609020204030204" pitchFamily="49" charset="0"/>
              </a:rPr>
              <a:t>(self):</a:t>
            </a: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return</a:t>
            </a:r>
            <a:r>
              <a:rPr lang="en-US" b="0" dirty="0">
                <a:solidFill>
                  <a:srgbClr val="212121"/>
                </a:solidFill>
                <a:effectLst/>
                <a:latin typeface="Consolas" panose="020B0609020204030204" pitchFamily="49" charset="0"/>
              </a:rPr>
              <a:t> </a:t>
            </a:r>
            <a:r>
              <a:rPr lang="en-US" b="0" dirty="0">
                <a:solidFill>
                  <a:srgbClr val="C0392B"/>
                </a:solidFill>
                <a:effectLst/>
                <a:latin typeface="Consolas" panose="020B0609020204030204" pitchFamily="49" charset="0"/>
              </a:rPr>
              <a:t>self</a:t>
            </a:r>
            <a:r>
              <a:rPr lang="en-US" b="0" dirty="0">
                <a:solidFill>
                  <a:srgbClr val="212121"/>
                </a:solidFill>
                <a:effectLst/>
                <a:latin typeface="Consolas" panose="020B0609020204030204" pitchFamily="49" charset="0"/>
              </a:rPr>
              <a:t>.__</a:t>
            </a:r>
            <a:r>
              <a:rPr lang="en-US" b="0" dirty="0" err="1">
                <a:solidFill>
                  <a:srgbClr val="212121"/>
                </a:solidFill>
                <a:effectLst/>
                <a:latin typeface="Consolas" panose="020B0609020204030204" pitchFamily="49" charset="0"/>
              </a:rPr>
              <a:t>saldo</a:t>
            </a:r>
            <a:endParaRPr lang="en-US" b="0" dirty="0">
              <a:solidFill>
                <a:srgbClr val="212121"/>
              </a:solidFill>
              <a:effectLst/>
              <a:latin typeface="Consolas" panose="020B0609020204030204" pitchFamily="49" charset="0"/>
            </a:endParaRPr>
          </a:p>
        </p:txBody>
      </p:sp>
      <p:sp>
        <p:nvSpPr>
          <p:cNvPr id="12" name="CaixaDeTexto 11">
            <a:extLst>
              <a:ext uri="{FF2B5EF4-FFF2-40B4-BE49-F238E27FC236}">
                <a16:creationId xmlns:a16="http://schemas.microsoft.com/office/drawing/2014/main" id="{73A99F30-7EE0-4CA5-BC67-8B96B86DF89A}"/>
              </a:ext>
            </a:extLst>
          </p:cNvPr>
          <p:cNvSpPr txBox="1"/>
          <p:nvPr/>
        </p:nvSpPr>
        <p:spPr>
          <a:xfrm>
            <a:off x="259200" y="2592290"/>
            <a:ext cx="5612524" cy="369332"/>
          </a:xfrm>
          <a:prstGeom prst="rect">
            <a:avLst/>
          </a:prstGeom>
          <a:noFill/>
        </p:spPr>
        <p:txBody>
          <a:bodyPr wrap="square">
            <a:spAutoFit/>
          </a:bodyPr>
          <a:lstStyle/>
          <a:p>
            <a:r>
              <a:rPr lang="pt-BR" dirty="0"/>
              <a:t>O que poderia ser melhorado???</a:t>
            </a:r>
          </a:p>
        </p:txBody>
      </p:sp>
      <p:sp>
        <p:nvSpPr>
          <p:cNvPr id="14" name="CaixaDeTexto 13">
            <a:extLst>
              <a:ext uri="{FF2B5EF4-FFF2-40B4-BE49-F238E27FC236}">
                <a16:creationId xmlns:a16="http://schemas.microsoft.com/office/drawing/2014/main" id="{EE485B82-C308-4BD0-8461-604505BFF263}"/>
              </a:ext>
            </a:extLst>
          </p:cNvPr>
          <p:cNvSpPr txBox="1"/>
          <p:nvPr/>
        </p:nvSpPr>
        <p:spPr>
          <a:xfrm>
            <a:off x="-238285" y="4074899"/>
            <a:ext cx="5612524" cy="1200329"/>
          </a:xfrm>
          <a:prstGeom prst="rect">
            <a:avLst/>
          </a:prstGeom>
          <a:noFill/>
        </p:spPr>
        <p:txBody>
          <a:bodyPr wrap="square">
            <a:spAutoFit/>
          </a:bodyPr>
          <a:lstStyle/>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devolve_titular</a:t>
            </a:r>
            <a:r>
              <a:rPr lang="en-US" b="0" dirty="0">
                <a:solidFill>
                  <a:srgbClr val="212121"/>
                </a:solidFill>
                <a:effectLst/>
                <a:latin typeface="Consolas" panose="020B0609020204030204" pitchFamily="49" charset="0"/>
              </a:rPr>
              <a:t>(self):</a:t>
            </a: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return</a:t>
            </a:r>
            <a:r>
              <a:rPr lang="en-US" b="0" dirty="0">
                <a:solidFill>
                  <a:srgbClr val="212121"/>
                </a:solidFill>
                <a:effectLst/>
                <a:latin typeface="Consolas" panose="020B0609020204030204" pitchFamily="49" charset="0"/>
              </a:rPr>
              <a:t> </a:t>
            </a:r>
            <a:r>
              <a:rPr lang="en-US" b="0" dirty="0" err="1">
                <a:solidFill>
                  <a:srgbClr val="C0392B"/>
                </a:solidFill>
                <a:effectLst/>
                <a:latin typeface="Consolas" panose="020B0609020204030204" pitchFamily="49" charset="0"/>
              </a:rPr>
              <a:t>self</a:t>
            </a:r>
            <a:r>
              <a:rPr lang="en-US" b="0" dirty="0" err="1">
                <a:solidFill>
                  <a:srgbClr val="212121"/>
                </a:solidFill>
                <a:effectLst/>
                <a:latin typeface="Consolas" panose="020B0609020204030204" pitchFamily="49" charset="0"/>
              </a:rPr>
              <a:t>.__titular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retorna_limite</a:t>
            </a:r>
            <a:r>
              <a:rPr lang="en-US" b="0" dirty="0">
                <a:solidFill>
                  <a:srgbClr val="212121"/>
                </a:solidFill>
                <a:effectLst/>
                <a:latin typeface="Consolas" panose="020B0609020204030204" pitchFamily="49" charset="0"/>
              </a:rPr>
              <a:t>(self):</a:t>
            </a: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return</a:t>
            </a:r>
            <a:r>
              <a:rPr lang="en-US" b="0" dirty="0">
                <a:solidFill>
                  <a:srgbClr val="212121"/>
                </a:solidFill>
                <a:effectLst/>
                <a:latin typeface="Consolas" panose="020B0609020204030204" pitchFamily="49" charset="0"/>
              </a:rPr>
              <a:t> </a:t>
            </a:r>
            <a:r>
              <a:rPr lang="en-US" b="0" dirty="0">
                <a:solidFill>
                  <a:srgbClr val="C0392B"/>
                </a:solidFill>
                <a:effectLst/>
                <a:latin typeface="Consolas" panose="020B0609020204030204" pitchFamily="49" charset="0"/>
              </a:rPr>
              <a:t>self</a:t>
            </a:r>
            <a:r>
              <a:rPr lang="en-US" b="0" dirty="0">
                <a:solidFill>
                  <a:srgbClr val="212121"/>
                </a:solidFill>
                <a:effectLst/>
                <a:latin typeface="Consolas" panose="020B0609020204030204" pitchFamily="49" charset="0"/>
              </a:rPr>
              <a:t>.__</a:t>
            </a:r>
            <a:r>
              <a:rPr lang="en-US" b="0" dirty="0" err="1">
                <a:solidFill>
                  <a:srgbClr val="212121"/>
                </a:solidFill>
                <a:effectLst/>
                <a:latin typeface="Consolas" panose="020B0609020204030204" pitchFamily="49" charset="0"/>
              </a:rPr>
              <a:t>limite</a:t>
            </a:r>
            <a:endParaRPr lang="en-US" b="0" dirty="0">
              <a:solidFill>
                <a:srgbClr val="212121"/>
              </a:solidFill>
              <a:effectLst/>
              <a:latin typeface="Consolas" panose="020B0609020204030204" pitchFamily="49" charset="0"/>
            </a:endParaRPr>
          </a:p>
        </p:txBody>
      </p:sp>
      <p:sp>
        <p:nvSpPr>
          <p:cNvPr id="16" name="CaixaDeTexto 15">
            <a:extLst>
              <a:ext uri="{FF2B5EF4-FFF2-40B4-BE49-F238E27FC236}">
                <a16:creationId xmlns:a16="http://schemas.microsoft.com/office/drawing/2014/main" id="{83983647-2F8B-40B0-9095-5CC27798722C}"/>
              </a:ext>
            </a:extLst>
          </p:cNvPr>
          <p:cNvSpPr txBox="1"/>
          <p:nvPr/>
        </p:nvSpPr>
        <p:spPr>
          <a:xfrm>
            <a:off x="4504997" y="4414742"/>
            <a:ext cx="5856888" cy="369332"/>
          </a:xfrm>
          <a:prstGeom prst="rect">
            <a:avLst/>
          </a:prstGeom>
          <a:noFill/>
        </p:spPr>
        <p:txBody>
          <a:bodyPr wrap="square">
            <a:spAutoFit/>
          </a:bodyPr>
          <a:lstStyle/>
          <a:p>
            <a:r>
              <a:rPr lang="pt-BR" dirty="0"/>
              <a:t>A pergunta que não quer calar: Anda está certo??? 🤔</a:t>
            </a:r>
          </a:p>
        </p:txBody>
      </p:sp>
    </p:spTree>
    <p:extLst>
      <p:ext uri="{BB962C8B-B14F-4D97-AF65-F5344CB8AC3E}">
        <p14:creationId xmlns:p14="http://schemas.microsoft.com/office/powerpoint/2010/main" val="218121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err="1"/>
              <a:t>Getters</a:t>
            </a:r>
            <a:r>
              <a:rPr lang="pt-BR" dirty="0"/>
              <a:t> e </a:t>
            </a:r>
            <a:r>
              <a:rPr lang="pt-BR" dirty="0" err="1"/>
              <a:t>Setters</a:t>
            </a:r>
            <a:endParaRPr lang="pt-BR" dirty="0"/>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26</a:t>
            </a:fld>
            <a:endParaRPr lang="en-US" noProof="1"/>
          </a:p>
        </p:txBody>
      </p:sp>
      <p:sp>
        <p:nvSpPr>
          <p:cNvPr id="6" name="CaixaDeTexto 5">
            <a:extLst>
              <a:ext uri="{FF2B5EF4-FFF2-40B4-BE49-F238E27FC236}">
                <a16:creationId xmlns:a16="http://schemas.microsoft.com/office/drawing/2014/main" id="{106AB4EE-770F-48D7-92D2-9A546EEA7BE5}"/>
              </a:ext>
            </a:extLst>
          </p:cNvPr>
          <p:cNvSpPr txBox="1"/>
          <p:nvPr/>
        </p:nvSpPr>
        <p:spPr>
          <a:xfrm>
            <a:off x="-220717" y="1824682"/>
            <a:ext cx="5486400" cy="2585323"/>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transfere</a:t>
            </a:r>
            <a:r>
              <a:rPr lang="pt-BR" b="0" dirty="0">
                <a:solidFill>
                  <a:srgbClr val="212121"/>
                </a:solidFill>
                <a:effectLst/>
                <a:latin typeface="Consolas" panose="020B0609020204030204" pitchFamily="49" charset="0"/>
              </a:rPr>
              <a:t>(self, valor, destino):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(valor)</a:t>
            </a:r>
          </a:p>
          <a:p>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destino.</a:t>
            </a:r>
            <a:r>
              <a:rPr lang="pt-BR" b="0" dirty="0" err="1">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(valor)</a:t>
            </a:r>
          </a:p>
          <a:p>
            <a:br>
              <a:rPr lang="pt-BR" b="0" dirty="0">
                <a:solidFill>
                  <a:srgbClr val="212121"/>
                </a:solidFill>
                <a:effectLst/>
                <a:latin typeface="Consolas" panose="020B0609020204030204" pitchFamily="49" charset="0"/>
              </a:rPr>
            </a:b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get_saldo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endParaRPr lang="pt-BR" b="0" dirty="0">
              <a:solidFill>
                <a:srgbClr val="212121"/>
              </a:solidFill>
              <a:effectLst/>
              <a:latin typeface="Consolas" panose="020B0609020204030204" pitchFamily="49" charset="0"/>
            </a:endParaRPr>
          </a:p>
          <a:p>
            <a:br>
              <a:rPr lang="pt-BR" b="0" dirty="0">
                <a:solidFill>
                  <a:srgbClr val="212121"/>
                </a:solidFill>
                <a:effectLst/>
                <a:latin typeface="Consolas" panose="020B0609020204030204" pitchFamily="49" charset="0"/>
              </a:rPr>
            </a:b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get_titular</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.__titular</a:t>
            </a:r>
            <a:endParaRPr lang="pt-BR" b="0" dirty="0">
              <a:solidFill>
                <a:srgbClr val="212121"/>
              </a:solidFill>
              <a:effectLst/>
              <a:latin typeface="Consolas" panose="020B0609020204030204" pitchFamily="49" charset="0"/>
            </a:endParaRPr>
          </a:p>
        </p:txBody>
      </p:sp>
      <p:sp>
        <p:nvSpPr>
          <p:cNvPr id="8" name="CaixaDeTexto 7">
            <a:extLst>
              <a:ext uri="{FF2B5EF4-FFF2-40B4-BE49-F238E27FC236}">
                <a16:creationId xmlns:a16="http://schemas.microsoft.com/office/drawing/2014/main" id="{C01EC705-F3CD-4E6A-9C9B-4F68A0791F54}"/>
              </a:ext>
            </a:extLst>
          </p:cNvPr>
          <p:cNvSpPr txBox="1"/>
          <p:nvPr/>
        </p:nvSpPr>
        <p:spPr>
          <a:xfrm>
            <a:off x="259200" y="1262458"/>
            <a:ext cx="7812745" cy="369332"/>
          </a:xfrm>
          <a:prstGeom prst="rect">
            <a:avLst/>
          </a:prstGeom>
          <a:noFill/>
        </p:spPr>
        <p:txBody>
          <a:bodyPr wrap="square">
            <a:spAutoFit/>
          </a:bodyPr>
          <a:lstStyle/>
          <a:p>
            <a:r>
              <a:rPr lang="pt-BR" dirty="0"/>
              <a:t>Podemos colocar o nome "</a:t>
            </a:r>
            <a:r>
              <a:rPr lang="pt-BR" dirty="0" err="1"/>
              <a:t>get</a:t>
            </a:r>
            <a:r>
              <a:rPr lang="pt-BR" dirty="0"/>
              <a:t>" atrelado ao nome do método!</a:t>
            </a:r>
          </a:p>
        </p:txBody>
      </p:sp>
    </p:spTree>
    <p:extLst>
      <p:ext uri="{BB962C8B-B14F-4D97-AF65-F5344CB8AC3E}">
        <p14:creationId xmlns:p14="http://schemas.microsoft.com/office/powerpoint/2010/main" val="60866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err="1"/>
              <a:t>Getters</a:t>
            </a:r>
            <a:r>
              <a:rPr lang="pt-BR" dirty="0"/>
              <a:t> e </a:t>
            </a:r>
            <a:r>
              <a:rPr lang="pt-BR" dirty="0" err="1"/>
              <a:t>Setters</a:t>
            </a:r>
            <a:endParaRPr lang="pt-BR" dirty="0"/>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27</a:t>
            </a:fld>
            <a:endParaRPr lang="en-US" noProof="1"/>
          </a:p>
        </p:txBody>
      </p:sp>
      <p:sp>
        <p:nvSpPr>
          <p:cNvPr id="6" name="CaixaDeTexto 5">
            <a:extLst>
              <a:ext uri="{FF2B5EF4-FFF2-40B4-BE49-F238E27FC236}">
                <a16:creationId xmlns:a16="http://schemas.microsoft.com/office/drawing/2014/main" id="{70561D14-B642-4C40-A4C0-C8444DD9A7A4}"/>
              </a:ext>
            </a:extLst>
          </p:cNvPr>
          <p:cNvSpPr txBox="1"/>
          <p:nvPr/>
        </p:nvSpPr>
        <p:spPr>
          <a:xfrm>
            <a:off x="-268013" y="1891891"/>
            <a:ext cx="5486400" cy="646331"/>
          </a:xfrm>
          <a:prstGeom prst="rect">
            <a:avLst/>
          </a:prstGeom>
          <a:noFill/>
        </p:spPr>
        <p:txBody>
          <a:bodyPr wrap="square">
            <a:spAutoFit/>
          </a:bodyPr>
          <a:lstStyle/>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set_limite</a:t>
            </a:r>
            <a:r>
              <a:rPr lang="en-US" b="0" dirty="0">
                <a:solidFill>
                  <a:srgbClr val="212121"/>
                </a:solidFill>
                <a:effectLst/>
                <a:latin typeface="Consolas" panose="020B0609020204030204" pitchFamily="49" charset="0"/>
              </a:rPr>
              <a:t>(self, </a:t>
            </a:r>
            <a:r>
              <a:rPr lang="en-US" b="0" dirty="0" err="1">
                <a:solidFill>
                  <a:srgbClr val="212121"/>
                </a:solidFill>
                <a:effectLst/>
                <a:latin typeface="Consolas" panose="020B0609020204030204" pitchFamily="49" charset="0"/>
              </a:rPr>
              <a:t>limite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C0392B"/>
                </a:solidFill>
                <a:effectLst/>
                <a:latin typeface="Consolas" panose="020B0609020204030204" pitchFamily="49" charset="0"/>
              </a:rPr>
              <a:t>self</a:t>
            </a:r>
            <a:r>
              <a:rPr lang="en-US" b="0" dirty="0">
                <a:solidFill>
                  <a:srgbClr val="212121"/>
                </a:solidFill>
                <a:effectLst/>
                <a:latin typeface="Consolas" panose="020B0609020204030204" pitchFamily="49" charset="0"/>
              </a:rPr>
              <a:t>.__</a:t>
            </a:r>
            <a:r>
              <a:rPr lang="en-US" b="0" dirty="0" err="1">
                <a:solidFill>
                  <a:srgbClr val="212121"/>
                </a:solidFill>
                <a:effectLst/>
                <a:latin typeface="Consolas" panose="020B0609020204030204" pitchFamily="49" charset="0"/>
              </a:rPr>
              <a:t>limite</a:t>
            </a:r>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limite</a:t>
            </a:r>
            <a:endParaRPr lang="en-US" b="0" dirty="0">
              <a:solidFill>
                <a:srgbClr val="212121"/>
              </a:solidFill>
              <a:effectLst/>
              <a:latin typeface="Consolas" panose="020B0609020204030204" pitchFamily="49" charset="0"/>
            </a:endParaRPr>
          </a:p>
        </p:txBody>
      </p:sp>
      <p:sp>
        <p:nvSpPr>
          <p:cNvPr id="8" name="CaixaDeTexto 7">
            <a:extLst>
              <a:ext uri="{FF2B5EF4-FFF2-40B4-BE49-F238E27FC236}">
                <a16:creationId xmlns:a16="http://schemas.microsoft.com/office/drawing/2014/main" id="{A9FB4FC5-C653-4F52-9624-F61663D932DA}"/>
              </a:ext>
            </a:extLst>
          </p:cNvPr>
          <p:cNvSpPr txBox="1"/>
          <p:nvPr/>
        </p:nvSpPr>
        <p:spPr>
          <a:xfrm>
            <a:off x="266699" y="1324391"/>
            <a:ext cx="10217369" cy="369332"/>
          </a:xfrm>
          <a:prstGeom prst="rect">
            <a:avLst/>
          </a:prstGeom>
          <a:noFill/>
        </p:spPr>
        <p:txBody>
          <a:bodyPr wrap="square">
            <a:spAutoFit/>
          </a:bodyPr>
          <a:lstStyle/>
          <a:p>
            <a:r>
              <a:rPr lang="pt-BR" dirty="0"/>
              <a:t>Da mesma forma que fizemos com os </a:t>
            </a:r>
            <a:r>
              <a:rPr lang="pt-BR" dirty="0" err="1"/>
              <a:t>getters</a:t>
            </a:r>
            <a:r>
              <a:rPr lang="pt-BR" dirty="0"/>
              <a:t> também faremos o mesmo com a propriedade "set":</a:t>
            </a:r>
          </a:p>
        </p:txBody>
      </p:sp>
      <p:sp>
        <p:nvSpPr>
          <p:cNvPr id="10" name="CaixaDeTexto 9">
            <a:extLst>
              <a:ext uri="{FF2B5EF4-FFF2-40B4-BE49-F238E27FC236}">
                <a16:creationId xmlns:a16="http://schemas.microsoft.com/office/drawing/2014/main" id="{488D4964-BFF5-43D5-83B4-6D5EDCD791CF}"/>
              </a:ext>
            </a:extLst>
          </p:cNvPr>
          <p:cNvSpPr txBox="1"/>
          <p:nvPr/>
        </p:nvSpPr>
        <p:spPr>
          <a:xfrm>
            <a:off x="259200" y="2746982"/>
            <a:ext cx="10217368" cy="369332"/>
          </a:xfrm>
          <a:prstGeom prst="rect">
            <a:avLst/>
          </a:prstGeom>
          <a:noFill/>
        </p:spPr>
        <p:txBody>
          <a:bodyPr wrap="square">
            <a:spAutoFit/>
          </a:bodyPr>
          <a:lstStyle/>
          <a:p>
            <a:r>
              <a:rPr lang="pt-BR" dirty="0"/>
              <a:t>Utilizar </a:t>
            </a:r>
            <a:r>
              <a:rPr lang="pt-BR" dirty="0" err="1"/>
              <a:t>getters</a:t>
            </a:r>
            <a:r>
              <a:rPr lang="pt-BR" dirty="0"/>
              <a:t> e </a:t>
            </a:r>
            <a:r>
              <a:rPr lang="pt-BR" dirty="0" err="1"/>
              <a:t>setters</a:t>
            </a:r>
            <a:r>
              <a:rPr lang="pt-BR" dirty="0"/>
              <a:t> com bom senso -&gt; somente quando necessários!</a:t>
            </a:r>
          </a:p>
        </p:txBody>
      </p:sp>
    </p:spTree>
    <p:extLst>
      <p:ext uri="{BB962C8B-B14F-4D97-AF65-F5344CB8AC3E}">
        <p14:creationId xmlns:p14="http://schemas.microsoft.com/office/powerpoint/2010/main" val="10028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28</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852175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Properties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29</a:t>
            </a:fld>
            <a:endParaRPr lang="en-US" noProof="1"/>
          </a:p>
        </p:txBody>
      </p:sp>
      <p:sp>
        <p:nvSpPr>
          <p:cNvPr id="6" name="CaixaDeTexto 5">
            <a:extLst>
              <a:ext uri="{FF2B5EF4-FFF2-40B4-BE49-F238E27FC236}">
                <a16:creationId xmlns:a16="http://schemas.microsoft.com/office/drawing/2014/main" id="{0CBA0A7A-B047-494E-92C0-C20E87631FC9}"/>
              </a:ext>
            </a:extLst>
          </p:cNvPr>
          <p:cNvSpPr txBox="1"/>
          <p:nvPr/>
        </p:nvSpPr>
        <p:spPr>
          <a:xfrm>
            <a:off x="259200" y="1240934"/>
            <a:ext cx="5486400" cy="369332"/>
          </a:xfrm>
          <a:prstGeom prst="rect">
            <a:avLst/>
          </a:prstGeom>
          <a:noFill/>
        </p:spPr>
        <p:txBody>
          <a:bodyPr wrap="square">
            <a:spAutoFit/>
          </a:bodyPr>
          <a:lstStyle/>
          <a:p>
            <a:r>
              <a:rPr lang="pt-BR" dirty="0"/>
              <a:t>Criar um arquivo "cliente.py":</a:t>
            </a:r>
          </a:p>
        </p:txBody>
      </p:sp>
      <p:sp>
        <p:nvSpPr>
          <p:cNvPr id="10" name="CaixaDeTexto 9">
            <a:extLst>
              <a:ext uri="{FF2B5EF4-FFF2-40B4-BE49-F238E27FC236}">
                <a16:creationId xmlns:a16="http://schemas.microsoft.com/office/drawing/2014/main" id="{0E4ABBDA-049C-4EBB-A0DF-CD3119CAF2EC}"/>
              </a:ext>
            </a:extLst>
          </p:cNvPr>
          <p:cNvSpPr txBox="1"/>
          <p:nvPr/>
        </p:nvSpPr>
        <p:spPr>
          <a:xfrm>
            <a:off x="259200" y="1700712"/>
            <a:ext cx="5486400" cy="923330"/>
          </a:xfrm>
          <a:prstGeom prst="rect">
            <a:avLst/>
          </a:prstGeom>
          <a:noFill/>
        </p:spPr>
        <p:txBody>
          <a:bodyPr wrap="square">
            <a:spAutoFit/>
          </a:bodyPr>
          <a:lstStyle/>
          <a:p>
            <a:r>
              <a:rPr lang="en-US" b="0" dirty="0">
                <a:solidFill>
                  <a:srgbClr val="9C00B0"/>
                </a:solidFill>
                <a:effectLst/>
                <a:latin typeface="Consolas" panose="020B0609020204030204" pitchFamily="49" charset="0"/>
              </a:rPr>
              <a:t>class</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Cliente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a:solidFill>
                  <a:srgbClr val="1565C0"/>
                </a:solidFill>
                <a:effectLst/>
                <a:latin typeface="Consolas" panose="020B0609020204030204" pitchFamily="49" charset="0"/>
              </a:rPr>
              <a:t>__</a:t>
            </a:r>
            <a:r>
              <a:rPr lang="en-US" b="0" dirty="0" err="1">
                <a:solidFill>
                  <a:srgbClr val="1565C0"/>
                </a:solidFill>
                <a:effectLst/>
                <a:latin typeface="Consolas" panose="020B0609020204030204" pitchFamily="49" charset="0"/>
              </a:rPr>
              <a:t>init</a:t>
            </a:r>
            <a:r>
              <a:rPr lang="en-US" b="0" dirty="0">
                <a:solidFill>
                  <a:srgbClr val="1565C0"/>
                </a:solidFill>
                <a:effectLst/>
                <a:latin typeface="Consolas" panose="020B0609020204030204" pitchFamily="49" charset="0"/>
              </a:rPr>
              <a:t>__</a:t>
            </a:r>
            <a:r>
              <a:rPr lang="en-US" b="0" dirty="0">
                <a:solidFill>
                  <a:srgbClr val="212121"/>
                </a:solidFill>
                <a:effectLst/>
                <a:latin typeface="Consolas" panose="020B0609020204030204" pitchFamily="49" charset="0"/>
              </a:rPr>
              <a:t>(self, </a:t>
            </a:r>
            <a:r>
              <a:rPr lang="en-US" b="0" dirty="0" err="1">
                <a:solidFill>
                  <a:srgbClr val="212121"/>
                </a:solidFill>
                <a:effectLst/>
                <a:latin typeface="Consolas" panose="020B0609020204030204" pitchFamily="49" charset="0"/>
              </a:rPr>
              <a:t>nome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err="1">
                <a:solidFill>
                  <a:srgbClr val="C0392B"/>
                </a:solidFill>
                <a:effectLst/>
                <a:latin typeface="Consolas" panose="020B0609020204030204" pitchFamily="49" charset="0"/>
              </a:rPr>
              <a:t>self</a:t>
            </a:r>
            <a:r>
              <a:rPr lang="en-US" b="0" dirty="0" err="1">
                <a:solidFill>
                  <a:srgbClr val="212121"/>
                </a:solidFill>
                <a:effectLst/>
                <a:latin typeface="Consolas" panose="020B0609020204030204" pitchFamily="49" charset="0"/>
              </a:rPr>
              <a:t>.nome</a:t>
            </a:r>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nome</a:t>
            </a:r>
            <a:endParaRPr lang="en-US" b="0" dirty="0">
              <a:solidFill>
                <a:srgbClr val="212121"/>
              </a:solidFill>
              <a:effectLst/>
              <a:latin typeface="Consolas" panose="020B0609020204030204" pitchFamily="49" charset="0"/>
            </a:endParaRPr>
          </a:p>
        </p:txBody>
      </p:sp>
      <p:sp>
        <p:nvSpPr>
          <p:cNvPr id="18" name="CaixaDeTexto 17">
            <a:extLst>
              <a:ext uri="{FF2B5EF4-FFF2-40B4-BE49-F238E27FC236}">
                <a16:creationId xmlns:a16="http://schemas.microsoft.com/office/drawing/2014/main" id="{EF6B0554-2625-42E0-9E05-5609F168F80D}"/>
              </a:ext>
            </a:extLst>
          </p:cNvPr>
          <p:cNvSpPr txBox="1"/>
          <p:nvPr/>
        </p:nvSpPr>
        <p:spPr>
          <a:xfrm>
            <a:off x="259200" y="3298572"/>
            <a:ext cx="5486400" cy="923330"/>
          </a:xfrm>
          <a:prstGeom prst="rect">
            <a:avLst/>
          </a:prstGeom>
          <a:noFill/>
        </p:spPr>
        <p:txBody>
          <a:bodyPr wrap="square">
            <a:spAutoFit/>
          </a:bodyPr>
          <a:lstStyle/>
          <a:p>
            <a:r>
              <a:rPr lang="it-IT" b="0" dirty="0">
                <a:solidFill>
                  <a:srgbClr val="9C00B0"/>
                </a:solidFill>
                <a:effectLst/>
                <a:latin typeface="Consolas" panose="020B0609020204030204" pitchFamily="49" charset="0"/>
              </a:rPr>
              <a:t>&gt;&gt;&gt;</a:t>
            </a:r>
            <a:r>
              <a:rPr lang="it-IT" b="0" dirty="0">
                <a:solidFill>
                  <a:srgbClr val="212121"/>
                </a:solidFill>
                <a:effectLst/>
                <a:latin typeface="Consolas" panose="020B0609020204030204" pitchFamily="49" charset="0"/>
              </a:rPr>
              <a:t> cliente.nome </a:t>
            </a:r>
            <a:r>
              <a:rPr lang="it-IT" b="0" dirty="0">
                <a:solidFill>
                  <a:srgbClr val="9C00B0"/>
                </a:solidFill>
                <a:effectLst/>
                <a:latin typeface="Consolas" panose="020B0609020204030204" pitchFamily="49" charset="0"/>
              </a:rPr>
              <a:t>=</a:t>
            </a:r>
            <a:r>
              <a:rPr lang="it-IT" b="0" dirty="0">
                <a:solidFill>
                  <a:srgbClr val="212121"/>
                </a:solidFill>
                <a:effectLst/>
                <a:latin typeface="Consolas" panose="020B0609020204030204" pitchFamily="49" charset="0"/>
              </a:rPr>
              <a:t> </a:t>
            </a:r>
            <a:r>
              <a:rPr lang="it-IT" b="0" dirty="0">
                <a:solidFill>
                  <a:srgbClr val="A8601A"/>
                </a:solidFill>
                <a:effectLst/>
                <a:latin typeface="Consolas" panose="020B0609020204030204" pitchFamily="49" charset="0"/>
              </a:rPr>
              <a:t>"Beltrano"</a:t>
            </a:r>
            <a:endParaRPr lang="it-IT" b="0" dirty="0">
              <a:solidFill>
                <a:srgbClr val="212121"/>
              </a:solidFill>
              <a:effectLst/>
              <a:latin typeface="Consolas" panose="020B0609020204030204" pitchFamily="49" charset="0"/>
            </a:endParaRPr>
          </a:p>
          <a:p>
            <a:r>
              <a:rPr lang="it-IT" b="0" dirty="0">
                <a:solidFill>
                  <a:srgbClr val="9C00B0"/>
                </a:solidFill>
                <a:effectLst/>
                <a:latin typeface="Consolas" panose="020B0609020204030204" pitchFamily="49" charset="0"/>
              </a:rPr>
              <a:t>&gt;&gt;&gt;</a:t>
            </a:r>
            <a:r>
              <a:rPr lang="it-IT" b="0" dirty="0">
                <a:solidFill>
                  <a:srgbClr val="212121"/>
                </a:solidFill>
                <a:effectLst/>
                <a:latin typeface="Consolas" panose="020B0609020204030204" pitchFamily="49" charset="0"/>
              </a:rPr>
              <a:t> cliente.nome</a:t>
            </a:r>
          </a:p>
          <a:p>
            <a:r>
              <a:rPr lang="it-IT" b="0" dirty="0">
                <a:solidFill>
                  <a:srgbClr val="A8601A"/>
                </a:solidFill>
                <a:effectLst/>
                <a:latin typeface="Consolas" panose="020B0609020204030204" pitchFamily="49" charset="0"/>
              </a:rPr>
              <a:t>'Beltrano</a:t>
            </a:r>
            <a:endParaRPr lang="it-IT" b="0" dirty="0">
              <a:solidFill>
                <a:srgbClr val="212121"/>
              </a:solidFill>
              <a:effectLst/>
              <a:latin typeface="Consolas" panose="020B0609020204030204" pitchFamily="49" charset="0"/>
            </a:endParaRPr>
          </a:p>
        </p:txBody>
      </p:sp>
      <p:sp>
        <p:nvSpPr>
          <p:cNvPr id="19" name="CaixaDeTexto 18">
            <a:extLst>
              <a:ext uri="{FF2B5EF4-FFF2-40B4-BE49-F238E27FC236}">
                <a16:creationId xmlns:a16="http://schemas.microsoft.com/office/drawing/2014/main" id="{9F39EB8A-FF01-42BC-8221-368BA9E7E9F5}"/>
              </a:ext>
            </a:extLst>
          </p:cNvPr>
          <p:cNvSpPr txBox="1"/>
          <p:nvPr/>
        </p:nvSpPr>
        <p:spPr>
          <a:xfrm>
            <a:off x="299634" y="2774262"/>
            <a:ext cx="7407452" cy="369332"/>
          </a:xfrm>
          <a:prstGeom prst="rect">
            <a:avLst/>
          </a:prstGeom>
          <a:noFill/>
        </p:spPr>
        <p:txBody>
          <a:bodyPr wrap="square">
            <a:spAutoFit/>
          </a:bodyPr>
          <a:lstStyle/>
          <a:p>
            <a:r>
              <a:rPr lang="pt-BR" dirty="0"/>
              <a:t>Podemos alterar a propriedade “nome” de fora da classe???</a:t>
            </a:r>
          </a:p>
        </p:txBody>
      </p:sp>
    </p:spTree>
    <p:extLst>
      <p:ext uri="{BB962C8B-B14F-4D97-AF65-F5344CB8AC3E}">
        <p14:creationId xmlns:p14="http://schemas.microsoft.com/office/powerpoint/2010/main" val="12057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Paradigma Procedural x Paradigma Orientado a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6" name="CaixaDeTexto 5">
            <a:extLst>
              <a:ext uri="{FF2B5EF4-FFF2-40B4-BE49-F238E27FC236}">
                <a16:creationId xmlns:a16="http://schemas.microsoft.com/office/drawing/2014/main" id="{15A95D52-F9FD-4EF4-8E2A-1BEBAC01C198}"/>
              </a:ext>
            </a:extLst>
          </p:cNvPr>
          <p:cNvSpPr txBox="1"/>
          <p:nvPr/>
        </p:nvSpPr>
        <p:spPr>
          <a:xfrm>
            <a:off x="259200" y="1425600"/>
            <a:ext cx="5486400" cy="369332"/>
          </a:xfrm>
          <a:prstGeom prst="rect">
            <a:avLst/>
          </a:prstGeom>
          <a:noFill/>
        </p:spPr>
        <p:txBody>
          <a:bodyPr wrap="square">
            <a:spAutoFit/>
          </a:bodyPr>
          <a:lstStyle/>
          <a:p>
            <a:r>
              <a:rPr lang="pt-BR" dirty="0"/>
              <a:t>Problemas do Muno Procedural:</a:t>
            </a:r>
          </a:p>
        </p:txBody>
      </p:sp>
      <p:sp>
        <p:nvSpPr>
          <p:cNvPr id="8" name="CaixaDeTexto 7">
            <a:extLst>
              <a:ext uri="{FF2B5EF4-FFF2-40B4-BE49-F238E27FC236}">
                <a16:creationId xmlns:a16="http://schemas.microsoft.com/office/drawing/2014/main" id="{7BD1E120-0A74-4776-8AC3-29709B070207}"/>
              </a:ext>
            </a:extLst>
          </p:cNvPr>
          <p:cNvSpPr txBox="1"/>
          <p:nvPr/>
        </p:nvSpPr>
        <p:spPr>
          <a:xfrm>
            <a:off x="266700" y="1814400"/>
            <a:ext cx="8089024" cy="369332"/>
          </a:xfrm>
          <a:prstGeom prst="rect">
            <a:avLst/>
          </a:prstGeom>
          <a:noFill/>
        </p:spPr>
        <p:txBody>
          <a:bodyPr wrap="square">
            <a:spAutoFit/>
          </a:bodyPr>
          <a:lstStyle/>
          <a:p>
            <a:r>
              <a:rPr lang="pt-BR" dirty="0"/>
              <a:t>- Lembrar nomes das chaves... (conta, numero, titular, limite e saldo)</a:t>
            </a:r>
          </a:p>
        </p:txBody>
      </p:sp>
      <p:sp>
        <p:nvSpPr>
          <p:cNvPr id="10" name="CaixaDeTexto 9">
            <a:extLst>
              <a:ext uri="{FF2B5EF4-FFF2-40B4-BE49-F238E27FC236}">
                <a16:creationId xmlns:a16="http://schemas.microsoft.com/office/drawing/2014/main" id="{6063BCD0-F736-4DC2-9689-35CAF752F4F6}"/>
              </a:ext>
            </a:extLst>
          </p:cNvPr>
          <p:cNvSpPr txBox="1"/>
          <p:nvPr/>
        </p:nvSpPr>
        <p:spPr>
          <a:xfrm>
            <a:off x="259200" y="2203200"/>
            <a:ext cx="9664262" cy="369332"/>
          </a:xfrm>
          <a:prstGeom prst="rect">
            <a:avLst/>
          </a:prstGeom>
          <a:noFill/>
        </p:spPr>
        <p:txBody>
          <a:bodyPr wrap="square">
            <a:spAutoFit/>
          </a:bodyPr>
          <a:lstStyle/>
          <a:p>
            <a:r>
              <a:rPr lang="pt-BR" dirty="0"/>
              <a:t>- Adicionar funções relacionadas a uma conta: depositar, sacar, transferir, tirar extrato, etc.</a:t>
            </a:r>
          </a:p>
        </p:txBody>
      </p:sp>
      <p:sp>
        <p:nvSpPr>
          <p:cNvPr id="12" name="CaixaDeTexto 11">
            <a:extLst>
              <a:ext uri="{FF2B5EF4-FFF2-40B4-BE49-F238E27FC236}">
                <a16:creationId xmlns:a16="http://schemas.microsoft.com/office/drawing/2014/main" id="{5EA37ABE-D894-46D2-A544-036FF8C28D27}"/>
              </a:ext>
            </a:extLst>
          </p:cNvPr>
          <p:cNvSpPr txBox="1"/>
          <p:nvPr/>
        </p:nvSpPr>
        <p:spPr>
          <a:xfrm>
            <a:off x="259200" y="2794090"/>
            <a:ext cx="5486400" cy="646331"/>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depositar</a:t>
            </a:r>
            <a:r>
              <a:rPr lang="pt-BR" b="0" dirty="0">
                <a:solidFill>
                  <a:srgbClr val="212121"/>
                </a:solidFill>
                <a:effectLst/>
                <a:latin typeface="Consolas" panose="020B0609020204030204" pitchFamily="49" charset="0"/>
              </a:rPr>
              <a:t>(conta, valor):</a:t>
            </a:r>
          </a:p>
          <a:p>
            <a:r>
              <a:rPr lang="pt-BR" b="0" dirty="0">
                <a:solidFill>
                  <a:srgbClr val="212121"/>
                </a:solidFill>
                <a:effectLst/>
                <a:latin typeface="Consolas" panose="020B0609020204030204" pitchFamily="49" charset="0"/>
              </a:rPr>
              <a:t>    conta[</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p:txBody>
      </p:sp>
      <p:sp>
        <p:nvSpPr>
          <p:cNvPr id="14" name="CaixaDeTexto 13">
            <a:extLst>
              <a:ext uri="{FF2B5EF4-FFF2-40B4-BE49-F238E27FC236}">
                <a16:creationId xmlns:a16="http://schemas.microsoft.com/office/drawing/2014/main" id="{573B6D43-D77F-4FAF-B217-D620C65246FE}"/>
              </a:ext>
            </a:extLst>
          </p:cNvPr>
          <p:cNvSpPr txBox="1"/>
          <p:nvPr/>
        </p:nvSpPr>
        <p:spPr>
          <a:xfrm>
            <a:off x="259200" y="3550783"/>
            <a:ext cx="5486400" cy="646331"/>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sacar</a:t>
            </a:r>
            <a:r>
              <a:rPr lang="pt-BR" b="0" dirty="0">
                <a:solidFill>
                  <a:srgbClr val="212121"/>
                </a:solidFill>
                <a:effectLst/>
                <a:latin typeface="Consolas" panose="020B0609020204030204" pitchFamily="49" charset="0"/>
              </a:rPr>
              <a:t>(conta, valor):</a:t>
            </a:r>
          </a:p>
          <a:p>
            <a:r>
              <a:rPr lang="pt-BR" b="0" dirty="0">
                <a:solidFill>
                  <a:srgbClr val="212121"/>
                </a:solidFill>
                <a:effectLst/>
                <a:latin typeface="Consolas" panose="020B0609020204030204" pitchFamily="49" charset="0"/>
              </a:rPr>
              <a:t>    conta[</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p:txBody>
      </p:sp>
      <p:sp>
        <p:nvSpPr>
          <p:cNvPr id="16" name="CaixaDeTexto 15">
            <a:extLst>
              <a:ext uri="{FF2B5EF4-FFF2-40B4-BE49-F238E27FC236}">
                <a16:creationId xmlns:a16="http://schemas.microsoft.com/office/drawing/2014/main" id="{7F253C97-873D-453F-9CAB-C92B4A18CDA0}"/>
              </a:ext>
            </a:extLst>
          </p:cNvPr>
          <p:cNvSpPr txBox="1"/>
          <p:nvPr/>
        </p:nvSpPr>
        <p:spPr>
          <a:xfrm>
            <a:off x="259200" y="4307476"/>
            <a:ext cx="8096524" cy="646331"/>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(conta):</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"Seu saldo é {}"</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(conta[</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a:t>
            </a:r>
          </a:p>
        </p:txBody>
      </p:sp>
    </p:spTree>
    <p:extLst>
      <p:ext uri="{BB962C8B-B14F-4D97-AF65-F5344CB8AC3E}">
        <p14:creationId xmlns:p14="http://schemas.microsoft.com/office/powerpoint/2010/main" val="315057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Properties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30</a:t>
            </a:fld>
            <a:endParaRPr lang="en-US" noProof="1"/>
          </a:p>
        </p:txBody>
      </p:sp>
      <p:sp>
        <p:nvSpPr>
          <p:cNvPr id="6" name="CaixaDeTexto 5">
            <a:extLst>
              <a:ext uri="{FF2B5EF4-FFF2-40B4-BE49-F238E27FC236}">
                <a16:creationId xmlns:a16="http://schemas.microsoft.com/office/drawing/2014/main" id="{18E422EA-A700-463C-9CD5-BB85BE34A9CA}"/>
              </a:ext>
            </a:extLst>
          </p:cNvPr>
          <p:cNvSpPr txBox="1"/>
          <p:nvPr/>
        </p:nvSpPr>
        <p:spPr>
          <a:xfrm>
            <a:off x="259200" y="1425600"/>
            <a:ext cx="10450800" cy="923330"/>
          </a:xfrm>
          <a:prstGeom prst="rect">
            <a:avLst/>
          </a:prstGeom>
          <a:noFill/>
        </p:spPr>
        <p:txBody>
          <a:bodyPr wrap="square">
            <a:spAutoFit/>
          </a:bodyPr>
          <a:lstStyle/>
          <a:p>
            <a:pPr algn="just"/>
            <a:r>
              <a:rPr lang="pt-BR" dirty="0"/>
              <a:t>Vamos criar um método onde o acesso ao parâmetro será dado por uma função que se chamará nome() e que retornará o nome do titular da conta com a primeira letra maiúscula, no entanto sem utilizar os parênteses!</a:t>
            </a:r>
          </a:p>
        </p:txBody>
      </p:sp>
      <p:sp>
        <p:nvSpPr>
          <p:cNvPr id="8" name="CaixaDeTexto 7">
            <a:extLst>
              <a:ext uri="{FF2B5EF4-FFF2-40B4-BE49-F238E27FC236}">
                <a16:creationId xmlns:a16="http://schemas.microsoft.com/office/drawing/2014/main" id="{0FFDBCD7-32E6-4473-922E-0C6025CC321B}"/>
              </a:ext>
            </a:extLst>
          </p:cNvPr>
          <p:cNvSpPr txBox="1"/>
          <p:nvPr/>
        </p:nvSpPr>
        <p:spPr>
          <a:xfrm>
            <a:off x="259200" y="2512305"/>
            <a:ext cx="5486400" cy="1754326"/>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Cliente</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 nome):</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.nome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nome</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a:t>
            </a:r>
            <a:r>
              <a:rPr lang="pt-BR" b="0" dirty="0">
                <a:solidFill>
                  <a:srgbClr val="9C00B0"/>
                </a:solidFill>
                <a:effectLst/>
                <a:latin typeface="Consolas" panose="020B0609020204030204" pitchFamily="49" charset="0"/>
              </a:rPr>
              <a:t>property</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a:t>
            </a:r>
            <a:r>
              <a:rPr lang="pt-BR" b="0" dirty="0">
                <a:solidFill>
                  <a:srgbClr val="212121"/>
                </a:solidFill>
                <a:effectLst/>
                <a:latin typeface="Consolas" panose="020B0609020204030204" pitchFamily="49" charset="0"/>
              </a:rPr>
              <a:t>(self): </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.nome.</a:t>
            </a:r>
            <a:r>
              <a:rPr lang="pt-BR" b="0" dirty="0" err="1">
                <a:solidFill>
                  <a:srgbClr val="1565C0"/>
                </a:solidFill>
                <a:effectLst/>
                <a:latin typeface="Consolas" panose="020B0609020204030204" pitchFamily="49" charset="0"/>
              </a:rPr>
              <a:t>title</a:t>
            </a:r>
            <a:r>
              <a:rPr lang="pt-BR" b="0" dirty="0">
                <a:solidFill>
                  <a:srgbClr val="212121"/>
                </a:solidFill>
                <a:effectLst/>
                <a:latin typeface="Consolas" panose="020B0609020204030204" pitchFamily="49" charset="0"/>
              </a:rPr>
              <a:t>()</a:t>
            </a:r>
          </a:p>
        </p:txBody>
      </p:sp>
    </p:spTree>
    <p:extLst>
      <p:ext uri="{BB962C8B-B14F-4D97-AF65-F5344CB8AC3E}">
        <p14:creationId xmlns:p14="http://schemas.microsoft.com/office/powerpoint/2010/main" val="162523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Properties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31</a:t>
            </a:fld>
            <a:endParaRPr lang="en-US" noProof="1"/>
          </a:p>
        </p:txBody>
      </p:sp>
      <p:sp>
        <p:nvSpPr>
          <p:cNvPr id="6" name="CaixaDeTexto 5">
            <a:extLst>
              <a:ext uri="{FF2B5EF4-FFF2-40B4-BE49-F238E27FC236}">
                <a16:creationId xmlns:a16="http://schemas.microsoft.com/office/drawing/2014/main" id="{C1FF38BC-A907-4696-A8AA-4D76ECFB5CB8}"/>
              </a:ext>
            </a:extLst>
          </p:cNvPr>
          <p:cNvSpPr txBox="1"/>
          <p:nvPr/>
        </p:nvSpPr>
        <p:spPr>
          <a:xfrm>
            <a:off x="259200" y="1205557"/>
            <a:ext cx="5486400" cy="369332"/>
          </a:xfrm>
          <a:prstGeom prst="rect">
            <a:avLst/>
          </a:prstGeom>
          <a:noFill/>
        </p:spPr>
        <p:txBody>
          <a:bodyPr wrap="square">
            <a:spAutoFit/>
          </a:bodyPr>
          <a:lstStyle/>
          <a:p>
            <a:r>
              <a:rPr lang="pt-BR" dirty="0"/>
              <a:t>Podemos fazer de forma parecida para um </a:t>
            </a:r>
            <a:r>
              <a:rPr lang="pt-BR" dirty="0" err="1"/>
              <a:t>setter</a:t>
            </a:r>
            <a:r>
              <a:rPr lang="pt-BR" dirty="0"/>
              <a:t>:</a:t>
            </a:r>
          </a:p>
        </p:txBody>
      </p:sp>
      <p:sp>
        <p:nvSpPr>
          <p:cNvPr id="8" name="CaixaDeTexto 7">
            <a:extLst>
              <a:ext uri="{FF2B5EF4-FFF2-40B4-BE49-F238E27FC236}">
                <a16:creationId xmlns:a16="http://schemas.microsoft.com/office/drawing/2014/main" id="{11F69927-33A9-4C9D-ACF7-103D4684E88E}"/>
              </a:ext>
            </a:extLst>
          </p:cNvPr>
          <p:cNvSpPr txBox="1"/>
          <p:nvPr/>
        </p:nvSpPr>
        <p:spPr>
          <a:xfrm>
            <a:off x="-186612" y="1670644"/>
            <a:ext cx="5486400" cy="1200329"/>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@nome.setter</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a:t>
            </a:r>
            <a:r>
              <a:rPr lang="pt-BR" b="0" dirty="0">
                <a:solidFill>
                  <a:srgbClr val="212121"/>
                </a:solidFill>
                <a:effectLst/>
                <a:latin typeface="Consolas" panose="020B0609020204030204" pitchFamily="49" charset="0"/>
              </a:rPr>
              <a:t>(self, nome):</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"CHAMANDO O SETTER nome()"</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.__nome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nome</a:t>
            </a:r>
          </a:p>
        </p:txBody>
      </p:sp>
      <p:sp>
        <p:nvSpPr>
          <p:cNvPr id="10" name="CaixaDeTexto 9">
            <a:extLst>
              <a:ext uri="{FF2B5EF4-FFF2-40B4-BE49-F238E27FC236}">
                <a16:creationId xmlns:a16="http://schemas.microsoft.com/office/drawing/2014/main" id="{F6F35D1A-384A-4FFE-A9AB-E164E436328C}"/>
              </a:ext>
            </a:extLst>
          </p:cNvPr>
          <p:cNvSpPr txBox="1"/>
          <p:nvPr/>
        </p:nvSpPr>
        <p:spPr>
          <a:xfrm>
            <a:off x="212547" y="3085306"/>
            <a:ext cx="5579706" cy="2031325"/>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from</a:t>
            </a:r>
            <a:r>
              <a:rPr lang="pt-BR" b="0" dirty="0">
                <a:solidFill>
                  <a:srgbClr val="212121"/>
                </a:solidFill>
                <a:effectLst/>
                <a:latin typeface="Consolas" panose="020B0609020204030204" pitchFamily="49" charset="0"/>
              </a:rPr>
              <a:t> cliente </a:t>
            </a:r>
            <a:r>
              <a:rPr lang="pt-BR" b="0" dirty="0" err="1">
                <a:solidFill>
                  <a:srgbClr val="9C00B0"/>
                </a:solidFill>
                <a:effectLst/>
                <a:latin typeface="Consolas" panose="020B0609020204030204" pitchFamily="49" charset="0"/>
              </a:rPr>
              <a:t>import</a:t>
            </a:r>
            <a:r>
              <a:rPr lang="pt-BR" b="0" dirty="0">
                <a:solidFill>
                  <a:srgbClr val="212121"/>
                </a:solidFill>
                <a:effectLst/>
                <a:latin typeface="Consolas" panose="020B0609020204030204" pitchFamily="49" charset="0"/>
              </a:rPr>
              <a:t> Cliente</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cliente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Cliente</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cliente.nome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"Beltrano"</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chamando </a:t>
            </a:r>
            <a:r>
              <a:rPr lang="pt-BR" b="0" dirty="0" err="1">
                <a:solidFill>
                  <a:srgbClr val="212121"/>
                </a:solidFill>
                <a:effectLst/>
                <a:latin typeface="Consolas" panose="020B0609020204030204" pitchFamily="49" charset="0"/>
              </a:rPr>
              <a:t>setter</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a:t>
            </a:r>
            <a:r>
              <a:rPr lang="pt-BR" b="0" dirty="0">
                <a:solidFill>
                  <a:srgbClr val="212121"/>
                </a:solidFill>
                <a:effectLst/>
                <a:latin typeface="Consolas" panose="020B0609020204030204" pitchFamily="49" charset="0"/>
              </a:rPr>
              <a:t>()</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cliente.nome</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chamando </a:t>
            </a:r>
            <a:r>
              <a:rPr lang="pt-BR" b="0" dirty="0">
                <a:solidFill>
                  <a:srgbClr val="9C00B0"/>
                </a:solidFill>
                <a:effectLst/>
                <a:latin typeface="Consolas" panose="020B0609020204030204" pitchFamily="49" charset="0"/>
              </a:rPr>
              <a:t>@property</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nome</a:t>
            </a:r>
            <a:r>
              <a:rPr lang="pt-BR" b="0" dirty="0">
                <a:solidFill>
                  <a:srgbClr val="212121"/>
                </a:solidFill>
                <a:effectLst/>
                <a:latin typeface="Consolas" panose="020B0609020204030204" pitchFamily="49" charset="0"/>
              </a:rPr>
              <a:t>()</a:t>
            </a:r>
          </a:p>
          <a:p>
            <a:r>
              <a:rPr lang="pt-BR" b="0" dirty="0">
                <a:solidFill>
                  <a:srgbClr val="A8601A"/>
                </a:solidFill>
                <a:effectLst/>
                <a:latin typeface="Consolas" panose="020B0609020204030204" pitchFamily="49" charset="0"/>
              </a:rPr>
              <a:t>'Beltrano’</a:t>
            </a:r>
            <a:endParaRPr lang="pt-BR" b="0" dirty="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28954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Properties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32</a:t>
            </a:fld>
            <a:endParaRPr lang="en-US" noProof="1"/>
          </a:p>
        </p:txBody>
      </p:sp>
      <p:sp>
        <p:nvSpPr>
          <p:cNvPr id="6" name="CaixaDeTexto 5">
            <a:extLst>
              <a:ext uri="{FF2B5EF4-FFF2-40B4-BE49-F238E27FC236}">
                <a16:creationId xmlns:a16="http://schemas.microsoft.com/office/drawing/2014/main" id="{9E8DFD98-4BD6-473F-87D2-B3BCD01566D4}"/>
              </a:ext>
            </a:extLst>
          </p:cNvPr>
          <p:cNvSpPr txBox="1"/>
          <p:nvPr/>
        </p:nvSpPr>
        <p:spPr>
          <a:xfrm>
            <a:off x="-205274" y="1789758"/>
            <a:ext cx="5486400" cy="2308324"/>
          </a:xfrm>
          <a:prstGeom prst="rect">
            <a:avLst/>
          </a:prstGeom>
          <a:noFill/>
        </p:spPr>
        <p:txBody>
          <a:bodyPr wrap="square">
            <a:spAutoFit/>
          </a:bodyPr>
          <a:lstStyle/>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get_titular</a:t>
            </a:r>
            <a:r>
              <a:rPr lang="en-US" b="0" dirty="0">
                <a:solidFill>
                  <a:srgbClr val="212121"/>
                </a:solidFill>
                <a:effectLst/>
                <a:latin typeface="Consolas" panose="020B0609020204030204" pitchFamily="49" charset="0"/>
              </a:rPr>
              <a:t>(self):</a:t>
            </a: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return</a:t>
            </a:r>
            <a:r>
              <a:rPr lang="en-US" b="0" dirty="0">
                <a:solidFill>
                  <a:srgbClr val="212121"/>
                </a:solidFill>
                <a:effectLst/>
                <a:latin typeface="Consolas" panose="020B0609020204030204" pitchFamily="49" charset="0"/>
              </a:rPr>
              <a:t> </a:t>
            </a:r>
            <a:r>
              <a:rPr lang="en-US" b="0" dirty="0" err="1">
                <a:solidFill>
                  <a:srgbClr val="C0392B"/>
                </a:solidFill>
                <a:effectLst/>
                <a:latin typeface="Consolas" panose="020B0609020204030204" pitchFamily="49" charset="0"/>
              </a:rPr>
              <a:t>self</a:t>
            </a:r>
            <a:r>
              <a:rPr lang="en-US" b="0" dirty="0" err="1">
                <a:solidFill>
                  <a:srgbClr val="212121"/>
                </a:solidFill>
                <a:effectLst/>
                <a:latin typeface="Consolas" panose="020B0609020204030204" pitchFamily="49" charset="0"/>
              </a:rPr>
              <a:t>._titular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1565C0"/>
                </a:solidFill>
                <a:effectLst/>
                <a:latin typeface="Consolas" panose="020B0609020204030204" pitchFamily="49" charset="0"/>
              </a:rPr>
              <a:t>@</a:t>
            </a:r>
            <a:r>
              <a:rPr lang="en-US" b="0" dirty="0">
                <a:solidFill>
                  <a:srgbClr val="9C00B0"/>
                </a:solidFill>
                <a:effectLst/>
                <a:latin typeface="Consolas" panose="020B0609020204030204" pitchFamily="49" charset="0"/>
              </a:rPr>
              <a:t>property</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limite</a:t>
            </a:r>
            <a:r>
              <a:rPr lang="en-US" b="0" dirty="0">
                <a:solidFill>
                  <a:srgbClr val="212121"/>
                </a:solidFill>
                <a:effectLst/>
                <a:latin typeface="Consolas" panose="020B0609020204030204" pitchFamily="49" charset="0"/>
              </a:rPr>
              <a:t>(self):</a:t>
            </a: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return</a:t>
            </a:r>
            <a:r>
              <a:rPr lang="en-US" b="0" dirty="0">
                <a:solidFill>
                  <a:srgbClr val="212121"/>
                </a:solidFill>
                <a:effectLst/>
                <a:latin typeface="Consolas" panose="020B0609020204030204" pitchFamily="49" charset="0"/>
              </a:rPr>
              <a:t> </a:t>
            </a:r>
            <a:r>
              <a:rPr lang="en-US" b="0" dirty="0">
                <a:solidFill>
                  <a:srgbClr val="C0392B"/>
                </a:solidFill>
                <a:effectLst/>
                <a:latin typeface="Consolas" panose="020B0609020204030204" pitchFamily="49" charset="0"/>
              </a:rPr>
              <a:t>self</a:t>
            </a:r>
            <a:r>
              <a:rPr lang="en-US" b="0" dirty="0">
                <a:solidFill>
                  <a:srgbClr val="212121"/>
                </a:solidFill>
                <a:effectLst/>
                <a:latin typeface="Consolas" panose="020B0609020204030204" pitchFamily="49" charset="0"/>
              </a:rPr>
              <a:t>.__</a:t>
            </a:r>
            <a:r>
              <a:rPr lang="en-US" b="0" dirty="0" err="1">
                <a:solidFill>
                  <a:srgbClr val="212121"/>
                </a:solidFill>
                <a:effectLst/>
                <a:latin typeface="Consolas" panose="020B0609020204030204" pitchFamily="49" charset="0"/>
              </a:rPr>
              <a:t>limite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1565C0"/>
                </a:solidFill>
                <a:effectLst/>
                <a:latin typeface="Consolas" panose="020B0609020204030204" pitchFamily="49" charset="0"/>
              </a:rPr>
              <a:t>@limite.setter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def</a:t>
            </a:r>
            <a:r>
              <a:rPr lang="en-US" b="0" dirty="0">
                <a:solidFill>
                  <a:srgbClr val="212121"/>
                </a:solidFill>
                <a:effectLst/>
                <a:latin typeface="Consolas" panose="020B0609020204030204" pitchFamily="49" charset="0"/>
              </a:rPr>
              <a:t> </a:t>
            </a:r>
            <a:r>
              <a:rPr lang="en-US" b="0" dirty="0" err="1">
                <a:solidFill>
                  <a:srgbClr val="1565C0"/>
                </a:solidFill>
                <a:effectLst/>
                <a:latin typeface="Consolas" panose="020B0609020204030204" pitchFamily="49" charset="0"/>
              </a:rPr>
              <a:t>limite</a:t>
            </a:r>
            <a:r>
              <a:rPr lang="en-US" b="0" dirty="0">
                <a:solidFill>
                  <a:srgbClr val="212121"/>
                </a:solidFill>
                <a:effectLst/>
                <a:latin typeface="Consolas" panose="020B0609020204030204" pitchFamily="49" charset="0"/>
              </a:rPr>
              <a:t>(self, </a:t>
            </a:r>
            <a:r>
              <a:rPr lang="en-US" b="0" dirty="0" err="1">
                <a:solidFill>
                  <a:srgbClr val="212121"/>
                </a:solidFill>
                <a:effectLst/>
                <a:latin typeface="Consolas" panose="020B0609020204030204" pitchFamily="49" charset="0"/>
              </a:rPr>
              <a:t>limite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C0392B"/>
                </a:solidFill>
                <a:effectLst/>
                <a:latin typeface="Consolas" panose="020B0609020204030204" pitchFamily="49" charset="0"/>
              </a:rPr>
              <a:t>self</a:t>
            </a:r>
            <a:r>
              <a:rPr lang="en-US" b="0" dirty="0">
                <a:solidFill>
                  <a:srgbClr val="212121"/>
                </a:solidFill>
                <a:effectLst/>
                <a:latin typeface="Consolas" panose="020B0609020204030204" pitchFamily="49" charset="0"/>
              </a:rPr>
              <a:t>.__</a:t>
            </a:r>
            <a:r>
              <a:rPr lang="en-US" b="0" dirty="0" err="1">
                <a:solidFill>
                  <a:srgbClr val="212121"/>
                </a:solidFill>
                <a:effectLst/>
                <a:latin typeface="Consolas" panose="020B0609020204030204" pitchFamily="49" charset="0"/>
              </a:rPr>
              <a:t>limite</a:t>
            </a:r>
            <a:r>
              <a:rPr lang="en-US" b="0" dirty="0">
                <a:solidFill>
                  <a:srgbClr val="212121"/>
                </a:solidFill>
                <a:effectLst/>
                <a:latin typeface="Consolas" panose="020B0609020204030204" pitchFamily="49" charset="0"/>
              </a:rPr>
              <a:t> </a:t>
            </a:r>
            <a:r>
              <a:rPr lang="en-US" b="0" dirty="0">
                <a:solidFill>
                  <a:srgbClr val="9C00B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limite</a:t>
            </a:r>
            <a:endParaRPr lang="en-US" b="0" dirty="0">
              <a:solidFill>
                <a:srgbClr val="212121"/>
              </a:solidFill>
              <a:effectLst/>
              <a:latin typeface="Consolas" panose="020B0609020204030204" pitchFamily="49" charset="0"/>
            </a:endParaRPr>
          </a:p>
        </p:txBody>
      </p:sp>
      <p:sp>
        <p:nvSpPr>
          <p:cNvPr id="8" name="CaixaDeTexto 7">
            <a:extLst>
              <a:ext uri="{FF2B5EF4-FFF2-40B4-BE49-F238E27FC236}">
                <a16:creationId xmlns:a16="http://schemas.microsoft.com/office/drawing/2014/main" id="{6331406A-1658-4100-94FE-B41B9FBF4F07}"/>
              </a:ext>
            </a:extLst>
          </p:cNvPr>
          <p:cNvSpPr txBox="1"/>
          <p:nvPr/>
        </p:nvSpPr>
        <p:spPr>
          <a:xfrm>
            <a:off x="259199" y="1276723"/>
            <a:ext cx="10450799" cy="369332"/>
          </a:xfrm>
          <a:prstGeom prst="rect">
            <a:avLst/>
          </a:prstGeom>
          <a:noFill/>
        </p:spPr>
        <p:txBody>
          <a:bodyPr wrap="square">
            <a:spAutoFit/>
          </a:bodyPr>
          <a:lstStyle/>
          <a:p>
            <a:r>
              <a:rPr lang="pt-BR" dirty="0"/>
              <a:t>Transformando os </a:t>
            </a:r>
            <a:r>
              <a:rPr lang="pt-BR" dirty="0" err="1"/>
              <a:t>getters</a:t>
            </a:r>
            <a:r>
              <a:rPr lang="pt-BR" dirty="0"/>
              <a:t> e </a:t>
            </a:r>
            <a:r>
              <a:rPr lang="pt-BR" dirty="0" err="1"/>
              <a:t>setters</a:t>
            </a:r>
            <a:r>
              <a:rPr lang="pt-BR" dirty="0"/>
              <a:t> de limite da classe Conta em </a:t>
            </a:r>
            <a:r>
              <a:rPr lang="pt-BR" dirty="0" err="1"/>
              <a:t>properties</a:t>
            </a:r>
            <a:r>
              <a:rPr lang="pt-BR" dirty="0"/>
              <a:t>:</a:t>
            </a:r>
          </a:p>
        </p:txBody>
      </p:sp>
      <p:sp>
        <p:nvSpPr>
          <p:cNvPr id="10" name="CaixaDeTexto 9">
            <a:extLst>
              <a:ext uri="{FF2B5EF4-FFF2-40B4-BE49-F238E27FC236}">
                <a16:creationId xmlns:a16="http://schemas.microsoft.com/office/drawing/2014/main" id="{5C42ADB4-996E-4711-89A2-1596200A12D9}"/>
              </a:ext>
            </a:extLst>
          </p:cNvPr>
          <p:cNvSpPr txBox="1"/>
          <p:nvPr/>
        </p:nvSpPr>
        <p:spPr>
          <a:xfrm>
            <a:off x="4074303" y="1885978"/>
            <a:ext cx="7021285" cy="1754326"/>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from</a:t>
            </a:r>
            <a:r>
              <a:rPr lang="pt-BR" b="0" dirty="0">
                <a:solidFill>
                  <a:srgbClr val="212121"/>
                </a:solidFill>
                <a:effectLst/>
                <a:latin typeface="Consolas" panose="020B0609020204030204" pitchFamily="49" charset="0"/>
              </a:rPr>
              <a:t> conta </a:t>
            </a:r>
            <a:r>
              <a:rPr lang="pt-BR" b="0" dirty="0" err="1">
                <a:solidFill>
                  <a:srgbClr val="9C00B0"/>
                </a:solidFill>
                <a:effectLst/>
                <a:latin typeface="Consolas" panose="020B0609020204030204" pitchFamily="49" charset="0"/>
              </a:rPr>
              <a:t>import</a:t>
            </a:r>
            <a:r>
              <a:rPr lang="pt-BR" b="0" dirty="0">
                <a:solidFill>
                  <a:srgbClr val="212121"/>
                </a:solidFill>
                <a:effectLst/>
                <a:latin typeface="Consolas" panose="020B0609020204030204" pitchFamily="49" charset="0"/>
              </a:rPr>
              <a:t> Conta</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123</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"Fulano"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12567.5</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20000.0</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Construindo objeto ... </a:t>
            </a:r>
            <a:r>
              <a:rPr lang="pt-BR" b="0" dirty="0">
                <a:solidFill>
                  <a:srgbClr val="9C00B0"/>
                </a:solidFill>
                <a:effectLst/>
                <a:latin typeface="Consolas" panose="020B0609020204030204" pitchFamily="49" charset="0"/>
              </a:rPr>
              <a:t>&lt;</a:t>
            </a:r>
            <a:r>
              <a:rPr lang="pt-BR" b="0" dirty="0" err="1">
                <a:solidFill>
                  <a:srgbClr val="212121"/>
                </a:solidFill>
                <a:effectLst/>
                <a:latin typeface="Consolas" panose="020B0609020204030204" pitchFamily="49" charset="0"/>
              </a:rPr>
              <a:t>conta.Conta</a:t>
            </a:r>
            <a:r>
              <a:rPr lang="pt-BR" b="0" dirty="0">
                <a:solidFill>
                  <a:srgbClr val="212121"/>
                </a:solidFill>
                <a:effectLst/>
                <a:latin typeface="Consolas" panose="020B0609020204030204" pitchFamily="49" charset="0"/>
              </a:rPr>
              <a:t>   o </a:t>
            </a:r>
            <a:r>
              <a:rPr lang="pt-BR" b="0" dirty="0" err="1">
                <a:solidFill>
                  <a:srgbClr val="212121"/>
                </a:solidFill>
                <a:effectLst/>
                <a:latin typeface="Consolas" panose="020B0609020204030204" pitchFamily="49" charset="0"/>
              </a:rPr>
              <a:t>bject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at</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0x</a:t>
            </a:r>
            <a:r>
              <a:rPr lang="pt-BR" b="0" dirty="0">
                <a:solidFill>
                  <a:srgbClr val="C0392B"/>
                </a:solidFill>
                <a:effectLst/>
                <a:latin typeface="Consolas" panose="020B0609020204030204" pitchFamily="49" charset="0"/>
              </a:rPr>
              <a:t>1019df3c8</a:t>
            </a:r>
            <a:r>
              <a:rPr lang="pt-BR" b="0" dirty="0">
                <a:solidFill>
                  <a:srgbClr val="9C00B0"/>
                </a:solidFill>
                <a:effectLst/>
                <a:latin typeface="Consolas" panose="020B0609020204030204" pitchFamily="49" charset="0"/>
              </a:rPr>
              <a:t>&gt;</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conta.limite</a:t>
            </a:r>
            <a:endParaRPr lang="pt-BR" b="0" dirty="0">
              <a:solidFill>
                <a:srgbClr val="212121"/>
              </a:solidFill>
              <a:effectLst/>
              <a:latin typeface="Consolas" panose="020B0609020204030204" pitchFamily="49" charset="0"/>
            </a:endParaRPr>
          </a:p>
          <a:p>
            <a:r>
              <a:rPr lang="pt-BR" b="0" dirty="0">
                <a:solidFill>
                  <a:srgbClr val="C0392B"/>
                </a:solidFill>
                <a:effectLst/>
                <a:latin typeface="Consolas" panose="020B0609020204030204" pitchFamily="49" charset="0"/>
              </a:rPr>
              <a:t>20000.0</a:t>
            </a:r>
            <a:endParaRPr lang="pt-BR" b="0" dirty="0">
              <a:solidFill>
                <a:srgbClr val="212121"/>
              </a:solidFill>
              <a:effectLst/>
              <a:latin typeface="Consolas" panose="020B0609020204030204" pitchFamily="49" charset="0"/>
            </a:endParaRPr>
          </a:p>
        </p:txBody>
      </p:sp>
      <p:sp>
        <p:nvSpPr>
          <p:cNvPr id="12" name="CaixaDeTexto 11">
            <a:extLst>
              <a:ext uri="{FF2B5EF4-FFF2-40B4-BE49-F238E27FC236}">
                <a16:creationId xmlns:a16="http://schemas.microsoft.com/office/drawing/2014/main" id="{60E54313-4B72-44DA-96F6-CE0EC38CE6F5}"/>
              </a:ext>
            </a:extLst>
          </p:cNvPr>
          <p:cNvSpPr txBox="1"/>
          <p:nvPr/>
        </p:nvSpPr>
        <p:spPr>
          <a:xfrm>
            <a:off x="4074303" y="3880227"/>
            <a:ext cx="5943600" cy="1477328"/>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conta.limite</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100000.0</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conta.limite</a:t>
            </a:r>
            <a:endParaRPr lang="pt-BR" b="0" dirty="0">
              <a:solidFill>
                <a:srgbClr val="212121"/>
              </a:solidFill>
              <a:effectLst/>
              <a:latin typeface="Consolas" panose="020B0609020204030204" pitchFamily="49" charset="0"/>
            </a:endParaRPr>
          </a:p>
          <a:p>
            <a:r>
              <a:rPr lang="pt-BR" b="0" dirty="0">
                <a:solidFill>
                  <a:srgbClr val="C0392B"/>
                </a:solidFill>
                <a:effectLst/>
                <a:latin typeface="Consolas" panose="020B0609020204030204" pitchFamily="49" charset="0"/>
              </a:rPr>
              <a:t>100000.0</a:t>
            </a:r>
            <a:endParaRPr lang="pt-BR" b="0" dirty="0">
              <a:solidFill>
                <a:srgbClr val="212121"/>
              </a:solidFill>
              <a:effectLst/>
              <a:latin typeface="Consolas" panose="020B0609020204030204" pitchFamily="49" charset="0"/>
            </a:endParaRPr>
          </a:p>
          <a:p>
            <a:br>
              <a:rPr lang="pt-BR" b="0" dirty="0">
                <a:solidFill>
                  <a:srgbClr val="212121"/>
                </a:solidFill>
                <a:effectLst/>
                <a:latin typeface="Consolas" panose="020B0609020204030204" pitchFamily="49" charset="0"/>
              </a:rPr>
            </a:br>
            <a:endParaRPr lang="pt-BR" b="0" dirty="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269831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33</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4474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Métodos Privados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34</a:t>
            </a:fld>
            <a:endParaRPr lang="en-US" noProof="1"/>
          </a:p>
        </p:txBody>
      </p:sp>
      <p:sp>
        <p:nvSpPr>
          <p:cNvPr id="6" name="CaixaDeTexto 5">
            <a:extLst>
              <a:ext uri="{FF2B5EF4-FFF2-40B4-BE49-F238E27FC236}">
                <a16:creationId xmlns:a16="http://schemas.microsoft.com/office/drawing/2014/main" id="{99C26E38-4A2C-4E1F-B6C5-AD72901992AC}"/>
              </a:ext>
            </a:extLst>
          </p:cNvPr>
          <p:cNvSpPr txBox="1"/>
          <p:nvPr/>
        </p:nvSpPr>
        <p:spPr>
          <a:xfrm>
            <a:off x="208400" y="1202834"/>
            <a:ext cx="5486400" cy="369332"/>
          </a:xfrm>
          <a:prstGeom prst="rect">
            <a:avLst/>
          </a:prstGeom>
          <a:noFill/>
        </p:spPr>
        <p:txBody>
          <a:bodyPr wrap="square">
            <a:spAutoFit/>
          </a:bodyPr>
          <a:lstStyle/>
          <a:p>
            <a:r>
              <a:rPr lang="pt-BR" dirty="0"/>
              <a:t>Analisando a Classe Conta;</a:t>
            </a:r>
          </a:p>
        </p:txBody>
      </p:sp>
      <p:sp>
        <p:nvSpPr>
          <p:cNvPr id="8" name="CaixaDeTexto 7">
            <a:extLst>
              <a:ext uri="{FF2B5EF4-FFF2-40B4-BE49-F238E27FC236}">
                <a16:creationId xmlns:a16="http://schemas.microsoft.com/office/drawing/2014/main" id="{D9A0D632-DC30-4D9E-AF33-760A15C84A97}"/>
              </a:ext>
            </a:extLst>
          </p:cNvPr>
          <p:cNvSpPr txBox="1"/>
          <p:nvPr/>
        </p:nvSpPr>
        <p:spPr>
          <a:xfrm>
            <a:off x="208400" y="1617034"/>
            <a:ext cx="5486400" cy="1754326"/>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br>
              <a:rPr lang="pt-BR" b="0" dirty="0">
                <a:solidFill>
                  <a:srgbClr val="212121"/>
                </a:solidFill>
                <a:effectLst/>
                <a:latin typeface="Consolas" panose="020B0609020204030204" pitchFamily="49" charset="0"/>
              </a:rPr>
            </a:b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transfere</a:t>
            </a:r>
            <a:r>
              <a:rPr lang="pt-BR" b="0" dirty="0">
                <a:solidFill>
                  <a:srgbClr val="212121"/>
                </a:solidFill>
                <a:effectLst/>
                <a:latin typeface="Consolas" panose="020B0609020204030204" pitchFamily="49" charset="0"/>
              </a:rPr>
              <a:t>(self, valor, destino):</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(valor)</a:t>
            </a:r>
          </a:p>
          <a:p>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destino.</a:t>
            </a:r>
            <a:r>
              <a:rPr lang="pt-BR" b="0" dirty="0" err="1">
                <a:solidFill>
                  <a:srgbClr val="1565C0"/>
                </a:solidFill>
                <a:effectLst/>
                <a:latin typeface="Consolas" panose="020B0609020204030204" pitchFamily="49" charset="0"/>
              </a:rPr>
              <a:t>deposita</a:t>
            </a:r>
            <a:r>
              <a:rPr lang="pt-BR" b="0" dirty="0">
                <a:solidFill>
                  <a:srgbClr val="212121"/>
                </a:solidFill>
                <a:effectLst/>
                <a:latin typeface="Consolas" panose="020B0609020204030204" pitchFamily="49" charset="0"/>
              </a:rPr>
              <a:t>(valor)</a:t>
            </a:r>
          </a:p>
        </p:txBody>
      </p:sp>
      <p:sp>
        <p:nvSpPr>
          <p:cNvPr id="10" name="CaixaDeTexto 9">
            <a:extLst>
              <a:ext uri="{FF2B5EF4-FFF2-40B4-BE49-F238E27FC236}">
                <a16:creationId xmlns:a16="http://schemas.microsoft.com/office/drawing/2014/main" id="{B6B793C6-0620-4838-B8DE-95232217C424}"/>
              </a:ext>
            </a:extLst>
          </p:cNvPr>
          <p:cNvSpPr txBox="1"/>
          <p:nvPr/>
        </p:nvSpPr>
        <p:spPr>
          <a:xfrm>
            <a:off x="183000" y="3506280"/>
            <a:ext cx="10180200" cy="369332"/>
          </a:xfrm>
          <a:prstGeom prst="rect">
            <a:avLst/>
          </a:prstGeom>
          <a:noFill/>
        </p:spPr>
        <p:txBody>
          <a:bodyPr wrap="square">
            <a:spAutoFit/>
          </a:bodyPr>
          <a:lstStyle/>
          <a:p>
            <a:r>
              <a:rPr lang="pt-BR" dirty="0"/>
              <a:t>Supondo que a conta do Fulano tenha R$ 1250,00 de saldo e um limite de R$ 10.000,00</a:t>
            </a:r>
          </a:p>
        </p:txBody>
      </p:sp>
      <p:sp>
        <p:nvSpPr>
          <p:cNvPr id="14" name="CaixaDeTexto 13">
            <a:extLst>
              <a:ext uri="{FF2B5EF4-FFF2-40B4-BE49-F238E27FC236}">
                <a16:creationId xmlns:a16="http://schemas.microsoft.com/office/drawing/2014/main" id="{F2124D7B-4AC4-49D2-98C1-4689E5D2BB04}"/>
              </a:ext>
            </a:extLst>
          </p:cNvPr>
          <p:cNvSpPr txBox="1"/>
          <p:nvPr/>
        </p:nvSpPr>
        <p:spPr>
          <a:xfrm>
            <a:off x="157600" y="3979200"/>
            <a:ext cx="10501600" cy="646331"/>
          </a:xfrm>
          <a:prstGeom prst="rect">
            <a:avLst/>
          </a:prstGeom>
          <a:noFill/>
        </p:spPr>
        <p:txBody>
          <a:bodyPr wrap="square">
            <a:spAutoFit/>
          </a:bodyPr>
          <a:lstStyle/>
          <a:p>
            <a:pPr algn="just"/>
            <a:r>
              <a:rPr lang="pt-BR" dirty="0"/>
              <a:t>Qual o valor máximo de saque que podemos fazer? Teoricamente, só poderíamos sacar R$ 11250.00. Mas é possível fazer uma malandragem e sacar mais:</a:t>
            </a:r>
          </a:p>
        </p:txBody>
      </p:sp>
      <p:sp>
        <p:nvSpPr>
          <p:cNvPr id="16" name="CaixaDeTexto 15">
            <a:extLst>
              <a:ext uri="{FF2B5EF4-FFF2-40B4-BE49-F238E27FC236}">
                <a16:creationId xmlns:a16="http://schemas.microsoft.com/office/drawing/2014/main" id="{2093E985-A026-4826-B717-6C1987F7F35F}"/>
              </a:ext>
            </a:extLst>
          </p:cNvPr>
          <p:cNvSpPr txBox="1"/>
          <p:nvPr/>
        </p:nvSpPr>
        <p:spPr>
          <a:xfrm>
            <a:off x="183000" y="4693690"/>
            <a:ext cx="5486400" cy="923330"/>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a:t>
            </a:r>
            <a:r>
              <a:rPr lang="pt-BR" b="0" dirty="0" err="1">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21250.0</a:t>
            </a:r>
            <a:r>
              <a:rPr lang="pt-BR" b="0" dirty="0">
                <a:solidFill>
                  <a:srgbClr val="212121"/>
                </a:solidFill>
                <a:effectLst/>
                <a:latin typeface="Consolas" panose="020B0609020204030204" pitchFamily="49" charset="0"/>
              </a:rPr>
              <a:t>)</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conta.saldo</a:t>
            </a:r>
            <a:endParaRPr lang="pt-BR" b="0" dirty="0">
              <a:solidFill>
                <a:srgbClr val="212121"/>
              </a:solidFill>
              <a:effectLst/>
              <a:latin typeface="Consolas" panose="020B0609020204030204" pitchFamily="49" charset="0"/>
            </a:endParaRPr>
          </a:p>
          <a:p>
            <a:r>
              <a:rPr lang="pt-BR" b="0" dirty="0">
                <a:solidFill>
                  <a:srgbClr val="9C00B0"/>
                </a:solidFill>
                <a:effectLst/>
                <a:latin typeface="Consolas" panose="020B0609020204030204" pitchFamily="49" charset="0"/>
              </a:rPr>
              <a:t>-</a:t>
            </a:r>
            <a:r>
              <a:rPr lang="pt-BR" b="0" dirty="0">
                <a:solidFill>
                  <a:srgbClr val="C0392B"/>
                </a:solidFill>
                <a:effectLst/>
                <a:latin typeface="Consolas" panose="020B0609020204030204" pitchFamily="49" charset="0"/>
              </a:rPr>
              <a:t>10000.0</a:t>
            </a:r>
            <a:endParaRPr lang="pt-BR" b="0" dirty="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404979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Métodos Privados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35</a:t>
            </a:fld>
            <a:endParaRPr lang="en-US" noProof="1"/>
          </a:p>
        </p:txBody>
      </p:sp>
      <p:sp>
        <p:nvSpPr>
          <p:cNvPr id="6" name="CaixaDeTexto 5">
            <a:extLst>
              <a:ext uri="{FF2B5EF4-FFF2-40B4-BE49-F238E27FC236}">
                <a16:creationId xmlns:a16="http://schemas.microsoft.com/office/drawing/2014/main" id="{0FC8ED96-7E68-45C8-B6BB-13B2ACD7184B}"/>
              </a:ext>
            </a:extLst>
          </p:cNvPr>
          <p:cNvSpPr txBox="1"/>
          <p:nvPr/>
        </p:nvSpPr>
        <p:spPr>
          <a:xfrm>
            <a:off x="259200" y="1664038"/>
            <a:ext cx="9456300" cy="1477328"/>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if</a:t>
            </a:r>
            <a:r>
              <a:rPr lang="pt-BR" b="0" dirty="0">
                <a:solidFill>
                  <a:srgbClr val="212121"/>
                </a:solidFill>
                <a:effectLst/>
                <a:latin typeface="Consolas" panose="020B0609020204030204" pitchFamily="49" charset="0"/>
              </a:rPr>
              <a:t>(valor </a:t>
            </a:r>
            <a:r>
              <a:rPr lang="pt-BR" b="0" dirty="0">
                <a:solidFill>
                  <a:srgbClr val="9C00B0"/>
                </a:solidFill>
                <a:effectLst/>
                <a:latin typeface="Consolas" panose="020B0609020204030204" pitchFamily="49" charset="0"/>
              </a:rPr>
              <a:t>&lt;=</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.__limite</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else</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"O valor {} passou o limite"</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(valor))</a:t>
            </a:r>
          </a:p>
        </p:txBody>
      </p:sp>
      <p:sp>
        <p:nvSpPr>
          <p:cNvPr id="8" name="CaixaDeTexto 7">
            <a:extLst>
              <a:ext uri="{FF2B5EF4-FFF2-40B4-BE49-F238E27FC236}">
                <a16:creationId xmlns:a16="http://schemas.microsoft.com/office/drawing/2014/main" id="{31115C36-DF06-46D9-AD1C-616BE12A2C3B}"/>
              </a:ext>
            </a:extLst>
          </p:cNvPr>
          <p:cNvSpPr txBox="1"/>
          <p:nvPr/>
        </p:nvSpPr>
        <p:spPr>
          <a:xfrm>
            <a:off x="259200" y="1155272"/>
            <a:ext cx="10450800" cy="369332"/>
          </a:xfrm>
          <a:prstGeom prst="rect">
            <a:avLst/>
          </a:prstGeom>
          <a:noFill/>
        </p:spPr>
        <p:txBody>
          <a:bodyPr wrap="square">
            <a:spAutoFit/>
          </a:bodyPr>
          <a:lstStyle/>
          <a:p>
            <a:r>
              <a:rPr lang="pt-BR" dirty="0"/>
              <a:t>Passo 1 - fazer uma validação dentro do próprio método saca():</a:t>
            </a:r>
          </a:p>
        </p:txBody>
      </p:sp>
      <p:sp>
        <p:nvSpPr>
          <p:cNvPr id="10" name="CaixaDeTexto 9">
            <a:extLst>
              <a:ext uri="{FF2B5EF4-FFF2-40B4-BE49-F238E27FC236}">
                <a16:creationId xmlns:a16="http://schemas.microsoft.com/office/drawing/2014/main" id="{73844021-33AA-4E5D-8825-8D56934FA6C0}"/>
              </a:ext>
            </a:extLst>
          </p:cNvPr>
          <p:cNvSpPr txBox="1"/>
          <p:nvPr/>
        </p:nvSpPr>
        <p:spPr>
          <a:xfrm>
            <a:off x="259200" y="3280800"/>
            <a:ext cx="10450800" cy="646331"/>
          </a:xfrm>
          <a:prstGeom prst="rect">
            <a:avLst/>
          </a:prstGeom>
          <a:noFill/>
        </p:spPr>
        <p:txBody>
          <a:bodyPr wrap="square">
            <a:spAutoFit/>
          </a:bodyPr>
          <a:lstStyle/>
          <a:p>
            <a:r>
              <a:rPr lang="pt-BR" dirty="0"/>
              <a:t>Tentar realizar a chamativa do método saca() no terminal com um valor maior do que o criado pela condicional:</a:t>
            </a:r>
          </a:p>
        </p:txBody>
      </p:sp>
      <p:pic>
        <p:nvPicPr>
          <p:cNvPr id="7" name="Imagem 6">
            <a:extLst>
              <a:ext uri="{FF2B5EF4-FFF2-40B4-BE49-F238E27FC236}">
                <a16:creationId xmlns:a16="http://schemas.microsoft.com/office/drawing/2014/main" id="{E8CDD819-3563-46AD-8EE4-70398CC902A9}"/>
              </a:ext>
            </a:extLst>
          </p:cNvPr>
          <p:cNvPicPr>
            <a:picLocks noChangeAspect="1"/>
          </p:cNvPicPr>
          <p:nvPr/>
        </p:nvPicPr>
        <p:blipFill>
          <a:blip r:embed="rId3"/>
          <a:stretch>
            <a:fillRect/>
          </a:stretch>
        </p:blipFill>
        <p:spPr>
          <a:xfrm>
            <a:off x="266700" y="4141971"/>
            <a:ext cx="3210373" cy="285790"/>
          </a:xfrm>
          <a:prstGeom prst="rect">
            <a:avLst/>
          </a:prstGeom>
        </p:spPr>
      </p:pic>
    </p:spTree>
    <p:extLst>
      <p:ext uri="{BB962C8B-B14F-4D97-AF65-F5344CB8AC3E}">
        <p14:creationId xmlns:p14="http://schemas.microsoft.com/office/powerpoint/2010/main" val="42613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Métodos Privados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36</a:t>
            </a:fld>
            <a:endParaRPr lang="en-US" noProof="1"/>
          </a:p>
        </p:txBody>
      </p:sp>
      <p:sp>
        <p:nvSpPr>
          <p:cNvPr id="6" name="CaixaDeTexto 5">
            <a:extLst>
              <a:ext uri="{FF2B5EF4-FFF2-40B4-BE49-F238E27FC236}">
                <a16:creationId xmlns:a16="http://schemas.microsoft.com/office/drawing/2014/main" id="{1D9B714C-E61F-412A-BC7C-9213C24A9FB3}"/>
              </a:ext>
            </a:extLst>
          </p:cNvPr>
          <p:cNvSpPr txBox="1"/>
          <p:nvPr/>
        </p:nvSpPr>
        <p:spPr>
          <a:xfrm>
            <a:off x="259200" y="1189594"/>
            <a:ext cx="10450800" cy="369332"/>
          </a:xfrm>
          <a:prstGeom prst="rect">
            <a:avLst/>
          </a:prstGeom>
          <a:noFill/>
        </p:spPr>
        <p:txBody>
          <a:bodyPr wrap="square">
            <a:spAutoFit/>
          </a:bodyPr>
          <a:lstStyle/>
          <a:p>
            <a:pPr algn="just"/>
            <a:r>
              <a:rPr lang="pt-BR" dirty="0"/>
              <a:t>Podemos deixar o código um pouco melhor??? Mais expressivo -&gt; mais fácil de entender...</a:t>
            </a:r>
          </a:p>
        </p:txBody>
      </p:sp>
      <p:sp>
        <p:nvSpPr>
          <p:cNvPr id="8" name="CaixaDeTexto 7">
            <a:extLst>
              <a:ext uri="{FF2B5EF4-FFF2-40B4-BE49-F238E27FC236}">
                <a16:creationId xmlns:a16="http://schemas.microsoft.com/office/drawing/2014/main" id="{18A5FF29-A6C8-4193-9B4E-6B20036183C7}"/>
              </a:ext>
            </a:extLst>
          </p:cNvPr>
          <p:cNvSpPr txBox="1"/>
          <p:nvPr/>
        </p:nvSpPr>
        <p:spPr>
          <a:xfrm>
            <a:off x="-173250" y="1604895"/>
            <a:ext cx="8745750" cy="2031325"/>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pode_sacar</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pass</a:t>
            </a:r>
            <a:br>
              <a:rPr lang="pt-BR" b="0" dirty="0">
                <a:solidFill>
                  <a:srgbClr val="212121"/>
                </a:solidFill>
                <a:effectLst/>
                <a:latin typeface="Consolas" panose="020B0609020204030204" pitchFamily="49" charset="0"/>
              </a:rPr>
            </a:b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sacar</a:t>
            </a:r>
            <a:r>
              <a:rPr lang="pt-BR" b="0" dirty="0">
                <a:solidFill>
                  <a:srgbClr val="212121"/>
                </a:solidFill>
                <a:effectLst/>
                <a:latin typeface="Consolas" panose="020B0609020204030204" pitchFamily="49" charset="0"/>
              </a:rPr>
              <a:t>(self,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if</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pode_sacar</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C0392B"/>
                </a:solidFill>
                <a:effectLst/>
                <a:latin typeface="Consolas" panose="020B0609020204030204" pitchFamily="49" charset="0"/>
              </a:rPr>
              <a:t>self</a:t>
            </a:r>
            <a:r>
              <a:rPr lang="pt-BR" b="0" dirty="0" err="1">
                <a:solidFill>
                  <a:srgbClr val="212121"/>
                </a:solidFill>
                <a:effectLst/>
                <a:latin typeface="Consolas" panose="020B0609020204030204" pitchFamily="49" charset="0"/>
              </a:rPr>
              <a:t>.__saldo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valor</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else</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"O valor {} passou o limite"</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(valor))</a:t>
            </a:r>
          </a:p>
        </p:txBody>
      </p:sp>
      <p:sp>
        <p:nvSpPr>
          <p:cNvPr id="10" name="CaixaDeTexto 9">
            <a:extLst>
              <a:ext uri="{FF2B5EF4-FFF2-40B4-BE49-F238E27FC236}">
                <a16:creationId xmlns:a16="http://schemas.microsoft.com/office/drawing/2014/main" id="{BCA90C5B-464F-4FC6-B9A4-F0BD388396C9}"/>
              </a:ext>
            </a:extLst>
          </p:cNvPr>
          <p:cNvSpPr txBox="1"/>
          <p:nvPr/>
        </p:nvSpPr>
        <p:spPr>
          <a:xfrm>
            <a:off x="259200" y="3832259"/>
            <a:ext cx="10450800" cy="646331"/>
          </a:xfrm>
          <a:prstGeom prst="rect">
            <a:avLst/>
          </a:prstGeom>
          <a:noFill/>
        </p:spPr>
        <p:txBody>
          <a:bodyPr wrap="square">
            <a:spAutoFit/>
          </a:bodyPr>
          <a:lstStyle/>
          <a:p>
            <a:r>
              <a:rPr lang="pt-BR" dirty="0"/>
              <a:t>Faz sentido um método que é utilizado por uma função de dentro da classe ser acessado de fora dela???</a:t>
            </a:r>
          </a:p>
        </p:txBody>
      </p:sp>
      <p:sp>
        <p:nvSpPr>
          <p:cNvPr id="16" name="CaixaDeTexto 15">
            <a:extLst>
              <a:ext uri="{FF2B5EF4-FFF2-40B4-BE49-F238E27FC236}">
                <a16:creationId xmlns:a16="http://schemas.microsoft.com/office/drawing/2014/main" id="{F3A607E4-4D8F-4612-A44E-EF73DB5DE5AC}"/>
              </a:ext>
            </a:extLst>
          </p:cNvPr>
          <p:cNvSpPr txBox="1"/>
          <p:nvPr/>
        </p:nvSpPr>
        <p:spPr>
          <a:xfrm>
            <a:off x="-173250" y="4746262"/>
            <a:ext cx="5572124" cy="369332"/>
          </a:xfrm>
          <a:prstGeom prst="rect">
            <a:avLst/>
          </a:prstGeom>
          <a:noFill/>
        </p:spPr>
        <p:txBody>
          <a:bodyPr wrap="square">
            <a:spAutoFit/>
          </a:bodyPr>
          <a:lstStyle/>
          <a:p>
            <a:r>
              <a:rPr lang="es-ES" b="0" dirty="0">
                <a:solidFill>
                  <a:srgbClr val="212121"/>
                </a:solidFill>
                <a:effectLst/>
                <a:latin typeface="Consolas" panose="020B0609020204030204" pitchFamily="49" charset="0"/>
              </a:rPr>
              <a:t>    </a:t>
            </a:r>
            <a:r>
              <a:rPr lang="es-ES" b="0" dirty="0" err="1">
                <a:solidFill>
                  <a:srgbClr val="9C00B0"/>
                </a:solidFill>
                <a:effectLst/>
                <a:latin typeface="Consolas" panose="020B0609020204030204" pitchFamily="49" charset="0"/>
              </a:rPr>
              <a:t>def</a:t>
            </a:r>
            <a:r>
              <a:rPr lang="es-ES" b="0" dirty="0">
                <a:solidFill>
                  <a:srgbClr val="212121"/>
                </a:solidFill>
                <a:effectLst/>
                <a:latin typeface="Consolas" panose="020B0609020204030204" pitchFamily="49" charset="0"/>
              </a:rPr>
              <a:t> </a:t>
            </a:r>
            <a:r>
              <a:rPr lang="es-ES" b="0" dirty="0">
                <a:solidFill>
                  <a:srgbClr val="1565C0"/>
                </a:solidFill>
                <a:effectLst/>
                <a:latin typeface="Consolas" panose="020B0609020204030204" pitchFamily="49" charset="0"/>
              </a:rPr>
              <a:t>__</a:t>
            </a:r>
            <a:r>
              <a:rPr lang="es-ES" b="0" dirty="0" err="1">
                <a:solidFill>
                  <a:srgbClr val="1565C0"/>
                </a:solidFill>
                <a:effectLst/>
                <a:latin typeface="Consolas" panose="020B0609020204030204" pitchFamily="49" charset="0"/>
              </a:rPr>
              <a:t>pode_sacar</a:t>
            </a:r>
            <a:r>
              <a:rPr lang="es-ES" b="0" dirty="0">
                <a:solidFill>
                  <a:srgbClr val="212121"/>
                </a:solidFill>
                <a:effectLst/>
                <a:latin typeface="Consolas" panose="020B0609020204030204" pitchFamily="49" charset="0"/>
              </a:rPr>
              <a:t>(</a:t>
            </a:r>
            <a:r>
              <a:rPr lang="es-ES" b="0" dirty="0" err="1">
                <a:solidFill>
                  <a:srgbClr val="212121"/>
                </a:solidFill>
                <a:effectLst/>
                <a:latin typeface="Consolas" panose="020B0609020204030204" pitchFamily="49" charset="0"/>
              </a:rPr>
              <a:t>self</a:t>
            </a:r>
            <a:r>
              <a:rPr lang="es-ES" b="0" dirty="0">
                <a:solidFill>
                  <a:srgbClr val="212121"/>
                </a:solidFill>
                <a:effectLst/>
                <a:latin typeface="Consolas" panose="020B0609020204030204" pitchFamily="49" charset="0"/>
              </a:rPr>
              <a:t>, </a:t>
            </a:r>
            <a:r>
              <a:rPr lang="es-ES" b="0" dirty="0" err="1">
                <a:solidFill>
                  <a:srgbClr val="212121"/>
                </a:solidFill>
                <a:effectLst/>
                <a:latin typeface="Consolas" panose="020B0609020204030204" pitchFamily="49" charset="0"/>
              </a:rPr>
              <a:t>valor_a_sacar</a:t>
            </a:r>
            <a:r>
              <a:rPr lang="es-ES" b="0" dirty="0">
                <a:solidFill>
                  <a:srgbClr val="212121"/>
                </a:solidFill>
                <a:effectLst/>
                <a:latin typeface="Consolas" panose="020B0609020204030204" pitchFamily="49" charset="0"/>
              </a:rPr>
              <a:t>):</a:t>
            </a:r>
          </a:p>
        </p:txBody>
      </p:sp>
    </p:spTree>
    <p:extLst>
      <p:ext uri="{BB962C8B-B14F-4D97-AF65-F5344CB8AC3E}">
        <p14:creationId xmlns:p14="http://schemas.microsoft.com/office/powerpoint/2010/main" val="174657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37</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3037099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Métodos Estáticos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38</a:t>
            </a:fld>
            <a:endParaRPr lang="en-US" noProof="1"/>
          </a:p>
        </p:txBody>
      </p:sp>
      <p:sp>
        <p:nvSpPr>
          <p:cNvPr id="6" name="CaixaDeTexto 5">
            <a:extLst>
              <a:ext uri="{FF2B5EF4-FFF2-40B4-BE49-F238E27FC236}">
                <a16:creationId xmlns:a16="http://schemas.microsoft.com/office/drawing/2014/main" id="{4758B23E-4184-4CEF-AFF0-7894B5AF1EE2}"/>
              </a:ext>
            </a:extLst>
          </p:cNvPr>
          <p:cNvSpPr txBox="1"/>
          <p:nvPr/>
        </p:nvSpPr>
        <p:spPr>
          <a:xfrm>
            <a:off x="266700" y="1240934"/>
            <a:ext cx="10443300" cy="369332"/>
          </a:xfrm>
          <a:prstGeom prst="rect">
            <a:avLst/>
          </a:prstGeom>
          <a:noFill/>
        </p:spPr>
        <p:txBody>
          <a:bodyPr wrap="square">
            <a:spAutoFit/>
          </a:bodyPr>
          <a:lstStyle/>
          <a:p>
            <a:r>
              <a:rPr lang="pt-BR" dirty="0"/>
              <a:t>Vamos criar uma nova variável que faz referência ao código do banco!</a:t>
            </a:r>
          </a:p>
        </p:txBody>
      </p:sp>
      <p:sp>
        <p:nvSpPr>
          <p:cNvPr id="8" name="CaixaDeTexto 7">
            <a:extLst>
              <a:ext uri="{FF2B5EF4-FFF2-40B4-BE49-F238E27FC236}">
                <a16:creationId xmlns:a16="http://schemas.microsoft.com/office/drawing/2014/main" id="{23AAE116-6DD3-4628-865F-982C8904E251}"/>
              </a:ext>
            </a:extLst>
          </p:cNvPr>
          <p:cNvSpPr txBox="1"/>
          <p:nvPr/>
        </p:nvSpPr>
        <p:spPr>
          <a:xfrm>
            <a:off x="-704850" y="1738200"/>
            <a:ext cx="5486400"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.__</a:t>
            </a:r>
            <a:r>
              <a:rPr lang="pt-BR" b="0" dirty="0" err="1">
                <a:solidFill>
                  <a:srgbClr val="212121"/>
                </a:solidFill>
                <a:effectLst/>
                <a:latin typeface="Consolas" panose="020B0609020204030204" pitchFamily="49" charset="0"/>
              </a:rPr>
              <a:t>codigo_banco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"001"</a:t>
            </a:r>
            <a:endParaRPr lang="pt-BR" b="0" dirty="0">
              <a:solidFill>
                <a:srgbClr val="212121"/>
              </a:solidFill>
              <a:effectLst/>
              <a:latin typeface="Consolas" panose="020B0609020204030204" pitchFamily="49" charset="0"/>
            </a:endParaRPr>
          </a:p>
        </p:txBody>
      </p:sp>
      <p:sp>
        <p:nvSpPr>
          <p:cNvPr id="10" name="CaixaDeTexto 9">
            <a:extLst>
              <a:ext uri="{FF2B5EF4-FFF2-40B4-BE49-F238E27FC236}">
                <a16:creationId xmlns:a16="http://schemas.microsoft.com/office/drawing/2014/main" id="{F3313049-6C09-4A8A-B43B-F4AE6C59A834}"/>
              </a:ext>
            </a:extLst>
          </p:cNvPr>
          <p:cNvSpPr txBox="1"/>
          <p:nvPr/>
        </p:nvSpPr>
        <p:spPr>
          <a:xfrm>
            <a:off x="259200" y="3393204"/>
            <a:ext cx="10443300" cy="646331"/>
          </a:xfrm>
          <a:prstGeom prst="rect">
            <a:avLst/>
          </a:prstGeom>
          <a:noFill/>
        </p:spPr>
        <p:txBody>
          <a:bodyPr wrap="square">
            <a:spAutoFit/>
          </a:bodyPr>
          <a:lstStyle/>
          <a:p>
            <a:r>
              <a:rPr lang="pt-BR" dirty="0"/>
              <a:t>Já que estamos criando todas as contas como sendo de um banco, faz sentido eu precisar criar um objeto para saber o banco que esse objeto vai fazer parte?</a:t>
            </a:r>
          </a:p>
        </p:txBody>
      </p:sp>
      <p:sp>
        <p:nvSpPr>
          <p:cNvPr id="12" name="CaixaDeTexto 11">
            <a:extLst>
              <a:ext uri="{FF2B5EF4-FFF2-40B4-BE49-F238E27FC236}">
                <a16:creationId xmlns:a16="http://schemas.microsoft.com/office/drawing/2014/main" id="{6D6D35D5-3CEE-453E-9591-C9A6047F59B4}"/>
              </a:ext>
            </a:extLst>
          </p:cNvPr>
          <p:cNvSpPr txBox="1"/>
          <p:nvPr/>
        </p:nvSpPr>
        <p:spPr>
          <a:xfrm>
            <a:off x="-166687" y="2279374"/>
            <a:ext cx="5838824" cy="923330"/>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a:t>
            </a:r>
            <a:r>
              <a:rPr lang="pt-BR" b="0" dirty="0">
                <a:solidFill>
                  <a:srgbClr val="9C00B0"/>
                </a:solidFill>
                <a:effectLst/>
                <a:latin typeface="Consolas" panose="020B0609020204030204" pitchFamily="49" charset="0"/>
              </a:rPr>
              <a:t>property</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codigo_banco</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.__</a:t>
            </a:r>
            <a:r>
              <a:rPr lang="pt-BR" b="0" dirty="0" err="1">
                <a:solidFill>
                  <a:srgbClr val="212121"/>
                </a:solidFill>
                <a:effectLst/>
                <a:latin typeface="Consolas" panose="020B0609020204030204" pitchFamily="49" charset="0"/>
              </a:rPr>
              <a:t>codigo_banco</a:t>
            </a:r>
            <a:endParaRPr lang="pt-BR" b="0" dirty="0">
              <a:solidFill>
                <a:srgbClr val="212121"/>
              </a:solidFill>
              <a:effectLst/>
              <a:latin typeface="Consolas" panose="020B0609020204030204" pitchFamily="49" charset="0"/>
            </a:endParaRPr>
          </a:p>
        </p:txBody>
      </p:sp>
      <p:sp>
        <p:nvSpPr>
          <p:cNvPr id="14" name="CaixaDeTexto 13">
            <a:extLst>
              <a:ext uri="{FF2B5EF4-FFF2-40B4-BE49-F238E27FC236}">
                <a16:creationId xmlns:a16="http://schemas.microsoft.com/office/drawing/2014/main" id="{74663E1D-7D8C-493B-B803-D530D3E232FE}"/>
              </a:ext>
            </a:extLst>
          </p:cNvPr>
          <p:cNvSpPr txBox="1"/>
          <p:nvPr/>
        </p:nvSpPr>
        <p:spPr>
          <a:xfrm>
            <a:off x="266700" y="4146739"/>
            <a:ext cx="5838824" cy="369332"/>
          </a:xfrm>
          <a:prstGeom prst="rect">
            <a:avLst/>
          </a:prstGeom>
          <a:noFill/>
        </p:spPr>
        <p:txBody>
          <a:bodyPr wrap="square">
            <a:spAutoFit/>
          </a:bodyPr>
          <a:lstStyle/>
          <a:p>
            <a:r>
              <a:rPr lang="pt-BR" dirty="0"/>
              <a:t>basta remover o self???</a:t>
            </a:r>
          </a:p>
        </p:txBody>
      </p:sp>
      <p:sp>
        <p:nvSpPr>
          <p:cNvPr id="16" name="CaixaDeTexto 15">
            <a:extLst>
              <a:ext uri="{FF2B5EF4-FFF2-40B4-BE49-F238E27FC236}">
                <a16:creationId xmlns:a16="http://schemas.microsoft.com/office/drawing/2014/main" id="{F49FD0BA-14DC-400C-B7DB-50B31ED18E90}"/>
              </a:ext>
            </a:extLst>
          </p:cNvPr>
          <p:cNvSpPr txBox="1"/>
          <p:nvPr/>
        </p:nvSpPr>
        <p:spPr>
          <a:xfrm>
            <a:off x="259200" y="4642723"/>
            <a:ext cx="8208526" cy="369332"/>
          </a:xfrm>
          <a:prstGeom prst="rect">
            <a:avLst/>
          </a:prstGeom>
          <a:noFill/>
        </p:spPr>
        <p:txBody>
          <a:bodyPr wrap="square">
            <a:spAutoFit/>
          </a:bodyPr>
          <a:lstStyle/>
          <a:p>
            <a:r>
              <a:rPr lang="pt-BR" dirty="0"/>
              <a:t>Eu consigo continuar utilizando uma </a:t>
            </a:r>
            <a:r>
              <a:rPr lang="pt-BR" dirty="0" err="1"/>
              <a:t>property</a:t>
            </a:r>
            <a:r>
              <a:rPr lang="pt-BR" dirty="0"/>
              <a:t> sem fazer referência ao self???</a:t>
            </a:r>
          </a:p>
        </p:txBody>
      </p:sp>
      <p:sp>
        <p:nvSpPr>
          <p:cNvPr id="18" name="CaixaDeTexto 17">
            <a:extLst>
              <a:ext uri="{FF2B5EF4-FFF2-40B4-BE49-F238E27FC236}">
                <a16:creationId xmlns:a16="http://schemas.microsoft.com/office/drawing/2014/main" id="{378D2AAE-CC8F-4BE5-AFCE-0B326169495D}"/>
              </a:ext>
            </a:extLst>
          </p:cNvPr>
          <p:cNvSpPr txBox="1"/>
          <p:nvPr/>
        </p:nvSpPr>
        <p:spPr>
          <a:xfrm>
            <a:off x="7783088" y="4151312"/>
            <a:ext cx="5838824" cy="1477328"/>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a:t>
            </a:r>
            <a:r>
              <a:rPr lang="pt-BR" b="0" dirty="0">
                <a:solidFill>
                  <a:srgbClr val="9C00B0"/>
                </a:solidFill>
                <a:effectLst/>
                <a:latin typeface="Consolas" panose="020B0609020204030204" pitchFamily="49" charset="0"/>
              </a:rPr>
              <a:t>staticmethod</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codigo_banco</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"001"</a:t>
            </a:r>
            <a:endParaRPr lang="pt-BR" b="0" dirty="0">
              <a:solidFill>
                <a:srgbClr val="212121"/>
              </a:solidFill>
              <a:effectLst/>
              <a:latin typeface="Consolas" panose="020B0609020204030204" pitchFamily="49" charset="0"/>
            </a:endParaRPr>
          </a:p>
          <a:p>
            <a:br>
              <a:rPr lang="pt-BR" b="0" dirty="0">
                <a:solidFill>
                  <a:srgbClr val="212121"/>
                </a:solidFill>
                <a:effectLst/>
                <a:latin typeface="Consolas" panose="020B0609020204030204" pitchFamily="49" charset="0"/>
              </a:rPr>
            </a:br>
            <a:endParaRPr lang="pt-BR" b="0" dirty="0">
              <a:solidFill>
                <a:srgbClr val="212121"/>
              </a:solidFill>
              <a:effectLst/>
              <a:latin typeface="Consolas" panose="020B0609020204030204" pitchFamily="49" charset="0"/>
            </a:endParaRPr>
          </a:p>
        </p:txBody>
      </p:sp>
      <p:sp>
        <p:nvSpPr>
          <p:cNvPr id="20" name="CaixaDeTexto 19">
            <a:extLst>
              <a:ext uri="{FF2B5EF4-FFF2-40B4-BE49-F238E27FC236}">
                <a16:creationId xmlns:a16="http://schemas.microsoft.com/office/drawing/2014/main" id="{AA977D8E-2660-4598-AA7D-39F858F1047F}"/>
              </a:ext>
            </a:extLst>
          </p:cNvPr>
          <p:cNvSpPr txBox="1"/>
          <p:nvPr/>
        </p:nvSpPr>
        <p:spPr>
          <a:xfrm>
            <a:off x="259200" y="5136575"/>
            <a:ext cx="7458074" cy="369332"/>
          </a:xfrm>
          <a:prstGeom prst="rect">
            <a:avLst/>
          </a:prstGeom>
          <a:noFill/>
        </p:spPr>
        <p:txBody>
          <a:bodyPr wrap="square">
            <a:spAutoFit/>
          </a:bodyPr>
          <a:lstStyle/>
          <a:p>
            <a:r>
              <a:rPr lang="pt-BR" b="1" dirty="0"/>
              <a:t>Pode remover o atributo __</a:t>
            </a:r>
            <a:r>
              <a:rPr lang="pt-BR" b="1" dirty="0" err="1"/>
              <a:t>codigo_banco</a:t>
            </a:r>
            <a:r>
              <a:rPr lang="pt-BR" b="1" dirty="0"/>
              <a:t> da __</a:t>
            </a:r>
            <a:r>
              <a:rPr lang="pt-BR" b="1" dirty="0" err="1"/>
              <a:t>init</a:t>
            </a:r>
            <a:r>
              <a:rPr lang="pt-BR" b="1" dirty="0"/>
              <a:t>__()</a:t>
            </a:r>
          </a:p>
        </p:txBody>
      </p:sp>
    </p:spTree>
    <p:extLst>
      <p:ext uri="{BB962C8B-B14F-4D97-AF65-F5344CB8AC3E}">
        <p14:creationId xmlns:p14="http://schemas.microsoft.com/office/powerpoint/2010/main" val="31207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Métodos Estáticos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39</a:t>
            </a:fld>
            <a:endParaRPr lang="en-US" noProof="1"/>
          </a:p>
        </p:txBody>
      </p:sp>
      <p:sp>
        <p:nvSpPr>
          <p:cNvPr id="6" name="CaixaDeTexto 5">
            <a:extLst>
              <a:ext uri="{FF2B5EF4-FFF2-40B4-BE49-F238E27FC236}">
                <a16:creationId xmlns:a16="http://schemas.microsoft.com/office/drawing/2014/main" id="{40429842-5096-4E78-922F-967C845D3B0D}"/>
              </a:ext>
            </a:extLst>
          </p:cNvPr>
          <p:cNvSpPr txBox="1"/>
          <p:nvPr/>
        </p:nvSpPr>
        <p:spPr>
          <a:xfrm>
            <a:off x="259200" y="1102434"/>
            <a:ext cx="10450800" cy="369332"/>
          </a:xfrm>
          <a:prstGeom prst="rect">
            <a:avLst/>
          </a:prstGeom>
          <a:noFill/>
        </p:spPr>
        <p:txBody>
          <a:bodyPr wrap="square">
            <a:spAutoFit/>
          </a:bodyPr>
          <a:lstStyle/>
          <a:p>
            <a:r>
              <a:rPr lang="pt-BR" dirty="0"/>
              <a:t>E se eu quisesse devolver o código e o nome de vários bancos?</a:t>
            </a:r>
          </a:p>
        </p:txBody>
      </p:sp>
      <p:sp>
        <p:nvSpPr>
          <p:cNvPr id="8" name="CaixaDeTexto 7">
            <a:extLst>
              <a:ext uri="{FF2B5EF4-FFF2-40B4-BE49-F238E27FC236}">
                <a16:creationId xmlns:a16="http://schemas.microsoft.com/office/drawing/2014/main" id="{725D1A1E-2BB5-47A1-8AC5-B3E8E2DD436A}"/>
              </a:ext>
            </a:extLst>
          </p:cNvPr>
          <p:cNvSpPr txBox="1"/>
          <p:nvPr/>
        </p:nvSpPr>
        <p:spPr>
          <a:xfrm>
            <a:off x="-192300" y="1558792"/>
            <a:ext cx="9183900" cy="923330"/>
          </a:xfrm>
          <a:prstGeom prst="rect">
            <a:avLst/>
          </a:prstGeom>
          <a:noFill/>
        </p:spPr>
        <p:txBody>
          <a:bodyPr wrap="square">
            <a:spAutoFit/>
          </a:bodyPr>
          <a:lstStyle/>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a:t>
            </a:r>
            <a:r>
              <a:rPr lang="pt-BR" b="0" dirty="0">
                <a:solidFill>
                  <a:srgbClr val="9C00B0"/>
                </a:solidFill>
                <a:effectLst/>
                <a:latin typeface="Consolas" panose="020B0609020204030204" pitchFamily="49" charset="0"/>
              </a:rPr>
              <a:t>staticmethod</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codigos_bancos</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'BB'</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'001'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'Caixa'</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'104'</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'Bradesco'</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'237'</a:t>
            </a:r>
            <a:r>
              <a:rPr lang="pt-BR" b="0" dirty="0">
                <a:solidFill>
                  <a:srgbClr val="212121"/>
                </a:solidFill>
                <a:effectLst/>
                <a:latin typeface="Consolas" panose="020B0609020204030204" pitchFamily="49" charset="0"/>
              </a:rPr>
              <a:t>}</a:t>
            </a:r>
          </a:p>
        </p:txBody>
      </p:sp>
      <p:sp>
        <p:nvSpPr>
          <p:cNvPr id="10" name="CaixaDeTexto 9">
            <a:extLst>
              <a:ext uri="{FF2B5EF4-FFF2-40B4-BE49-F238E27FC236}">
                <a16:creationId xmlns:a16="http://schemas.microsoft.com/office/drawing/2014/main" id="{3190FC2F-435F-4A22-82E3-A76FC67DF8F9}"/>
              </a:ext>
            </a:extLst>
          </p:cNvPr>
          <p:cNvSpPr txBox="1"/>
          <p:nvPr/>
        </p:nvSpPr>
        <p:spPr>
          <a:xfrm>
            <a:off x="259200" y="2762140"/>
            <a:ext cx="10180200" cy="369332"/>
          </a:xfrm>
          <a:prstGeom prst="rect">
            <a:avLst/>
          </a:prstGeom>
          <a:noFill/>
        </p:spPr>
        <p:txBody>
          <a:bodyPr wrap="square">
            <a:spAutoFit/>
          </a:bodyPr>
          <a:lstStyle/>
          <a:p>
            <a:r>
              <a:rPr lang="pt-BR" dirty="0"/>
              <a:t>Usar com parcimônia! Lembrar que estamos trabalhando com </a:t>
            </a:r>
            <a:r>
              <a:rPr lang="pt-BR" b="1" u="sng" dirty="0"/>
              <a:t>Orientação a Objetos</a:t>
            </a:r>
            <a:r>
              <a:rPr lang="pt-BR" dirty="0"/>
              <a:t>!</a:t>
            </a:r>
          </a:p>
        </p:txBody>
      </p:sp>
      <p:sp>
        <p:nvSpPr>
          <p:cNvPr id="12" name="CaixaDeTexto 11">
            <a:extLst>
              <a:ext uri="{FF2B5EF4-FFF2-40B4-BE49-F238E27FC236}">
                <a16:creationId xmlns:a16="http://schemas.microsoft.com/office/drawing/2014/main" id="{E9BB19F2-6F50-418D-81BD-352913A60CC9}"/>
              </a:ext>
            </a:extLst>
          </p:cNvPr>
          <p:cNvSpPr txBox="1"/>
          <p:nvPr/>
        </p:nvSpPr>
        <p:spPr>
          <a:xfrm>
            <a:off x="259200" y="3515602"/>
            <a:ext cx="10450800" cy="646331"/>
          </a:xfrm>
          <a:prstGeom prst="rect">
            <a:avLst/>
          </a:prstGeom>
          <a:noFill/>
        </p:spPr>
        <p:txBody>
          <a:bodyPr wrap="square">
            <a:spAutoFit/>
          </a:bodyPr>
          <a:lstStyle/>
          <a:p>
            <a:r>
              <a:rPr lang="pt-BR" dirty="0"/>
              <a:t>Normalmente são utilizados quando todos os objetos têm alguma característica comum, como nesse caso.</a:t>
            </a:r>
          </a:p>
        </p:txBody>
      </p:sp>
    </p:spTree>
    <p:extLst>
      <p:ext uri="{BB962C8B-B14F-4D97-AF65-F5344CB8AC3E}">
        <p14:creationId xmlns:p14="http://schemas.microsoft.com/office/powerpoint/2010/main" val="413842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Paradigma Procedural x Paradigma Orientado a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6" name="CaixaDeTexto 5">
            <a:extLst>
              <a:ext uri="{FF2B5EF4-FFF2-40B4-BE49-F238E27FC236}">
                <a16:creationId xmlns:a16="http://schemas.microsoft.com/office/drawing/2014/main" id="{BFA072B3-7CC6-4DD9-BF77-097F01DAF93D}"/>
              </a:ext>
            </a:extLst>
          </p:cNvPr>
          <p:cNvSpPr txBox="1"/>
          <p:nvPr/>
        </p:nvSpPr>
        <p:spPr>
          <a:xfrm>
            <a:off x="259200" y="1296189"/>
            <a:ext cx="10450800" cy="923330"/>
          </a:xfrm>
          <a:prstGeom prst="rect">
            <a:avLst/>
          </a:prstGeom>
          <a:noFill/>
        </p:spPr>
        <p:txBody>
          <a:bodyPr wrap="square">
            <a:spAutoFit/>
          </a:bodyPr>
          <a:lstStyle/>
          <a:p>
            <a:r>
              <a:rPr lang="pt-BR" dirty="0"/>
              <a:t>A grande vantagem do paradigma OO é a junção das dados/características (número, titular, limite, saldo) e dos procedimentos/funcionalidades (sacar, depositar, tirar extrato) apresentados anteriormente!</a:t>
            </a:r>
          </a:p>
        </p:txBody>
      </p:sp>
      <p:sp>
        <p:nvSpPr>
          <p:cNvPr id="8" name="CaixaDeTexto 7">
            <a:extLst>
              <a:ext uri="{FF2B5EF4-FFF2-40B4-BE49-F238E27FC236}">
                <a16:creationId xmlns:a16="http://schemas.microsoft.com/office/drawing/2014/main" id="{D9315C9C-842A-4EF6-9C8A-0EF45DDFB12C}"/>
              </a:ext>
            </a:extLst>
          </p:cNvPr>
          <p:cNvSpPr txBox="1"/>
          <p:nvPr/>
        </p:nvSpPr>
        <p:spPr>
          <a:xfrm>
            <a:off x="259200" y="2372028"/>
            <a:ext cx="7472855" cy="369332"/>
          </a:xfrm>
          <a:prstGeom prst="rect">
            <a:avLst/>
          </a:prstGeom>
          <a:noFill/>
        </p:spPr>
        <p:txBody>
          <a:bodyPr wrap="square">
            <a:spAutoFit/>
          </a:bodyPr>
          <a:lstStyle/>
          <a:p>
            <a:r>
              <a:rPr lang="pt-BR" dirty="0"/>
              <a:t>E se eu quiser criar uma conta fora da função de criação de conta???</a:t>
            </a:r>
          </a:p>
        </p:txBody>
      </p:sp>
      <p:sp>
        <p:nvSpPr>
          <p:cNvPr id="10" name="CaixaDeTexto 9">
            <a:extLst>
              <a:ext uri="{FF2B5EF4-FFF2-40B4-BE49-F238E27FC236}">
                <a16:creationId xmlns:a16="http://schemas.microsoft.com/office/drawing/2014/main" id="{D65B7EC0-4E8D-4F37-8145-0657C41BB55F}"/>
              </a:ext>
            </a:extLst>
          </p:cNvPr>
          <p:cNvSpPr txBox="1"/>
          <p:nvPr/>
        </p:nvSpPr>
        <p:spPr>
          <a:xfrm>
            <a:off x="259200" y="2837576"/>
            <a:ext cx="5486400"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conta2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321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1100.0</a:t>
            </a:r>
            <a:r>
              <a:rPr lang="pt-BR" b="0" dirty="0">
                <a:solidFill>
                  <a:srgbClr val="212121"/>
                </a:solidFill>
                <a:effectLst/>
                <a:latin typeface="Consolas" panose="020B0609020204030204" pitchFamily="49" charset="0"/>
              </a:rPr>
              <a:t>}</a:t>
            </a:r>
          </a:p>
        </p:txBody>
      </p:sp>
      <p:sp>
        <p:nvSpPr>
          <p:cNvPr id="12" name="CaixaDeTexto 11">
            <a:extLst>
              <a:ext uri="{FF2B5EF4-FFF2-40B4-BE49-F238E27FC236}">
                <a16:creationId xmlns:a16="http://schemas.microsoft.com/office/drawing/2014/main" id="{AA9BA00F-1575-45B3-9347-DCBC797A6886}"/>
              </a:ext>
            </a:extLst>
          </p:cNvPr>
          <p:cNvSpPr txBox="1"/>
          <p:nvPr/>
        </p:nvSpPr>
        <p:spPr>
          <a:xfrm>
            <a:off x="259200" y="3362173"/>
            <a:ext cx="5486400" cy="369332"/>
          </a:xfrm>
          <a:prstGeom prst="rect">
            <a:avLst/>
          </a:prstGeom>
          <a:noFill/>
        </p:spPr>
        <p:txBody>
          <a:bodyPr wrap="square">
            <a:spAutoFit/>
          </a:bodyPr>
          <a:lstStyle/>
          <a:p>
            <a:r>
              <a:rPr lang="pt-BR" dirty="0"/>
              <a:t>Essa conta está certa?</a:t>
            </a:r>
          </a:p>
        </p:txBody>
      </p:sp>
      <p:sp>
        <p:nvSpPr>
          <p:cNvPr id="14" name="CaixaDeTexto 13">
            <a:extLst>
              <a:ext uri="{FF2B5EF4-FFF2-40B4-BE49-F238E27FC236}">
                <a16:creationId xmlns:a16="http://schemas.microsoft.com/office/drawing/2014/main" id="{1BFE2592-638E-41CB-A964-6D14C3BCB660}"/>
              </a:ext>
            </a:extLst>
          </p:cNvPr>
          <p:cNvSpPr txBox="1"/>
          <p:nvPr/>
        </p:nvSpPr>
        <p:spPr>
          <a:xfrm>
            <a:off x="259200" y="3875019"/>
            <a:ext cx="5486400"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conta3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"numero"</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321</a:t>
            </a:r>
            <a:r>
              <a:rPr lang="pt-BR" b="0" dirty="0">
                <a:solidFill>
                  <a:srgbClr val="212121"/>
                </a:solidFill>
                <a:effectLst/>
                <a:latin typeface="Consolas" panose="020B0609020204030204" pitchFamily="49" charset="0"/>
              </a:rPr>
              <a:t>, </a:t>
            </a:r>
            <a:r>
              <a:rPr lang="pt-BR" b="0" dirty="0">
                <a:solidFill>
                  <a:srgbClr val="A8601A"/>
                </a:solidFill>
                <a:effectLst/>
                <a:latin typeface="Consolas" panose="020B0609020204030204" pitchFamily="49" charset="0"/>
              </a:rPr>
              <a:t>"limite"</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1200.0</a:t>
            </a:r>
            <a:r>
              <a:rPr lang="pt-BR" b="0" dirty="0">
                <a:solidFill>
                  <a:srgbClr val="212121"/>
                </a:solidFill>
                <a:effectLst/>
                <a:latin typeface="Consolas" panose="020B0609020204030204" pitchFamily="49" charset="0"/>
              </a:rPr>
              <a:t>}</a:t>
            </a:r>
          </a:p>
        </p:txBody>
      </p:sp>
      <p:sp>
        <p:nvSpPr>
          <p:cNvPr id="16" name="CaixaDeTexto 15">
            <a:extLst>
              <a:ext uri="{FF2B5EF4-FFF2-40B4-BE49-F238E27FC236}">
                <a16:creationId xmlns:a16="http://schemas.microsoft.com/office/drawing/2014/main" id="{B7B5FEB6-42DD-496F-8BB6-B3EBF5FE55C3}"/>
              </a:ext>
            </a:extLst>
          </p:cNvPr>
          <p:cNvSpPr txBox="1"/>
          <p:nvPr/>
        </p:nvSpPr>
        <p:spPr>
          <a:xfrm>
            <a:off x="259200" y="4456744"/>
            <a:ext cx="5486400" cy="369332"/>
          </a:xfrm>
          <a:prstGeom prst="rect">
            <a:avLst/>
          </a:prstGeom>
          <a:noFill/>
        </p:spPr>
        <p:txBody>
          <a:bodyPr wrap="square">
            <a:spAutoFit/>
          </a:bodyPr>
          <a:lstStyle/>
          <a:p>
            <a:r>
              <a:rPr lang="pt-BR" dirty="0"/>
              <a:t>E se tentarmos fazer um depósito na conta3?</a:t>
            </a:r>
          </a:p>
        </p:txBody>
      </p:sp>
      <p:sp>
        <p:nvSpPr>
          <p:cNvPr id="18" name="CaixaDeTexto 17">
            <a:extLst>
              <a:ext uri="{FF2B5EF4-FFF2-40B4-BE49-F238E27FC236}">
                <a16:creationId xmlns:a16="http://schemas.microsoft.com/office/drawing/2014/main" id="{76556DF2-2605-41F3-B9AF-FA42CA091807}"/>
              </a:ext>
            </a:extLst>
          </p:cNvPr>
          <p:cNvSpPr txBox="1"/>
          <p:nvPr/>
        </p:nvSpPr>
        <p:spPr>
          <a:xfrm>
            <a:off x="259200" y="4983022"/>
            <a:ext cx="10450800" cy="369332"/>
          </a:xfrm>
          <a:prstGeom prst="rect">
            <a:avLst/>
          </a:prstGeom>
          <a:noFill/>
        </p:spPr>
        <p:txBody>
          <a:bodyPr wrap="square">
            <a:spAutoFit/>
          </a:bodyPr>
          <a:lstStyle/>
          <a:p>
            <a:r>
              <a:rPr lang="pt-BR" dirty="0"/>
              <a:t>As ligações no mundo procedural são muito frágeis, pensamos pensar BEM antes de fazê-las!</a:t>
            </a:r>
          </a:p>
        </p:txBody>
      </p:sp>
    </p:spTree>
    <p:extLst>
      <p:ext uri="{BB962C8B-B14F-4D97-AF65-F5344CB8AC3E}">
        <p14:creationId xmlns:p14="http://schemas.microsoft.com/office/powerpoint/2010/main" val="39458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Python x Java</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40</a:t>
            </a:fld>
            <a:endParaRPr lang="en-US" noProof="1"/>
          </a:p>
        </p:txBody>
      </p:sp>
      <p:sp>
        <p:nvSpPr>
          <p:cNvPr id="10" name="CaixaDeTexto 9">
            <a:extLst>
              <a:ext uri="{FF2B5EF4-FFF2-40B4-BE49-F238E27FC236}">
                <a16:creationId xmlns:a16="http://schemas.microsoft.com/office/drawing/2014/main" id="{28BAEEFF-15DA-4D75-A99B-11B451250864}"/>
              </a:ext>
            </a:extLst>
          </p:cNvPr>
          <p:cNvSpPr txBox="1"/>
          <p:nvPr/>
        </p:nvSpPr>
        <p:spPr>
          <a:xfrm>
            <a:off x="266700" y="1059972"/>
            <a:ext cx="9772650" cy="3754874"/>
          </a:xfrm>
          <a:prstGeom prst="rect">
            <a:avLst/>
          </a:prstGeom>
          <a:noFill/>
        </p:spPr>
        <p:txBody>
          <a:bodyPr wrap="square">
            <a:spAutoFit/>
          </a:bodyPr>
          <a:lstStyle/>
          <a:p>
            <a:r>
              <a:rPr lang="pt-BR" sz="1700" dirty="0" err="1">
                <a:solidFill>
                  <a:srgbClr val="8000FF"/>
                </a:solidFill>
                <a:highlight>
                  <a:srgbClr val="FFFFFF"/>
                </a:highlight>
                <a:latin typeface="Courier New" panose="02070309020205020404" pitchFamily="49" charset="0"/>
              </a:rPr>
              <a:t>class</a:t>
            </a:r>
            <a:r>
              <a:rPr lang="pt-BR" sz="1700" dirty="0">
                <a:solidFill>
                  <a:srgbClr val="000000"/>
                </a:solidFill>
                <a:highlight>
                  <a:srgbClr val="FFFFFF"/>
                </a:highlight>
                <a:latin typeface="Courier New" panose="02070309020205020404" pitchFamily="49" charset="0"/>
              </a:rPr>
              <a:t> Conta </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0" dirty="0">
                <a:solidFill>
                  <a:srgbClr val="008000"/>
                </a:solidFill>
                <a:highlight>
                  <a:srgbClr val="FFFFFF"/>
                </a:highlight>
                <a:latin typeface="Courier New" panose="02070309020205020404" pitchFamily="49" charset="0"/>
              </a:rPr>
              <a:t>//atributos</a:t>
            </a:r>
          </a:p>
          <a:p>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private</a:t>
            </a:r>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int</a:t>
            </a:r>
            <a:r>
              <a:rPr lang="pt-BR" sz="1700" b="0" dirty="0">
                <a:solidFill>
                  <a:srgbClr val="000000"/>
                </a:solidFill>
                <a:highlight>
                  <a:srgbClr val="FFFFFF"/>
                </a:highlight>
                <a:latin typeface="Courier New" panose="02070309020205020404" pitchFamily="49" charset="0"/>
              </a:rPr>
              <a:t> numero</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private</a:t>
            </a:r>
            <a:r>
              <a:rPr lang="pt-BR" sz="1700" b="0" dirty="0">
                <a:solidFill>
                  <a:srgbClr val="000000"/>
                </a:solidFill>
                <a:highlight>
                  <a:srgbClr val="FFFFFF"/>
                </a:highlight>
                <a:latin typeface="Courier New" panose="02070309020205020404" pitchFamily="49" charset="0"/>
              </a:rPr>
              <a:t> </a:t>
            </a:r>
            <a:r>
              <a:rPr lang="pt-BR" sz="1700" b="0" dirty="0" err="1">
                <a:solidFill>
                  <a:srgbClr val="000000"/>
                </a:solidFill>
                <a:highlight>
                  <a:srgbClr val="FFFFFF"/>
                </a:highlight>
                <a:latin typeface="Courier New" panose="02070309020205020404" pitchFamily="49" charset="0"/>
              </a:rPr>
              <a:t>String</a:t>
            </a:r>
            <a:r>
              <a:rPr lang="pt-BR" sz="1700" b="0" dirty="0">
                <a:solidFill>
                  <a:srgbClr val="000000"/>
                </a:solidFill>
                <a:highlight>
                  <a:srgbClr val="FFFFFF"/>
                </a:highlight>
                <a:latin typeface="Courier New" panose="02070309020205020404" pitchFamily="49" charset="0"/>
              </a:rPr>
              <a:t> titular</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private</a:t>
            </a:r>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double</a:t>
            </a:r>
            <a:r>
              <a:rPr lang="pt-BR" sz="1700" b="0" dirty="0">
                <a:solidFill>
                  <a:srgbClr val="000000"/>
                </a:solidFill>
                <a:highlight>
                  <a:srgbClr val="FFFFFF"/>
                </a:highlight>
                <a:latin typeface="Courier New" panose="02070309020205020404" pitchFamily="49" charset="0"/>
              </a:rPr>
              <a:t> saldo</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private</a:t>
            </a:r>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double</a:t>
            </a:r>
            <a:r>
              <a:rPr lang="pt-BR" sz="1700" b="0" dirty="0">
                <a:solidFill>
                  <a:srgbClr val="000000"/>
                </a:solidFill>
                <a:highlight>
                  <a:srgbClr val="FFFFFF"/>
                </a:highlight>
                <a:latin typeface="Courier New" panose="02070309020205020404" pitchFamily="49" charset="0"/>
              </a:rPr>
              <a:t> limite</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0" dirty="0">
                <a:solidFill>
                  <a:srgbClr val="008000"/>
                </a:solidFill>
                <a:highlight>
                  <a:srgbClr val="FFFFFF"/>
                </a:highlight>
                <a:latin typeface="Courier New" panose="02070309020205020404" pitchFamily="49" charset="0"/>
              </a:rPr>
              <a:t>//construtor</a:t>
            </a:r>
          </a:p>
          <a:p>
            <a:r>
              <a:rPr lang="pt-BR" sz="1700" b="0" dirty="0">
                <a:solidFill>
                  <a:srgbClr val="000000"/>
                </a:solidFill>
                <a:highlight>
                  <a:srgbClr val="FFFFFF"/>
                </a:highlight>
                <a:latin typeface="Courier New" panose="02070309020205020404" pitchFamily="49" charset="0"/>
              </a:rPr>
              <a:t>    Conta</a:t>
            </a:r>
            <a:r>
              <a:rPr lang="pt-BR" sz="1700" b="1" dirty="0">
                <a:solidFill>
                  <a:srgbClr val="000080"/>
                </a:solidFill>
                <a:highlight>
                  <a:srgbClr val="FFFFFF"/>
                </a:highlight>
                <a:latin typeface="Courier New" panose="02070309020205020404" pitchFamily="49" charset="0"/>
              </a:rPr>
              <a:t>(</a:t>
            </a:r>
            <a:r>
              <a:rPr lang="pt-BR" sz="1700" b="0" dirty="0" err="1">
                <a:solidFill>
                  <a:srgbClr val="8000FF"/>
                </a:solidFill>
                <a:highlight>
                  <a:srgbClr val="FFFFFF"/>
                </a:highlight>
                <a:latin typeface="Courier New" panose="02070309020205020404" pitchFamily="49" charset="0"/>
              </a:rPr>
              <a:t>int</a:t>
            </a:r>
            <a:r>
              <a:rPr lang="pt-BR" sz="1700" b="0" dirty="0">
                <a:solidFill>
                  <a:srgbClr val="000000"/>
                </a:solidFill>
                <a:highlight>
                  <a:srgbClr val="FFFFFF"/>
                </a:highlight>
                <a:latin typeface="Courier New" panose="02070309020205020404" pitchFamily="49" charset="0"/>
              </a:rPr>
              <a:t> numero</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a:t>
            </a:r>
            <a:r>
              <a:rPr lang="pt-BR" sz="1700" b="0" dirty="0" err="1">
                <a:solidFill>
                  <a:srgbClr val="000000"/>
                </a:solidFill>
                <a:highlight>
                  <a:srgbClr val="FFFFFF"/>
                </a:highlight>
                <a:latin typeface="Courier New" panose="02070309020205020404" pitchFamily="49" charset="0"/>
              </a:rPr>
              <a:t>String</a:t>
            </a:r>
            <a:r>
              <a:rPr lang="pt-BR" sz="1700" b="0" dirty="0">
                <a:solidFill>
                  <a:srgbClr val="000000"/>
                </a:solidFill>
                <a:highlight>
                  <a:srgbClr val="FFFFFF"/>
                </a:highlight>
                <a:latin typeface="Courier New" panose="02070309020205020404" pitchFamily="49" charset="0"/>
              </a:rPr>
              <a:t> titular</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double</a:t>
            </a:r>
            <a:r>
              <a:rPr lang="pt-BR" sz="1700" b="0" dirty="0">
                <a:solidFill>
                  <a:srgbClr val="000000"/>
                </a:solidFill>
                <a:highlight>
                  <a:srgbClr val="FFFFFF"/>
                </a:highlight>
                <a:latin typeface="Courier New" panose="02070309020205020404" pitchFamily="49" charset="0"/>
              </a:rPr>
              <a:t> saldo</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a:t>
            </a:r>
            <a:r>
              <a:rPr lang="pt-BR" sz="1700" b="0" dirty="0" err="1">
                <a:solidFill>
                  <a:srgbClr val="8000FF"/>
                </a:solidFill>
                <a:highlight>
                  <a:srgbClr val="FFFFFF"/>
                </a:highlight>
                <a:latin typeface="Courier New" panose="02070309020205020404" pitchFamily="49" charset="0"/>
              </a:rPr>
              <a:t>double</a:t>
            </a:r>
            <a:r>
              <a:rPr lang="pt-BR" sz="1700" b="0" dirty="0">
                <a:solidFill>
                  <a:srgbClr val="000000"/>
                </a:solidFill>
                <a:highlight>
                  <a:srgbClr val="FFFFFF"/>
                </a:highlight>
                <a:latin typeface="Courier New" panose="02070309020205020404" pitchFamily="49" charset="0"/>
              </a:rPr>
              <a:t> limite</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1" dirty="0" err="1">
                <a:solidFill>
                  <a:srgbClr val="0000FF"/>
                </a:solidFill>
                <a:highlight>
                  <a:srgbClr val="FFFFFF"/>
                </a:highlight>
                <a:latin typeface="Courier New" panose="02070309020205020404" pitchFamily="49" charset="0"/>
              </a:rPr>
              <a:t>this</a:t>
            </a:r>
            <a:r>
              <a:rPr lang="pt-BR" sz="1700" b="1" dirty="0" err="1">
                <a:solidFill>
                  <a:srgbClr val="000080"/>
                </a:solidFill>
                <a:highlight>
                  <a:srgbClr val="FFFFFF"/>
                </a:highlight>
                <a:latin typeface="Courier New" panose="02070309020205020404" pitchFamily="49" charset="0"/>
              </a:rPr>
              <a:t>.</a:t>
            </a:r>
            <a:r>
              <a:rPr lang="pt-BR" sz="1700" b="0" dirty="0" err="1">
                <a:solidFill>
                  <a:srgbClr val="000000"/>
                </a:solidFill>
                <a:highlight>
                  <a:srgbClr val="FFFFFF"/>
                </a:highlight>
                <a:latin typeface="Courier New" panose="02070309020205020404" pitchFamily="49" charset="0"/>
              </a:rPr>
              <a:t>numero</a:t>
            </a:r>
            <a:r>
              <a:rPr lang="pt-BR" sz="1700" b="0" dirty="0">
                <a:solidFill>
                  <a:srgbClr val="000000"/>
                </a:solidFill>
                <a:highlight>
                  <a:srgbClr val="FFFFFF"/>
                </a:highlight>
                <a:latin typeface="Courier New" panose="02070309020205020404" pitchFamily="49" charset="0"/>
              </a:rPr>
              <a:t> </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numero</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1" dirty="0" err="1">
                <a:solidFill>
                  <a:srgbClr val="0000FF"/>
                </a:solidFill>
                <a:highlight>
                  <a:srgbClr val="FFFFFF"/>
                </a:highlight>
                <a:latin typeface="Courier New" panose="02070309020205020404" pitchFamily="49" charset="0"/>
              </a:rPr>
              <a:t>this</a:t>
            </a:r>
            <a:r>
              <a:rPr lang="pt-BR" sz="1700" b="1" dirty="0" err="1">
                <a:solidFill>
                  <a:srgbClr val="000080"/>
                </a:solidFill>
                <a:highlight>
                  <a:srgbClr val="FFFFFF"/>
                </a:highlight>
                <a:latin typeface="Courier New" panose="02070309020205020404" pitchFamily="49" charset="0"/>
              </a:rPr>
              <a:t>.</a:t>
            </a:r>
            <a:r>
              <a:rPr lang="pt-BR" sz="1700" b="0" dirty="0" err="1">
                <a:solidFill>
                  <a:srgbClr val="000000"/>
                </a:solidFill>
                <a:highlight>
                  <a:srgbClr val="FFFFFF"/>
                </a:highlight>
                <a:latin typeface="Courier New" panose="02070309020205020404" pitchFamily="49" charset="0"/>
              </a:rPr>
              <a:t>titular</a:t>
            </a:r>
            <a:r>
              <a:rPr lang="pt-BR" sz="1700" b="0" dirty="0">
                <a:solidFill>
                  <a:srgbClr val="000000"/>
                </a:solidFill>
                <a:highlight>
                  <a:srgbClr val="FFFFFF"/>
                </a:highlight>
                <a:latin typeface="Courier New" panose="02070309020205020404" pitchFamily="49" charset="0"/>
              </a:rPr>
              <a:t> </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titular</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1" dirty="0" err="1">
                <a:solidFill>
                  <a:srgbClr val="0000FF"/>
                </a:solidFill>
                <a:highlight>
                  <a:srgbClr val="FFFFFF"/>
                </a:highlight>
                <a:latin typeface="Courier New" panose="02070309020205020404" pitchFamily="49" charset="0"/>
              </a:rPr>
              <a:t>this</a:t>
            </a:r>
            <a:r>
              <a:rPr lang="pt-BR" sz="1700" b="1" dirty="0" err="1">
                <a:solidFill>
                  <a:srgbClr val="000080"/>
                </a:solidFill>
                <a:highlight>
                  <a:srgbClr val="FFFFFF"/>
                </a:highlight>
                <a:latin typeface="Courier New" panose="02070309020205020404" pitchFamily="49" charset="0"/>
              </a:rPr>
              <a:t>.</a:t>
            </a:r>
            <a:r>
              <a:rPr lang="pt-BR" sz="1700" b="0" dirty="0" err="1">
                <a:solidFill>
                  <a:srgbClr val="000000"/>
                </a:solidFill>
                <a:highlight>
                  <a:srgbClr val="FFFFFF"/>
                </a:highlight>
                <a:latin typeface="Courier New" panose="02070309020205020404" pitchFamily="49" charset="0"/>
              </a:rPr>
              <a:t>saldo</a:t>
            </a:r>
            <a:r>
              <a:rPr lang="pt-BR" sz="1700" b="0" dirty="0">
                <a:solidFill>
                  <a:srgbClr val="000000"/>
                </a:solidFill>
                <a:highlight>
                  <a:srgbClr val="FFFFFF"/>
                </a:highlight>
                <a:latin typeface="Courier New" panose="02070309020205020404" pitchFamily="49" charset="0"/>
              </a:rPr>
              <a:t> </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saldo</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BR" sz="1700" b="0" dirty="0">
                <a:solidFill>
                  <a:srgbClr val="000000"/>
                </a:solidFill>
                <a:highlight>
                  <a:srgbClr val="FFFFFF"/>
                </a:highlight>
                <a:latin typeface="Courier New" panose="02070309020205020404" pitchFamily="49" charset="0"/>
              </a:rPr>
              <a:t>        </a:t>
            </a:r>
            <a:r>
              <a:rPr lang="pt-BR" sz="1700" b="1" dirty="0" err="1">
                <a:solidFill>
                  <a:srgbClr val="0000FF"/>
                </a:solidFill>
                <a:highlight>
                  <a:srgbClr val="FFFFFF"/>
                </a:highlight>
                <a:latin typeface="Courier New" panose="02070309020205020404" pitchFamily="49" charset="0"/>
              </a:rPr>
              <a:t>this</a:t>
            </a:r>
            <a:r>
              <a:rPr lang="pt-BR" sz="1700" b="1" dirty="0" err="1">
                <a:solidFill>
                  <a:srgbClr val="000080"/>
                </a:solidFill>
                <a:highlight>
                  <a:srgbClr val="FFFFFF"/>
                </a:highlight>
                <a:latin typeface="Courier New" panose="02070309020205020404" pitchFamily="49" charset="0"/>
              </a:rPr>
              <a:t>.</a:t>
            </a:r>
            <a:r>
              <a:rPr lang="pt-BR" sz="1700" b="0" dirty="0" err="1">
                <a:solidFill>
                  <a:srgbClr val="000000"/>
                </a:solidFill>
                <a:highlight>
                  <a:srgbClr val="FFFFFF"/>
                </a:highlight>
                <a:latin typeface="Courier New" panose="02070309020205020404" pitchFamily="49" charset="0"/>
              </a:rPr>
              <a:t>limite</a:t>
            </a:r>
            <a:r>
              <a:rPr lang="pt-BR" sz="1700" b="0" dirty="0">
                <a:solidFill>
                  <a:srgbClr val="000000"/>
                </a:solidFill>
                <a:highlight>
                  <a:srgbClr val="FFFFFF"/>
                </a:highlight>
                <a:latin typeface="Courier New" panose="02070309020205020404" pitchFamily="49" charset="0"/>
              </a:rPr>
              <a:t> </a:t>
            </a:r>
            <a:r>
              <a:rPr lang="pt-BR" sz="1700" b="1" dirty="0">
                <a:solidFill>
                  <a:srgbClr val="000080"/>
                </a:solidFill>
                <a:highlight>
                  <a:srgbClr val="FFFFFF"/>
                </a:highlight>
                <a:latin typeface="Courier New" panose="02070309020205020404" pitchFamily="49" charset="0"/>
              </a:rPr>
              <a:t>=</a:t>
            </a:r>
            <a:r>
              <a:rPr lang="pt-BR" sz="1700" b="0" dirty="0">
                <a:solidFill>
                  <a:srgbClr val="000000"/>
                </a:solidFill>
                <a:highlight>
                  <a:srgbClr val="FFFFFF"/>
                </a:highlight>
                <a:latin typeface="Courier New" panose="02070309020205020404" pitchFamily="49" charset="0"/>
              </a:rPr>
              <a:t> limite</a:t>
            </a:r>
            <a:r>
              <a:rPr lang="pt-BR" sz="1700" b="1" dirty="0">
                <a:solidFill>
                  <a:srgbClr val="000080"/>
                </a:solidFill>
                <a:highlight>
                  <a:srgbClr val="FFFFFF"/>
                </a:highlight>
                <a:latin typeface="Courier New" panose="02070309020205020404" pitchFamily="49" charset="0"/>
              </a:rPr>
              <a:t>;</a:t>
            </a:r>
            <a:endParaRPr lang="pt-BR" sz="1700" b="0" dirty="0">
              <a:solidFill>
                <a:srgbClr val="000000"/>
              </a:solidFill>
              <a:highlight>
                <a:srgbClr val="FFFFFF"/>
              </a:highlight>
              <a:latin typeface="Courier New" panose="02070309020205020404" pitchFamily="49" charset="0"/>
            </a:endParaRPr>
          </a:p>
          <a:p>
            <a:r>
              <a:rPr lang="pt" sz="1700" b="0" dirty="0">
                <a:solidFill>
                  <a:srgbClr val="000000"/>
                </a:solidFill>
                <a:highlight>
                  <a:srgbClr val="FFFFFF"/>
                </a:highlight>
                <a:latin typeface="Courier New" panose="02070309020205020404" pitchFamily="49" charset="0"/>
              </a:rPr>
              <a:t>    </a:t>
            </a:r>
            <a:r>
              <a:rPr lang="pt" sz="1700" b="1" dirty="0">
                <a:solidFill>
                  <a:srgbClr val="000080"/>
                </a:solidFill>
                <a:highlight>
                  <a:srgbClr val="FFFFFF"/>
                </a:highlight>
                <a:latin typeface="Courier New" panose="02070309020205020404" pitchFamily="49" charset="0"/>
              </a:rPr>
              <a:t>}</a:t>
            </a:r>
            <a:endParaRPr lang="pt" sz="1700" b="0" dirty="0">
              <a:solidFill>
                <a:srgbClr val="000000"/>
              </a:solidFill>
              <a:highlight>
                <a:srgbClr val="FFFFFF"/>
              </a:highlight>
              <a:latin typeface="Courier New" panose="02070309020205020404" pitchFamily="49" charset="0"/>
            </a:endParaRPr>
          </a:p>
          <a:p>
            <a:r>
              <a:rPr lang="pt" sz="1700" b="1" dirty="0">
                <a:solidFill>
                  <a:srgbClr val="000080"/>
                </a:solidFill>
                <a:highlight>
                  <a:srgbClr val="FFFFFF"/>
                </a:highlight>
                <a:latin typeface="Courier New" panose="02070309020205020404" pitchFamily="49" charset="0"/>
              </a:rPr>
              <a:t>}</a:t>
            </a:r>
            <a:endParaRPr lang="pt" sz="1700" b="0" dirty="0">
              <a:solidFill>
                <a:prstClr val="black"/>
              </a:solidFill>
              <a:highlight>
                <a:srgbClr val="FFFFFF"/>
              </a:highlight>
              <a:latin typeface="Calibri" panose="020F0502020204030204" pitchFamily="34" charset="0"/>
            </a:endParaRPr>
          </a:p>
        </p:txBody>
      </p:sp>
      <p:sp>
        <p:nvSpPr>
          <p:cNvPr id="12" name="CaixaDeTexto 11">
            <a:extLst>
              <a:ext uri="{FF2B5EF4-FFF2-40B4-BE49-F238E27FC236}">
                <a16:creationId xmlns:a16="http://schemas.microsoft.com/office/drawing/2014/main" id="{84F147E5-71CA-45B5-BB27-69BE0AF2F6CA}"/>
              </a:ext>
            </a:extLst>
          </p:cNvPr>
          <p:cNvSpPr txBox="1"/>
          <p:nvPr/>
        </p:nvSpPr>
        <p:spPr>
          <a:xfrm>
            <a:off x="259200" y="4787475"/>
            <a:ext cx="10820400" cy="646331"/>
          </a:xfrm>
          <a:prstGeom prst="rect">
            <a:avLst/>
          </a:prstGeom>
          <a:noFill/>
        </p:spPr>
        <p:txBody>
          <a:bodyPr wrap="square">
            <a:spAutoFit/>
          </a:bodyPr>
          <a:lstStyle/>
          <a:p>
            <a:r>
              <a:rPr lang="pt-BR" sz="1800" dirty="0">
                <a:solidFill>
                  <a:srgbClr val="000000"/>
                </a:solidFill>
                <a:effectLst/>
                <a:latin typeface="Courier New" panose="02070309020205020404" pitchFamily="49" charset="0"/>
              </a:rPr>
              <a:t>Conta </a:t>
            </a:r>
            <a:r>
              <a:rPr lang="pt-BR" sz="1800" dirty="0" err="1">
                <a:solidFill>
                  <a:srgbClr val="000000"/>
                </a:solidFill>
                <a:effectLst/>
                <a:latin typeface="Courier New" panose="02070309020205020404" pitchFamily="49" charset="0"/>
              </a:rPr>
              <a:t>contaDoFulano</a:t>
            </a:r>
            <a:r>
              <a:rPr lang="pt-BR" sz="1800" dirty="0">
                <a:solidFill>
                  <a:srgbClr val="000000"/>
                </a:solidFill>
                <a:effectLst/>
                <a:latin typeface="Courier New" panose="02070309020205020404" pitchFamily="49" charset="0"/>
              </a:rPr>
              <a:t> </a:t>
            </a:r>
            <a:r>
              <a:rPr lang="pt-BR" sz="1800" b="1" dirty="0">
                <a:solidFill>
                  <a:srgbClr val="000080"/>
                </a:solidFill>
                <a:effectLst/>
                <a:latin typeface="Courier New" panose="02070309020205020404" pitchFamily="49" charset="0"/>
              </a:rPr>
              <a:t>=</a:t>
            </a:r>
            <a:r>
              <a:rPr lang="pt-BR" sz="1800" dirty="0">
                <a:solidFill>
                  <a:srgbClr val="000000"/>
                </a:solidFill>
                <a:effectLst/>
                <a:latin typeface="Courier New" panose="02070309020205020404" pitchFamily="49" charset="0"/>
              </a:rPr>
              <a:t> </a:t>
            </a:r>
            <a:r>
              <a:rPr lang="pt-BR" sz="1800" b="1" dirty="0">
                <a:solidFill>
                  <a:srgbClr val="0000FF"/>
                </a:solidFill>
                <a:effectLst/>
                <a:latin typeface="Courier New" panose="02070309020205020404" pitchFamily="49" charset="0"/>
              </a:rPr>
              <a:t>new</a:t>
            </a:r>
            <a:r>
              <a:rPr lang="pt-BR" sz="1800" dirty="0">
                <a:solidFill>
                  <a:srgbClr val="000000"/>
                </a:solidFill>
                <a:effectLst/>
                <a:latin typeface="Courier New" panose="02070309020205020404" pitchFamily="49" charset="0"/>
              </a:rPr>
              <a:t> Conta</a:t>
            </a:r>
            <a:r>
              <a:rPr lang="pt-BR" sz="1800" b="1" dirty="0">
                <a:solidFill>
                  <a:srgbClr val="000080"/>
                </a:solidFill>
                <a:effectLst/>
                <a:latin typeface="Courier New" panose="02070309020205020404" pitchFamily="49" charset="0"/>
              </a:rPr>
              <a:t>(</a:t>
            </a:r>
            <a:r>
              <a:rPr lang="pt-BR" sz="1800" dirty="0">
                <a:solidFill>
                  <a:srgbClr val="FF8000"/>
                </a:solidFill>
                <a:effectLst/>
                <a:latin typeface="Courier New" panose="02070309020205020404" pitchFamily="49" charset="0"/>
              </a:rPr>
              <a:t>123</a:t>
            </a:r>
            <a:r>
              <a:rPr lang="pt-BR" sz="1800" b="1" dirty="0">
                <a:solidFill>
                  <a:srgbClr val="000080"/>
                </a:solidFill>
                <a:effectLst/>
                <a:latin typeface="Courier New" panose="02070309020205020404" pitchFamily="49" charset="0"/>
              </a:rPr>
              <a:t>,</a:t>
            </a:r>
            <a:r>
              <a:rPr lang="pt-BR" sz="1800" dirty="0">
                <a:solidFill>
                  <a:srgbClr val="000000"/>
                </a:solidFill>
                <a:effectLst/>
                <a:latin typeface="Courier New" panose="02070309020205020404" pitchFamily="49" charset="0"/>
              </a:rPr>
              <a:t> </a:t>
            </a:r>
            <a:r>
              <a:rPr lang="pt-BR" sz="1800" dirty="0">
                <a:solidFill>
                  <a:srgbClr val="808080"/>
                </a:solidFill>
                <a:effectLst/>
                <a:latin typeface="Courier New" panose="02070309020205020404" pitchFamily="49" charset="0"/>
              </a:rPr>
              <a:t>"Fulano"</a:t>
            </a:r>
            <a:r>
              <a:rPr lang="pt-BR" sz="1800" b="1" dirty="0">
                <a:solidFill>
                  <a:srgbClr val="000080"/>
                </a:solidFill>
                <a:effectLst/>
                <a:latin typeface="Courier New" panose="02070309020205020404" pitchFamily="49" charset="0"/>
              </a:rPr>
              <a:t>,</a:t>
            </a:r>
            <a:r>
              <a:rPr lang="pt-BR" sz="1800" dirty="0">
                <a:solidFill>
                  <a:srgbClr val="000000"/>
                </a:solidFill>
                <a:effectLst/>
                <a:latin typeface="Courier New" panose="02070309020205020404" pitchFamily="49" charset="0"/>
              </a:rPr>
              <a:t> </a:t>
            </a:r>
            <a:r>
              <a:rPr lang="pt-BR" sz="1800" dirty="0">
                <a:solidFill>
                  <a:srgbClr val="FF8000"/>
                </a:solidFill>
                <a:effectLst/>
                <a:latin typeface="Courier New" panose="02070309020205020404" pitchFamily="49" charset="0"/>
              </a:rPr>
              <a:t>12567.0</a:t>
            </a:r>
            <a:r>
              <a:rPr lang="pt-BR" sz="1800" b="1" dirty="0">
                <a:solidFill>
                  <a:srgbClr val="000080"/>
                </a:solidFill>
                <a:effectLst/>
                <a:latin typeface="Courier New" panose="02070309020205020404" pitchFamily="49" charset="0"/>
              </a:rPr>
              <a:t>,</a:t>
            </a:r>
            <a:r>
              <a:rPr lang="pt-BR" sz="1800" dirty="0">
                <a:solidFill>
                  <a:srgbClr val="000000"/>
                </a:solidFill>
                <a:effectLst/>
                <a:latin typeface="Courier New" panose="02070309020205020404" pitchFamily="49" charset="0"/>
              </a:rPr>
              <a:t> </a:t>
            </a:r>
            <a:r>
              <a:rPr lang="pt-BR" sz="1800" dirty="0">
                <a:solidFill>
                  <a:srgbClr val="FF8000"/>
                </a:solidFill>
                <a:effectLst/>
                <a:latin typeface="Courier New" panose="02070309020205020404" pitchFamily="49" charset="0"/>
              </a:rPr>
              <a:t>20000.0</a:t>
            </a:r>
            <a:r>
              <a:rPr lang="pt-BR" sz="1800" b="1" dirty="0">
                <a:solidFill>
                  <a:srgbClr val="000080"/>
                </a:solidFill>
                <a:effectLst/>
                <a:latin typeface="Courier New" panose="02070309020205020404" pitchFamily="49" charset="0"/>
              </a:rPr>
              <a:t>);</a:t>
            </a:r>
            <a:r>
              <a:rPr lang="pt-BR" sz="1800" dirty="0">
                <a:solidFill>
                  <a:srgbClr val="000000"/>
                </a:solidFill>
                <a:effectLst/>
                <a:latin typeface="Courier New" panose="02070309020205020404" pitchFamily="49" charset="0"/>
              </a:rPr>
              <a:t> </a:t>
            </a:r>
            <a:r>
              <a:rPr lang="pt-BR" sz="1800" dirty="0" err="1">
                <a:solidFill>
                  <a:srgbClr val="000000"/>
                </a:solidFill>
                <a:effectLst/>
                <a:latin typeface="Courier New" panose="02070309020205020404" pitchFamily="49" charset="0"/>
              </a:rPr>
              <a:t>contaDoFulano</a:t>
            </a:r>
            <a:r>
              <a:rPr lang="pt-BR" sz="1800" b="1" dirty="0" err="1">
                <a:solidFill>
                  <a:srgbClr val="000080"/>
                </a:solidFill>
                <a:effectLst/>
                <a:latin typeface="Courier New" panose="02070309020205020404" pitchFamily="49" charset="0"/>
              </a:rPr>
              <a:t>.</a:t>
            </a:r>
            <a:r>
              <a:rPr lang="pt-BR" sz="1800" dirty="0" err="1">
                <a:solidFill>
                  <a:srgbClr val="000000"/>
                </a:solidFill>
                <a:effectLst/>
                <a:latin typeface="Courier New" panose="02070309020205020404" pitchFamily="49" charset="0"/>
              </a:rPr>
              <a:t>deposita</a:t>
            </a:r>
            <a:r>
              <a:rPr lang="pt-BR" sz="1800" b="1" dirty="0">
                <a:solidFill>
                  <a:srgbClr val="000080"/>
                </a:solidFill>
                <a:effectLst/>
                <a:latin typeface="Courier New" panose="02070309020205020404" pitchFamily="49" charset="0"/>
              </a:rPr>
              <a:t>(</a:t>
            </a:r>
            <a:r>
              <a:rPr lang="pt-BR" sz="1800" dirty="0">
                <a:solidFill>
                  <a:srgbClr val="FF8000"/>
                </a:solidFill>
                <a:effectLst/>
                <a:latin typeface="Courier New" panose="02070309020205020404" pitchFamily="49" charset="0"/>
              </a:rPr>
              <a:t>1000.0</a:t>
            </a:r>
            <a:r>
              <a:rPr lang="pt-BR" sz="1800" b="1" dirty="0">
                <a:solidFill>
                  <a:srgbClr val="000080"/>
                </a:solidFill>
                <a:effectLst/>
                <a:latin typeface="Courier New" panose="02070309020205020404" pitchFamily="49" charset="0"/>
              </a:rPr>
              <a:t>);</a:t>
            </a:r>
            <a:endParaRPr lang="pt-BR" dirty="0">
              <a:effectLst/>
            </a:endParaRPr>
          </a:p>
        </p:txBody>
      </p:sp>
    </p:spTree>
    <p:extLst>
      <p:ext uri="{BB962C8B-B14F-4D97-AF65-F5344CB8AC3E}">
        <p14:creationId xmlns:p14="http://schemas.microsoft.com/office/powerpoint/2010/main" val="2095102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Python x Java</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41</a:t>
            </a:fld>
            <a:endParaRPr lang="en-US" noProof="1"/>
          </a:p>
        </p:txBody>
      </p:sp>
      <p:sp>
        <p:nvSpPr>
          <p:cNvPr id="6" name="CaixaDeTexto 5">
            <a:extLst>
              <a:ext uri="{FF2B5EF4-FFF2-40B4-BE49-F238E27FC236}">
                <a16:creationId xmlns:a16="http://schemas.microsoft.com/office/drawing/2014/main" id="{BAB80BCF-7535-4CC8-AC6F-14C41CC46470}"/>
              </a:ext>
            </a:extLst>
          </p:cNvPr>
          <p:cNvSpPr txBox="1"/>
          <p:nvPr/>
        </p:nvSpPr>
        <p:spPr>
          <a:xfrm>
            <a:off x="266700" y="1171486"/>
            <a:ext cx="8591550" cy="923330"/>
          </a:xfrm>
          <a:prstGeom prst="rect">
            <a:avLst/>
          </a:prstGeom>
          <a:noFill/>
        </p:spPr>
        <p:txBody>
          <a:bodyPr wrap="square">
            <a:spAutoFit/>
          </a:bodyPr>
          <a:lstStyle/>
          <a:p>
            <a:r>
              <a:rPr lang="pt-BR" sz="1800" dirty="0" err="1">
                <a:solidFill>
                  <a:srgbClr val="8000FF"/>
                </a:solidFill>
                <a:highlight>
                  <a:srgbClr val="FFFFFF"/>
                </a:highlight>
                <a:latin typeface="Courier New" panose="02070309020205020404" pitchFamily="49" charset="0"/>
              </a:rPr>
              <a:t>void</a:t>
            </a:r>
            <a:r>
              <a:rPr lang="pt-BR" sz="1800" dirty="0">
                <a:solidFill>
                  <a:srgbClr val="000000"/>
                </a:solidFill>
                <a:highlight>
                  <a:srgbClr val="FFFFFF"/>
                </a:highlight>
                <a:latin typeface="Courier New" panose="02070309020205020404" pitchFamily="49" charset="0"/>
              </a:rPr>
              <a:t> extrato</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0" dirty="0" err="1">
                <a:solidFill>
                  <a:srgbClr val="000000"/>
                </a:solidFill>
                <a:highlight>
                  <a:srgbClr val="FFFFFF"/>
                </a:highlight>
                <a:latin typeface="Courier New" panose="02070309020205020404" pitchFamily="49" charset="0"/>
              </a:rPr>
              <a:t>System</a:t>
            </a:r>
            <a:r>
              <a:rPr lang="pt-BR" sz="1800" b="1" dirty="0" err="1">
                <a:solidFill>
                  <a:srgbClr val="000080"/>
                </a:solidFill>
                <a:highlight>
                  <a:srgbClr val="FFFFFF"/>
                </a:highlight>
                <a:latin typeface="Courier New" panose="02070309020205020404" pitchFamily="49" charset="0"/>
              </a:rPr>
              <a:t>.</a:t>
            </a:r>
            <a:r>
              <a:rPr lang="pt-BR" sz="1800" b="0" dirty="0" err="1">
                <a:solidFill>
                  <a:srgbClr val="000000"/>
                </a:solidFill>
                <a:highlight>
                  <a:srgbClr val="FFFFFF"/>
                </a:highlight>
                <a:latin typeface="Courier New" panose="02070309020205020404" pitchFamily="49" charset="0"/>
              </a:rPr>
              <a:t>out</a:t>
            </a:r>
            <a:r>
              <a:rPr lang="pt-BR" sz="1800" b="1" dirty="0" err="1">
                <a:solidFill>
                  <a:srgbClr val="000080"/>
                </a:solidFill>
                <a:highlight>
                  <a:srgbClr val="FFFFFF"/>
                </a:highlight>
                <a:latin typeface="Courier New" panose="02070309020205020404" pitchFamily="49" charset="0"/>
              </a:rPr>
              <a:t>.</a:t>
            </a:r>
            <a:r>
              <a:rPr lang="pt-BR" sz="1800" b="0" dirty="0" err="1">
                <a:solidFill>
                  <a:srgbClr val="000000"/>
                </a:solidFill>
                <a:highlight>
                  <a:srgbClr val="FFFFFF"/>
                </a:highlight>
                <a:latin typeface="Courier New" panose="02070309020205020404" pitchFamily="49" charset="0"/>
              </a:rPr>
              <a:t>println</a:t>
            </a:r>
            <a:r>
              <a:rPr lang="pt-BR" sz="1800" b="1" dirty="0">
                <a:solidFill>
                  <a:srgbClr val="000080"/>
                </a:solidFill>
                <a:highlight>
                  <a:srgbClr val="FFFFFF"/>
                </a:highlight>
                <a:latin typeface="Courier New" panose="02070309020205020404" pitchFamily="49" charset="0"/>
              </a:rPr>
              <a:t>(</a:t>
            </a:r>
            <a:r>
              <a:rPr lang="pt-BR" sz="1800" b="0" dirty="0">
                <a:solidFill>
                  <a:srgbClr val="808080"/>
                </a:solidFill>
                <a:highlight>
                  <a:srgbClr val="FFFFFF"/>
                </a:highlight>
                <a:latin typeface="Courier New" panose="02070309020205020404" pitchFamily="49" charset="0"/>
              </a:rPr>
              <a:t>"Saldo de "</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this</a:t>
            </a:r>
            <a:r>
              <a:rPr lang="pt-BR" sz="1800" b="1" dirty="0" err="1">
                <a:solidFill>
                  <a:srgbClr val="000080"/>
                </a:solidFill>
                <a:highlight>
                  <a:srgbClr val="FFFFFF"/>
                </a:highlight>
                <a:latin typeface="Courier New" panose="02070309020205020404" pitchFamily="49" charset="0"/>
              </a:rPr>
              <a:t>.</a:t>
            </a:r>
            <a:r>
              <a:rPr lang="pt-BR" sz="1800" b="0" dirty="0" err="1">
                <a:solidFill>
                  <a:srgbClr val="000000"/>
                </a:solidFill>
                <a:highlight>
                  <a:srgbClr val="FFFFFF"/>
                </a:highlight>
                <a:latin typeface="Courier New" panose="02070309020205020404" pitchFamily="49" charset="0"/>
              </a:rPr>
              <a:t>saldo</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
        <p:nvSpPr>
          <p:cNvPr id="8" name="CaixaDeTexto 7">
            <a:extLst>
              <a:ext uri="{FF2B5EF4-FFF2-40B4-BE49-F238E27FC236}">
                <a16:creationId xmlns:a16="http://schemas.microsoft.com/office/drawing/2014/main" id="{2FC7CFCA-C858-4721-A57F-0569F30B38E4}"/>
              </a:ext>
            </a:extLst>
          </p:cNvPr>
          <p:cNvSpPr txBox="1"/>
          <p:nvPr/>
        </p:nvSpPr>
        <p:spPr>
          <a:xfrm>
            <a:off x="266700" y="2037247"/>
            <a:ext cx="6838950" cy="923330"/>
          </a:xfrm>
          <a:prstGeom prst="rect">
            <a:avLst/>
          </a:prstGeom>
          <a:noFill/>
        </p:spPr>
        <p:txBody>
          <a:bodyPr wrap="square">
            <a:spAutoFit/>
          </a:bodyPr>
          <a:lstStyle/>
          <a:p>
            <a:r>
              <a:rPr lang="pt-BR" sz="1800" dirty="0" err="1">
                <a:solidFill>
                  <a:srgbClr val="8000FF"/>
                </a:solidFill>
                <a:highlight>
                  <a:srgbClr val="FFFFFF"/>
                </a:highlight>
                <a:latin typeface="Courier New" panose="02070309020205020404" pitchFamily="49" charset="0"/>
              </a:rPr>
              <a:t>public</a:t>
            </a:r>
            <a:r>
              <a:rPr lang="pt-BR" sz="1800" dirty="0">
                <a:solidFill>
                  <a:srgbClr val="000000"/>
                </a:solidFill>
                <a:highlight>
                  <a:srgbClr val="FFFFFF"/>
                </a:highlight>
                <a:latin typeface="Courier New" panose="02070309020205020404" pitchFamily="49" charset="0"/>
              </a:rPr>
              <a:t> </a:t>
            </a:r>
            <a:r>
              <a:rPr lang="pt-BR" sz="1800" dirty="0" err="1">
                <a:solidFill>
                  <a:srgbClr val="8000FF"/>
                </a:solidFill>
                <a:highlight>
                  <a:srgbClr val="FFFFFF"/>
                </a:highlight>
                <a:latin typeface="Courier New" panose="02070309020205020404" pitchFamily="49" charset="0"/>
              </a:rPr>
              <a:t>double</a:t>
            </a:r>
            <a:r>
              <a:rPr lang="pt-BR" sz="1800" dirty="0">
                <a:solidFill>
                  <a:srgbClr val="000000"/>
                </a:solidFill>
                <a:highlight>
                  <a:srgbClr val="FFFFFF"/>
                </a:highlight>
                <a:latin typeface="Courier New" panose="02070309020205020404" pitchFamily="49" charset="0"/>
              </a:rPr>
              <a:t> </a:t>
            </a:r>
            <a:r>
              <a:rPr lang="pt-BR" sz="1800" dirty="0" err="1">
                <a:solidFill>
                  <a:srgbClr val="000000"/>
                </a:solidFill>
                <a:highlight>
                  <a:srgbClr val="FFFFFF"/>
                </a:highlight>
                <a:latin typeface="Courier New" panose="02070309020205020404" pitchFamily="49" charset="0"/>
              </a:rPr>
              <a:t>getLimite</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return</a:t>
            </a:r>
            <a:r>
              <a:rPr lang="pt-BR" sz="1800" b="0" dirty="0">
                <a:solidFill>
                  <a:srgbClr val="000000"/>
                </a:solidFill>
                <a:highlight>
                  <a:srgbClr val="FFFFFF"/>
                </a:highlight>
                <a:latin typeface="Courier New" panose="02070309020205020404" pitchFamily="49" charset="0"/>
              </a:rPr>
              <a:t> limite</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
        <p:nvSpPr>
          <p:cNvPr id="10" name="CaixaDeTexto 9">
            <a:extLst>
              <a:ext uri="{FF2B5EF4-FFF2-40B4-BE49-F238E27FC236}">
                <a16:creationId xmlns:a16="http://schemas.microsoft.com/office/drawing/2014/main" id="{5D060D7F-AE83-4986-877F-1C8BEEA41BFB}"/>
              </a:ext>
            </a:extLst>
          </p:cNvPr>
          <p:cNvSpPr txBox="1"/>
          <p:nvPr/>
        </p:nvSpPr>
        <p:spPr>
          <a:xfrm>
            <a:off x="266700" y="2965042"/>
            <a:ext cx="5486400" cy="923330"/>
          </a:xfrm>
          <a:prstGeom prst="rect">
            <a:avLst/>
          </a:prstGeom>
          <a:noFill/>
        </p:spPr>
        <p:txBody>
          <a:bodyPr wrap="square">
            <a:spAutoFit/>
          </a:bodyPr>
          <a:lstStyle/>
          <a:p>
            <a:r>
              <a:rPr lang="fr-FR" sz="1800" dirty="0">
                <a:solidFill>
                  <a:srgbClr val="8000FF"/>
                </a:solidFill>
                <a:highlight>
                  <a:srgbClr val="FFFFFF"/>
                </a:highlight>
                <a:latin typeface="Courier New" panose="02070309020205020404" pitchFamily="49" charset="0"/>
              </a:rPr>
              <a:t>public</a:t>
            </a:r>
            <a:r>
              <a:rPr lang="fr-FR" sz="1800" dirty="0">
                <a:solidFill>
                  <a:srgbClr val="000000"/>
                </a:solidFill>
                <a:highlight>
                  <a:srgbClr val="FFFFFF"/>
                </a:highlight>
                <a:latin typeface="Courier New" panose="02070309020205020404" pitchFamily="49" charset="0"/>
              </a:rPr>
              <a:t> </a:t>
            </a:r>
            <a:r>
              <a:rPr lang="fr-FR" sz="1800" dirty="0" err="1">
                <a:solidFill>
                  <a:srgbClr val="8000FF"/>
                </a:solidFill>
                <a:highlight>
                  <a:srgbClr val="FFFFFF"/>
                </a:highlight>
                <a:latin typeface="Courier New" panose="02070309020205020404" pitchFamily="49" charset="0"/>
              </a:rPr>
              <a:t>void</a:t>
            </a:r>
            <a:r>
              <a:rPr lang="fr-FR" sz="1800" dirty="0">
                <a:solidFill>
                  <a:srgbClr val="000000"/>
                </a:solidFill>
                <a:highlight>
                  <a:srgbClr val="FFFFFF"/>
                </a:highlight>
                <a:latin typeface="Courier New" panose="02070309020205020404" pitchFamily="49" charset="0"/>
              </a:rPr>
              <a:t> </a:t>
            </a:r>
            <a:r>
              <a:rPr lang="fr-FR" sz="1800" dirty="0" err="1">
                <a:solidFill>
                  <a:srgbClr val="000000"/>
                </a:solidFill>
                <a:highlight>
                  <a:srgbClr val="FFFFFF"/>
                </a:highlight>
                <a:latin typeface="Courier New" panose="02070309020205020404" pitchFamily="49" charset="0"/>
              </a:rPr>
              <a:t>setLimite</a:t>
            </a:r>
            <a:r>
              <a:rPr lang="fr-FR" sz="1800" b="1" dirty="0">
                <a:solidFill>
                  <a:srgbClr val="000080"/>
                </a:solidFill>
                <a:highlight>
                  <a:srgbClr val="FFFFFF"/>
                </a:highlight>
                <a:latin typeface="Courier New" panose="02070309020205020404" pitchFamily="49" charset="0"/>
              </a:rPr>
              <a:t>(</a:t>
            </a:r>
            <a:r>
              <a:rPr lang="fr-FR" sz="1800" b="0" dirty="0">
                <a:solidFill>
                  <a:srgbClr val="8000FF"/>
                </a:solidFill>
                <a:highlight>
                  <a:srgbClr val="FFFFFF"/>
                </a:highlight>
                <a:latin typeface="Courier New" panose="02070309020205020404" pitchFamily="49" charset="0"/>
              </a:rPr>
              <a:t>double</a:t>
            </a:r>
            <a:r>
              <a:rPr lang="fr-FR" sz="1800" b="0" dirty="0">
                <a:solidFill>
                  <a:srgbClr val="000000"/>
                </a:solidFill>
                <a:highlight>
                  <a:srgbClr val="FFFFFF"/>
                </a:highlight>
                <a:latin typeface="Courier New" panose="02070309020205020404" pitchFamily="49" charset="0"/>
              </a:rPr>
              <a:t> limite</a:t>
            </a:r>
            <a:r>
              <a:rPr lang="fr-FR" sz="1800" b="1" dirty="0">
                <a:solidFill>
                  <a:srgbClr val="000080"/>
                </a:solidFill>
                <a:highlight>
                  <a:srgbClr val="FFFFFF"/>
                </a:highlight>
                <a:latin typeface="Courier New" panose="02070309020205020404" pitchFamily="49" charset="0"/>
              </a:rPr>
              <a:t>)</a:t>
            </a:r>
            <a:r>
              <a:rPr lang="fr-FR" sz="1800" b="0" dirty="0">
                <a:solidFill>
                  <a:srgbClr val="000000"/>
                </a:solidFill>
                <a:highlight>
                  <a:srgbClr val="FFFFFF"/>
                </a:highlight>
                <a:latin typeface="Courier New" panose="02070309020205020404" pitchFamily="49" charset="0"/>
              </a:rPr>
              <a:t> </a:t>
            </a:r>
            <a:r>
              <a:rPr lang="fr-FR" sz="1800" b="1" dirty="0">
                <a:solidFill>
                  <a:srgbClr val="000080"/>
                </a:solidFill>
                <a:highlight>
                  <a:srgbClr val="FFFFFF"/>
                </a:highlight>
                <a:latin typeface="Courier New" panose="02070309020205020404" pitchFamily="49" charset="0"/>
              </a:rPr>
              <a:t>{</a:t>
            </a:r>
            <a:endParaRPr lang="fr-F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this</a:t>
            </a:r>
            <a:r>
              <a:rPr lang="pt-BR" sz="1800" b="1" dirty="0" err="1">
                <a:solidFill>
                  <a:srgbClr val="000080"/>
                </a:solidFill>
                <a:highlight>
                  <a:srgbClr val="FFFFFF"/>
                </a:highlight>
                <a:latin typeface="Courier New" panose="02070309020205020404" pitchFamily="49" charset="0"/>
              </a:rPr>
              <a:t>.</a:t>
            </a:r>
            <a:r>
              <a:rPr lang="pt-BR" sz="1800" b="0" dirty="0" err="1">
                <a:solidFill>
                  <a:srgbClr val="000000"/>
                </a:solidFill>
                <a:highlight>
                  <a:srgbClr val="FFFFFF"/>
                </a:highlight>
                <a:latin typeface="Courier New" panose="02070309020205020404" pitchFamily="49" charset="0"/>
              </a:rPr>
              <a:t>limite</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limite</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
        <p:nvSpPr>
          <p:cNvPr id="12" name="CaixaDeTexto 11">
            <a:extLst>
              <a:ext uri="{FF2B5EF4-FFF2-40B4-BE49-F238E27FC236}">
                <a16:creationId xmlns:a16="http://schemas.microsoft.com/office/drawing/2014/main" id="{5E38AC31-D235-4338-BF97-98473DA1791D}"/>
              </a:ext>
            </a:extLst>
          </p:cNvPr>
          <p:cNvSpPr txBox="1"/>
          <p:nvPr/>
        </p:nvSpPr>
        <p:spPr>
          <a:xfrm>
            <a:off x="259200" y="4075797"/>
            <a:ext cx="5486400" cy="923330"/>
          </a:xfrm>
          <a:prstGeom prst="rect">
            <a:avLst/>
          </a:prstGeom>
          <a:noFill/>
        </p:spPr>
        <p:txBody>
          <a:bodyPr wrap="square">
            <a:spAutoFit/>
          </a:bodyPr>
          <a:lstStyle/>
          <a:p>
            <a:r>
              <a:rPr lang="pt-BR" sz="1800" dirty="0" err="1">
                <a:solidFill>
                  <a:srgbClr val="8000FF"/>
                </a:solidFill>
                <a:highlight>
                  <a:srgbClr val="FFFFFF"/>
                </a:highlight>
                <a:latin typeface="Courier New" panose="02070309020205020404" pitchFamily="49" charset="0"/>
              </a:rPr>
              <a:t>public</a:t>
            </a:r>
            <a:r>
              <a:rPr lang="pt-BR" sz="1800" dirty="0">
                <a:solidFill>
                  <a:srgbClr val="000000"/>
                </a:solidFill>
                <a:highlight>
                  <a:srgbClr val="FFFFFF"/>
                </a:highlight>
                <a:latin typeface="Courier New" panose="02070309020205020404" pitchFamily="49" charset="0"/>
              </a:rPr>
              <a:t> </a:t>
            </a:r>
            <a:r>
              <a:rPr lang="pt-BR" sz="1800" dirty="0" err="1">
                <a:solidFill>
                  <a:srgbClr val="8000FF"/>
                </a:solidFill>
                <a:highlight>
                  <a:srgbClr val="FFFFFF"/>
                </a:highlight>
                <a:latin typeface="Courier New" panose="02070309020205020404" pitchFamily="49" charset="0"/>
              </a:rPr>
              <a:t>double</a:t>
            </a:r>
            <a:r>
              <a:rPr lang="pt-BR" sz="1800" dirty="0">
                <a:solidFill>
                  <a:srgbClr val="000000"/>
                </a:solidFill>
                <a:highlight>
                  <a:srgbClr val="FFFFFF"/>
                </a:highlight>
                <a:latin typeface="Courier New" panose="02070309020205020404" pitchFamily="49" charset="0"/>
              </a:rPr>
              <a:t> </a:t>
            </a:r>
            <a:r>
              <a:rPr lang="pt-BR" sz="1800" dirty="0" err="1">
                <a:solidFill>
                  <a:srgbClr val="000000"/>
                </a:solidFill>
                <a:highlight>
                  <a:srgbClr val="FFFFFF"/>
                </a:highlight>
                <a:latin typeface="Courier New" panose="02070309020205020404" pitchFamily="49" charset="0"/>
              </a:rPr>
              <a:t>getNumero</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return</a:t>
            </a:r>
            <a:r>
              <a:rPr lang="pt-BR" sz="1800" b="0" dirty="0">
                <a:solidFill>
                  <a:srgbClr val="000000"/>
                </a:solidFill>
                <a:highlight>
                  <a:srgbClr val="FFFFFF"/>
                </a:highlight>
                <a:latin typeface="Courier New" panose="02070309020205020404" pitchFamily="49" charset="0"/>
              </a:rPr>
              <a:t> numero</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
        <p:nvSpPr>
          <p:cNvPr id="14" name="CaixaDeTexto 13">
            <a:extLst>
              <a:ext uri="{FF2B5EF4-FFF2-40B4-BE49-F238E27FC236}">
                <a16:creationId xmlns:a16="http://schemas.microsoft.com/office/drawing/2014/main" id="{30126F01-6088-4CEB-A73D-29E5487F739F}"/>
              </a:ext>
            </a:extLst>
          </p:cNvPr>
          <p:cNvSpPr txBox="1"/>
          <p:nvPr/>
        </p:nvSpPr>
        <p:spPr>
          <a:xfrm>
            <a:off x="6400800" y="1879681"/>
            <a:ext cx="5486400" cy="923330"/>
          </a:xfrm>
          <a:prstGeom prst="rect">
            <a:avLst/>
          </a:prstGeom>
          <a:noFill/>
        </p:spPr>
        <p:txBody>
          <a:bodyPr wrap="square">
            <a:spAutoFit/>
          </a:bodyPr>
          <a:lstStyle/>
          <a:p>
            <a:r>
              <a:rPr lang="pt-BR" sz="1800" dirty="0" err="1">
                <a:solidFill>
                  <a:srgbClr val="8000FF"/>
                </a:solidFill>
                <a:highlight>
                  <a:srgbClr val="FFFFFF"/>
                </a:highlight>
                <a:latin typeface="Courier New" panose="02070309020205020404" pitchFamily="49" charset="0"/>
              </a:rPr>
              <a:t>public</a:t>
            </a:r>
            <a:r>
              <a:rPr lang="pt-BR" sz="1800" dirty="0">
                <a:solidFill>
                  <a:srgbClr val="000000"/>
                </a:solidFill>
                <a:highlight>
                  <a:srgbClr val="FFFFFF"/>
                </a:highlight>
                <a:latin typeface="Courier New" panose="02070309020205020404" pitchFamily="49" charset="0"/>
              </a:rPr>
              <a:t> </a:t>
            </a:r>
            <a:r>
              <a:rPr lang="pt-BR" sz="1800" dirty="0" err="1">
                <a:solidFill>
                  <a:srgbClr val="8000FF"/>
                </a:solidFill>
                <a:highlight>
                  <a:srgbClr val="FFFFFF"/>
                </a:highlight>
                <a:latin typeface="Courier New" panose="02070309020205020404" pitchFamily="49" charset="0"/>
              </a:rPr>
              <a:t>void</a:t>
            </a:r>
            <a:r>
              <a:rPr lang="pt-BR" sz="1800" dirty="0">
                <a:solidFill>
                  <a:srgbClr val="000000"/>
                </a:solidFill>
                <a:highlight>
                  <a:srgbClr val="FFFFFF"/>
                </a:highlight>
                <a:latin typeface="Courier New" panose="02070309020205020404" pitchFamily="49" charset="0"/>
              </a:rPr>
              <a:t> </a:t>
            </a:r>
            <a:r>
              <a:rPr lang="pt-BR" sz="1800" dirty="0" err="1">
                <a:solidFill>
                  <a:srgbClr val="000000"/>
                </a:solidFill>
                <a:highlight>
                  <a:srgbClr val="FFFFFF"/>
                </a:highlight>
                <a:latin typeface="Courier New" panose="02070309020205020404" pitchFamily="49" charset="0"/>
              </a:rPr>
              <a:t>getTitular</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return</a:t>
            </a:r>
            <a:r>
              <a:rPr lang="pt-BR" sz="1800" b="0" dirty="0">
                <a:solidFill>
                  <a:srgbClr val="000000"/>
                </a:solidFill>
                <a:highlight>
                  <a:srgbClr val="FFFFFF"/>
                </a:highlight>
                <a:latin typeface="Courier New" panose="02070309020205020404" pitchFamily="49" charset="0"/>
              </a:rPr>
              <a:t> titular</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
        <p:nvSpPr>
          <p:cNvPr id="16" name="CaixaDeTexto 15">
            <a:extLst>
              <a:ext uri="{FF2B5EF4-FFF2-40B4-BE49-F238E27FC236}">
                <a16:creationId xmlns:a16="http://schemas.microsoft.com/office/drawing/2014/main" id="{6E491660-CDB8-4451-874A-095EBCA02554}"/>
              </a:ext>
            </a:extLst>
          </p:cNvPr>
          <p:cNvSpPr txBox="1"/>
          <p:nvPr/>
        </p:nvSpPr>
        <p:spPr>
          <a:xfrm>
            <a:off x="6400800" y="2965042"/>
            <a:ext cx="5943600" cy="923330"/>
          </a:xfrm>
          <a:prstGeom prst="rect">
            <a:avLst/>
          </a:prstGeom>
          <a:noFill/>
        </p:spPr>
        <p:txBody>
          <a:bodyPr wrap="square">
            <a:spAutoFit/>
          </a:bodyPr>
          <a:lstStyle/>
          <a:p>
            <a:r>
              <a:rPr lang="pt-BR" sz="1800" dirty="0" err="1">
                <a:solidFill>
                  <a:srgbClr val="8000FF"/>
                </a:solidFill>
                <a:highlight>
                  <a:srgbClr val="FFFFFF"/>
                </a:highlight>
                <a:latin typeface="Courier New" panose="02070309020205020404" pitchFamily="49" charset="0"/>
              </a:rPr>
              <a:t>public</a:t>
            </a:r>
            <a:r>
              <a:rPr lang="pt-BR" sz="1800" dirty="0">
                <a:solidFill>
                  <a:srgbClr val="000000"/>
                </a:solidFill>
                <a:highlight>
                  <a:srgbClr val="FFFFFF"/>
                </a:highlight>
                <a:latin typeface="Courier New" panose="02070309020205020404" pitchFamily="49" charset="0"/>
              </a:rPr>
              <a:t> </a:t>
            </a:r>
            <a:r>
              <a:rPr lang="pt-BR" sz="1800" dirty="0" err="1">
                <a:solidFill>
                  <a:srgbClr val="8000FF"/>
                </a:solidFill>
                <a:highlight>
                  <a:srgbClr val="FFFFFF"/>
                </a:highlight>
                <a:latin typeface="Courier New" panose="02070309020205020404" pitchFamily="49" charset="0"/>
              </a:rPr>
              <a:t>double</a:t>
            </a:r>
            <a:r>
              <a:rPr lang="pt-BR" sz="1800" dirty="0">
                <a:solidFill>
                  <a:srgbClr val="000000"/>
                </a:solidFill>
                <a:highlight>
                  <a:srgbClr val="FFFFFF"/>
                </a:highlight>
                <a:latin typeface="Courier New" panose="02070309020205020404" pitchFamily="49" charset="0"/>
              </a:rPr>
              <a:t> </a:t>
            </a:r>
            <a:r>
              <a:rPr lang="pt-BR" sz="1800" dirty="0" err="1">
                <a:solidFill>
                  <a:srgbClr val="000000"/>
                </a:solidFill>
                <a:highlight>
                  <a:srgbClr val="FFFFFF"/>
                </a:highlight>
                <a:latin typeface="Courier New" panose="02070309020205020404" pitchFamily="49" charset="0"/>
              </a:rPr>
              <a:t>getSaldo</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return</a:t>
            </a:r>
            <a:r>
              <a:rPr lang="pt-BR" sz="1800" b="0" dirty="0">
                <a:solidFill>
                  <a:srgbClr val="000000"/>
                </a:solidFill>
                <a:highlight>
                  <a:srgbClr val="FFFFFF"/>
                </a:highlight>
                <a:latin typeface="Courier New" panose="02070309020205020404" pitchFamily="49" charset="0"/>
              </a:rPr>
              <a:t> saldo</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
        <p:nvSpPr>
          <p:cNvPr id="18" name="CaixaDeTexto 17">
            <a:extLst>
              <a:ext uri="{FF2B5EF4-FFF2-40B4-BE49-F238E27FC236}">
                <a16:creationId xmlns:a16="http://schemas.microsoft.com/office/drawing/2014/main" id="{9AA10BC1-29E8-4B3A-B4C3-498B978719E0}"/>
              </a:ext>
            </a:extLst>
          </p:cNvPr>
          <p:cNvSpPr txBox="1"/>
          <p:nvPr/>
        </p:nvSpPr>
        <p:spPr>
          <a:xfrm>
            <a:off x="6400800" y="4075797"/>
            <a:ext cx="6172200" cy="923330"/>
          </a:xfrm>
          <a:prstGeom prst="rect">
            <a:avLst/>
          </a:prstGeom>
          <a:noFill/>
        </p:spPr>
        <p:txBody>
          <a:bodyPr wrap="square">
            <a:spAutoFit/>
          </a:bodyPr>
          <a:lstStyle/>
          <a:p>
            <a:r>
              <a:rPr lang="pt-BR" sz="1800" dirty="0" err="1">
                <a:solidFill>
                  <a:srgbClr val="8000FF"/>
                </a:solidFill>
                <a:highlight>
                  <a:srgbClr val="FFFFFF"/>
                </a:highlight>
                <a:latin typeface="Courier New" panose="02070309020205020404" pitchFamily="49" charset="0"/>
              </a:rPr>
              <a:t>public</a:t>
            </a:r>
            <a:r>
              <a:rPr lang="pt-BR" sz="1800" dirty="0">
                <a:solidFill>
                  <a:srgbClr val="000000"/>
                </a:solidFill>
                <a:highlight>
                  <a:srgbClr val="FFFFFF"/>
                </a:highlight>
                <a:latin typeface="Courier New" panose="02070309020205020404" pitchFamily="49" charset="0"/>
              </a:rPr>
              <a:t> </a:t>
            </a:r>
            <a:r>
              <a:rPr lang="pt-BR" sz="1800" dirty="0" err="1">
                <a:solidFill>
                  <a:srgbClr val="8000FF"/>
                </a:solidFill>
                <a:highlight>
                  <a:srgbClr val="FFFFFF"/>
                </a:highlight>
                <a:latin typeface="Courier New" panose="02070309020205020404" pitchFamily="49" charset="0"/>
              </a:rPr>
              <a:t>static</a:t>
            </a:r>
            <a:r>
              <a:rPr lang="pt-BR" sz="1800" dirty="0">
                <a:solidFill>
                  <a:srgbClr val="000000"/>
                </a:solidFill>
                <a:highlight>
                  <a:srgbClr val="FFFFFF"/>
                </a:highlight>
                <a:latin typeface="Courier New" panose="02070309020205020404" pitchFamily="49" charset="0"/>
              </a:rPr>
              <a:t> </a:t>
            </a:r>
            <a:r>
              <a:rPr lang="pt-BR" sz="1800" dirty="0" err="1">
                <a:solidFill>
                  <a:srgbClr val="000000"/>
                </a:solidFill>
                <a:highlight>
                  <a:srgbClr val="FFFFFF"/>
                </a:highlight>
                <a:latin typeface="Courier New" panose="02070309020205020404" pitchFamily="49" charset="0"/>
              </a:rPr>
              <a:t>String</a:t>
            </a:r>
            <a:r>
              <a:rPr lang="pt-BR" sz="1800" dirty="0">
                <a:solidFill>
                  <a:srgbClr val="000000"/>
                </a:solidFill>
                <a:highlight>
                  <a:srgbClr val="FFFFFF"/>
                </a:highlight>
                <a:latin typeface="Courier New" panose="02070309020205020404" pitchFamily="49" charset="0"/>
              </a:rPr>
              <a:t> </a:t>
            </a:r>
            <a:r>
              <a:rPr lang="pt-BR" sz="1800" dirty="0" err="1">
                <a:solidFill>
                  <a:srgbClr val="000000"/>
                </a:solidFill>
                <a:highlight>
                  <a:srgbClr val="FFFFFF"/>
                </a:highlight>
                <a:latin typeface="Courier New" panose="02070309020205020404" pitchFamily="49" charset="0"/>
              </a:rPr>
              <a:t>codigo</a:t>
            </a:r>
            <a:r>
              <a:rPr lang="pt-BR" sz="1800" b="1" dirty="0">
                <a:solidFill>
                  <a:srgbClr val="000080"/>
                </a:solidFill>
                <a:highlight>
                  <a:srgbClr val="FFFFFF"/>
                </a:highlight>
                <a:latin typeface="Courier New" panose="02070309020205020404" pitchFamily="49" charset="0"/>
              </a:rPr>
              <a:t>()</a:t>
            </a:r>
            <a:r>
              <a:rPr lang="pt-BR" sz="1800" b="0" dirty="0">
                <a:solidFill>
                  <a:srgbClr val="000000"/>
                </a:solidFill>
                <a:highlight>
                  <a:srgbClr val="FFFFFF"/>
                </a:highlight>
                <a:latin typeface="Courier New" panose="02070309020205020404" pitchFamily="49" charset="0"/>
              </a:rPr>
              <a:t> </a:t>
            </a:r>
            <a:r>
              <a:rPr lang="pt-BR" sz="1800" b="1" dirty="0">
                <a:solidFill>
                  <a:srgbClr val="000080"/>
                </a:solidFill>
                <a:highlight>
                  <a:srgbClr val="FFFFFF"/>
                </a:highlight>
                <a:latin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rPr>
              <a:t>    </a:t>
            </a:r>
            <a:r>
              <a:rPr lang="pt-BR" sz="1800" b="1" dirty="0" err="1">
                <a:solidFill>
                  <a:srgbClr val="0000FF"/>
                </a:solidFill>
                <a:highlight>
                  <a:srgbClr val="FFFFFF"/>
                </a:highlight>
                <a:latin typeface="Courier New" panose="02070309020205020404" pitchFamily="49" charset="0"/>
              </a:rPr>
              <a:t>return</a:t>
            </a:r>
            <a:r>
              <a:rPr lang="pt-BR" sz="1800" b="0" dirty="0">
                <a:solidFill>
                  <a:srgbClr val="000000"/>
                </a:solidFill>
                <a:highlight>
                  <a:srgbClr val="FFFFFF"/>
                </a:highlight>
                <a:latin typeface="Courier New" panose="02070309020205020404" pitchFamily="49" charset="0"/>
              </a:rPr>
              <a:t> </a:t>
            </a:r>
            <a:r>
              <a:rPr lang="pt-BR" sz="1800" b="0" dirty="0">
                <a:solidFill>
                  <a:srgbClr val="808080"/>
                </a:solidFill>
                <a:highlight>
                  <a:srgbClr val="FFFFFF"/>
                </a:highlight>
                <a:latin typeface="Courier New" panose="02070309020205020404" pitchFamily="49" charset="0"/>
              </a:rPr>
              <a:t>"001"</a:t>
            </a:r>
            <a:endParaRPr lang="pt-BR" sz="1800" b="0" dirty="0">
              <a:solidFill>
                <a:srgbClr val="000000"/>
              </a:solidFill>
              <a:highlight>
                <a:srgbClr val="FFFFFF"/>
              </a:highlight>
              <a:latin typeface="Courier New" panose="02070309020205020404" pitchFamily="49" charset="0"/>
            </a:endParaRPr>
          </a:p>
          <a:p>
            <a:r>
              <a:rPr lang="pt" sz="1800" b="1" dirty="0">
                <a:solidFill>
                  <a:srgbClr val="000080"/>
                </a:solidFill>
                <a:highlight>
                  <a:srgbClr val="FFFFFF"/>
                </a:highlight>
                <a:latin typeface="Courier New" panose="02070309020205020404" pitchFamily="49" charset="0"/>
              </a:rPr>
              <a:t>}</a:t>
            </a:r>
            <a:endParaRPr lang="pt" sz="1800" b="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54286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Revisão</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42</a:t>
            </a:fld>
            <a:endParaRPr lang="en-US" noProof="1"/>
          </a:p>
        </p:txBody>
      </p:sp>
      <p:pic>
        <p:nvPicPr>
          <p:cNvPr id="5" name="Picture 2">
            <a:extLst>
              <a:ext uri="{FF2B5EF4-FFF2-40B4-BE49-F238E27FC236}">
                <a16:creationId xmlns:a16="http://schemas.microsoft.com/office/drawing/2014/main" id="{F26D0E09-5D17-4520-B4BC-5CB2C9C89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616" y="930744"/>
            <a:ext cx="8191967" cy="430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002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Atributos Estáticos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43</a:t>
            </a:fld>
            <a:endParaRPr lang="en-US" noProof="1"/>
          </a:p>
        </p:txBody>
      </p:sp>
      <p:sp>
        <p:nvSpPr>
          <p:cNvPr id="6" name="CaixaDeTexto 5">
            <a:extLst>
              <a:ext uri="{FF2B5EF4-FFF2-40B4-BE49-F238E27FC236}">
                <a16:creationId xmlns:a16="http://schemas.microsoft.com/office/drawing/2014/main" id="{A67FC20D-A8F6-4348-A78C-95F089267397}"/>
              </a:ext>
            </a:extLst>
          </p:cNvPr>
          <p:cNvSpPr txBox="1"/>
          <p:nvPr/>
        </p:nvSpPr>
        <p:spPr>
          <a:xfrm>
            <a:off x="259200" y="1164734"/>
            <a:ext cx="5486400" cy="369332"/>
          </a:xfrm>
          <a:prstGeom prst="rect">
            <a:avLst/>
          </a:prstGeom>
          <a:noFill/>
        </p:spPr>
        <p:txBody>
          <a:bodyPr wrap="square">
            <a:spAutoFit/>
          </a:bodyPr>
          <a:lstStyle/>
          <a:p>
            <a:r>
              <a:rPr lang="pt-BR" dirty="0"/>
              <a:t>Suponha uma classe Circulo:</a:t>
            </a:r>
          </a:p>
        </p:txBody>
      </p:sp>
      <p:sp>
        <p:nvSpPr>
          <p:cNvPr id="8" name="CaixaDeTexto 7">
            <a:extLst>
              <a:ext uri="{FF2B5EF4-FFF2-40B4-BE49-F238E27FC236}">
                <a16:creationId xmlns:a16="http://schemas.microsoft.com/office/drawing/2014/main" id="{F66F4589-7039-4D0E-ABF4-0211C2E354C8}"/>
              </a:ext>
            </a:extLst>
          </p:cNvPr>
          <p:cNvSpPr txBox="1"/>
          <p:nvPr/>
        </p:nvSpPr>
        <p:spPr>
          <a:xfrm>
            <a:off x="266700" y="1642950"/>
            <a:ext cx="5486400" cy="1200329"/>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Circulo</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a:t>
            </a:r>
            <a:r>
              <a:rPr lang="pt-BR" b="0" dirty="0">
                <a:solidFill>
                  <a:srgbClr val="9C00B0"/>
                </a:solidFill>
                <a:effectLst/>
                <a:latin typeface="Consolas" panose="020B0609020204030204" pitchFamily="49" charset="0"/>
              </a:rPr>
              <a:t>staticmethod</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obter_pi</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3.14</a:t>
            </a:r>
            <a:endParaRPr lang="pt-BR" b="0" dirty="0">
              <a:solidFill>
                <a:srgbClr val="212121"/>
              </a:solidFill>
              <a:effectLst/>
              <a:latin typeface="Consolas" panose="020B0609020204030204" pitchFamily="49" charset="0"/>
            </a:endParaRPr>
          </a:p>
        </p:txBody>
      </p:sp>
      <p:sp>
        <p:nvSpPr>
          <p:cNvPr id="10" name="CaixaDeTexto 9">
            <a:extLst>
              <a:ext uri="{FF2B5EF4-FFF2-40B4-BE49-F238E27FC236}">
                <a16:creationId xmlns:a16="http://schemas.microsoft.com/office/drawing/2014/main" id="{FC82557C-C55D-4D7D-AF8A-0CA1B924DBF2}"/>
              </a:ext>
            </a:extLst>
          </p:cNvPr>
          <p:cNvSpPr txBox="1"/>
          <p:nvPr/>
        </p:nvSpPr>
        <p:spPr>
          <a:xfrm>
            <a:off x="259200" y="3080097"/>
            <a:ext cx="5486400" cy="369332"/>
          </a:xfrm>
          <a:prstGeom prst="rect">
            <a:avLst/>
          </a:prstGeom>
          <a:noFill/>
        </p:spPr>
        <p:txBody>
          <a:bodyPr wrap="square">
            <a:spAutoFit/>
          </a:bodyPr>
          <a:lstStyle/>
          <a:p>
            <a:r>
              <a:rPr lang="pt-BR" dirty="0"/>
              <a:t>Podemos deixar isso mais simples?</a:t>
            </a:r>
          </a:p>
        </p:txBody>
      </p:sp>
      <p:sp>
        <p:nvSpPr>
          <p:cNvPr id="12" name="CaixaDeTexto 11">
            <a:extLst>
              <a:ext uri="{FF2B5EF4-FFF2-40B4-BE49-F238E27FC236}">
                <a16:creationId xmlns:a16="http://schemas.microsoft.com/office/drawing/2014/main" id="{202F70CC-C402-43E0-AB02-9B5B581E7CFC}"/>
              </a:ext>
            </a:extLst>
          </p:cNvPr>
          <p:cNvSpPr txBox="1"/>
          <p:nvPr/>
        </p:nvSpPr>
        <p:spPr>
          <a:xfrm>
            <a:off x="266700" y="3686247"/>
            <a:ext cx="5486400" cy="1477328"/>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Circulo</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PI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3.14</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a:t>
            </a:r>
            <a:r>
              <a:rPr lang="pt-BR" b="0" dirty="0">
                <a:solidFill>
                  <a:srgbClr val="9C00B0"/>
                </a:solidFill>
                <a:effectLst/>
                <a:latin typeface="Consolas" panose="020B0609020204030204" pitchFamily="49" charset="0"/>
              </a:rPr>
              <a:t>staticmethod</a:t>
            </a:r>
            <a:endParaRPr lang="pt-BR" b="0" dirty="0">
              <a:solidFill>
                <a:srgbClr val="212121"/>
              </a:solidFill>
              <a:effectLst/>
              <a:latin typeface="Consolas" panose="020B0609020204030204" pitchFamily="49" charset="0"/>
            </a:endParaRP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err="1">
                <a:solidFill>
                  <a:srgbClr val="1565C0"/>
                </a:solidFill>
                <a:effectLst/>
                <a:latin typeface="Consolas" panose="020B0609020204030204" pitchFamily="49" charset="0"/>
              </a:rPr>
              <a:t>obter_pi</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return</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Circulo.PI</a:t>
            </a:r>
            <a:endParaRPr lang="pt-BR" b="0" dirty="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156080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Backup</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6" name="CaixaDeTexto 5">
            <a:extLst>
              <a:ext uri="{FF2B5EF4-FFF2-40B4-BE49-F238E27FC236}">
                <a16:creationId xmlns:a16="http://schemas.microsoft.com/office/drawing/2014/main" id="{F0B3D51F-B2ED-493F-8E4F-CFEABF6F0F56}"/>
              </a:ext>
            </a:extLst>
          </p:cNvPr>
          <p:cNvSpPr txBox="1"/>
          <p:nvPr/>
        </p:nvSpPr>
        <p:spPr>
          <a:xfrm>
            <a:off x="1781503" y="2128312"/>
            <a:ext cx="7015655" cy="1631216"/>
          </a:xfrm>
          <a:prstGeom prst="rect">
            <a:avLst/>
          </a:prstGeom>
          <a:noFill/>
        </p:spPr>
        <p:txBody>
          <a:bodyPr wrap="square">
            <a:spAutoFit/>
          </a:bodyPr>
          <a:lstStyle/>
          <a:p>
            <a:r>
              <a:rPr lang="pt-BR" sz="10000" dirty="0"/>
              <a:t>&lt;CODIGO&gt;</a:t>
            </a:r>
          </a:p>
        </p:txBody>
      </p:sp>
    </p:spTree>
    <p:extLst>
      <p:ext uri="{BB962C8B-B14F-4D97-AF65-F5344CB8AC3E}">
        <p14:creationId xmlns:p14="http://schemas.microsoft.com/office/powerpoint/2010/main" val="50316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Classes e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6" name="CaixaDeTexto 5">
            <a:extLst>
              <a:ext uri="{FF2B5EF4-FFF2-40B4-BE49-F238E27FC236}">
                <a16:creationId xmlns:a16="http://schemas.microsoft.com/office/drawing/2014/main" id="{F0290A09-BB44-43B9-B8A8-3EF28098E28F}"/>
              </a:ext>
            </a:extLst>
          </p:cNvPr>
          <p:cNvSpPr txBox="1"/>
          <p:nvPr/>
        </p:nvSpPr>
        <p:spPr>
          <a:xfrm>
            <a:off x="259200" y="1193636"/>
            <a:ext cx="5486400" cy="369332"/>
          </a:xfrm>
          <a:prstGeom prst="rect">
            <a:avLst/>
          </a:prstGeom>
          <a:noFill/>
        </p:spPr>
        <p:txBody>
          <a:bodyPr wrap="square">
            <a:spAutoFit/>
          </a:bodyPr>
          <a:lstStyle/>
          <a:p>
            <a:r>
              <a:rPr lang="pt-BR" dirty="0"/>
              <a:t>Um exemplo de ligação frágil do mundo procedural:</a:t>
            </a:r>
          </a:p>
        </p:txBody>
      </p:sp>
      <p:sp>
        <p:nvSpPr>
          <p:cNvPr id="8" name="CaixaDeTexto 7">
            <a:extLst>
              <a:ext uri="{FF2B5EF4-FFF2-40B4-BE49-F238E27FC236}">
                <a16:creationId xmlns:a16="http://schemas.microsoft.com/office/drawing/2014/main" id="{E152E320-3D61-4E40-840D-AEE7098FCB51}"/>
              </a:ext>
            </a:extLst>
          </p:cNvPr>
          <p:cNvSpPr txBox="1"/>
          <p:nvPr/>
        </p:nvSpPr>
        <p:spPr>
          <a:xfrm>
            <a:off x="259200" y="1664041"/>
            <a:ext cx="5486400" cy="646331"/>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conta[</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C0392B"/>
                </a:solidFill>
                <a:effectLst/>
                <a:latin typeface="Consolas" panose="020B0609020204030204" pitchFamily="49" charset="0"/>
              </a:rPr>
              <a:t>100.0</a:t>
            </a:r>
            <a:endParaRPr lang="pt-BR" b="0" dirty="0">
              <a:solidFill>
                <a:srgbClr val="212121"/>
              </a:solidFill>
              <a:effectLst/>
              <a:latin typeface="Consolas" panose="020B0609020204030204" pitchFamily="49" charset="0"/>
            </a:endParaRPr>
          </a:p>
          <a:p>
            <a:r>
              <a:rPr lang="pt-BR" b="0" dirty="0">
                <a:solidFill>
                  <a:srgbClr val="1565C0"/>
                </a:solidFill>
                <a:effectLst/>
                <a:latin typeface="Consolas" panose="020B0609020204030204" pitchFamily="49" charset="0"/>
              </a:rPr>
              <a:t>extrato</a:t>
            </a:r>
            <a:r>
              <a:rPr lang="pt-BR" b="0" dirty="0">
                <a:solidFill>
                  <a:srgbClr val="212121"/>
                </a:solidFill>
                <a:effectLst/>
                <a:latin typeface="Consolas" panose="020B0609020204030204" pitchFamily="49" charset="0"/>
              </a:rPr>
              <a:t>(conta)</a:t>
            </a:r>
          </a:p>
        </p:txBody>
      </p:sp>
      <p:sp>
        <p:nvSpPr>
          <p:cNvPr id="10" name="CaixaDeTexto 9">
            <a:extLst>
              <a:ext uri="{FF2B5EF4-FFF2-40B4-BE49-F238E27FC236}">
                <a16:creationId xmlns:a16="http://schemas.microsoft.com/office/drawing/2014/main" id="{C4F65763-006A-4C65-9AE8-C68840B3A704}"/>
              </a:ext>
            </a:extLst>
          </p:cNvPr>
          <p:cNvSpPr txBox="1"/>
          <p:nvPr/>
        </p:nvSpPr>
        <p:spPr>
          <a:xfrm>
            <a:off x="259200" y="2511268"/>
            <a:ext cx="8434552" cy="369332"/>
          </a:xfrm>
          <a:prstGeom prst="rect">
            <a:avLst/>
          </a:prstGeom>
          <a:noFill/>
        </p:spPr>
        <p:txBody>
          <a:bodyPr wrap="square">
            <a:spAutoFit/>
          </a:bodyPr>
          <a:lstStyle/>
          <a:p>
            <a:r>
              <a:rPr lang="pt-BR" dirty="0"/>
              <a:t>Acabamos de realizar um depósito sem ao menos chamar a função depósito...</a:t>
            </a:r>
          </a:p>
        </p:txBody>
      </p:sp>
      <p:sp>
        <p:nvSpPr>
          <p:cNvPr id="14" name="CaixaDeTexto 13">
            <a:extLst>
              <a:ext uri="{FF2B5EF4-FFF2-40B4-BE49-F238E27FC236}">
                <a16:creationId xmlns:a16="http://schemas.microsoft.com/office/drawing/2014/main" id="{E01A27B2-EAAB-4B9F-91A3-5617098C4EEE}"/>
              </a:ext>
            </a:extLst>
          </p:cNvPr>
          <p:cNvSpPr txBox="1"/>
          <p:nvPr/>
        </p:nvSpPr>
        <p:spPr>
          <a:xfrm>
            <a:off x="259200" y="3792252"/>
            <a:ext cx="10450799" cy="1477328"/>
          </a:xfrm>
          <a:prstGeom prst="rect">
            <a:avLst/>
          </a:prstGeom>
          <a:noFill/>
        </p:spPr>
        <p:txBody>
          <a:bodyPr wrap="square">
            <a:spAutoFit/>
          </a:bodyPr>
          <a:lstStyle/>
          <a:p>
            <a:pPr algn="just"/>
            <a:r>
              <a:rPr lang="pt-BR" dirty="0"/>
              <a:t>Em um sistema maior, é grande a chance de que as funções fiquem separadas em arquivos e módulos diferentes do projeto. No entanto, pode ser trabalhoso encontrar onde está cada trecho do código e isso, pode resultar em retrabalho e escrever funções já existentes. O paradigma Orientado a Objetos nos incentiva a agrupar funcionalidades relacionadas em um mesmo lugar. Este é um dos principais problemas.</a:t>
            </a:r>
          </a:p>
        </p:txBody>
      </p:sp>
      <p:sp>
        <p:nvSpPr>
          <p:cNvPr id="16" name="CaixaDeTexto 15">
            <a:extLst>
              <a:ext uri="{FF2B5EF4-FFF2-40B4-BE49-F238E27FC236}">
                <a16:creationId xmlns:a16="http://schemas.microsoft.com/office/drawing/2014/main" id="{EFF5BD5C-9185-4C66-9798-FAE326DD4B9A}"/>
              </a:ext>
            </a:extLst>
          </p:cNvPr>
          <p:cNvSpPr txBox="1"/>
          <p:nvPr/>
        </p:nvSpPr>
        <p:spPr>
          <a:xfrm>
            <a:off x="259200" y="3151760"/>
            <a:ext cx="5486400" cy="369332"/>
          </a:xfrm>
          <a:prstGeom prst="rect">
            <a:avLst/>
          </a:prstGeom>
          <a:noFill/>
        </p:spPr>
        <p:txBody>
          <a:bodyPr wrap="square">
            <a:spAutoFit/>
          </a:bodyPr>
          <a:lstStyle/>
          <a:p>
            <a:r>
              <a:rPr lang="pt-BR" dirty="0"/>
              <a:t>Nada te obriga a utilizar OO em seus projetos...</a:t>
            </a:r>
          </a:p>
        </p:txBody>
      </p:sp>
    </p:spTree>
    <p:extLst>
      <p:ext uri="{BB962C8B-B14F-4D97-AF65-F5344CB8AC3E}">
        <p14:creationId xmlns:p14="http://schemas.microsoft.com/office/powerpoint/2010/main" val="300464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Classes e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6" name="CaixaDeTexto 5">
            <a:extLst>
              <a:ext uri="{FF2B5EF4-FFF2-40B4-BE49-F238E27FC236}">
                <a16:creationId xmlns:a16="http://schemas.microsoft.com/office/drawing/2014/main" id="{28641215-43D7-4E98-BB30-B98D0EC6A0C5}"/>
              </a:ext>
            </a:extLst>
          </p:cNvPr>
          <p:cNvSpPr txBox="1"/>
          <p:nvPr/>
        </p:nvSpPr>
        <p:spPr>
          <a:xfrm>
            <a:off x="259200" y="1331005"/>
            <a:ext cx="10450800" cy="369332"/>
          </a:xfrm>
          <a:prstGeom prst="rect">
            <a:avLst/>
          </a:prstGeom>
          <a:noFill/>
        </p:spPr>
        <p:txBody>
          <a:bodyPr wrap="square">
            <a:spAutoFit/>
          </a:bodyPr>
          <a:lstStyle/>
          <a:p>
            <a:r>
              <a:rPr lang="pt-BR" dirty="0"/>
              <a:t>Você ainda pode exibir o valor do saldo no console SEM CHAMAR a função de extrato...</a:t>
            </a:r>
          </a:p>
        </p:txBody>
      </p:sp>
      <p:sp>
        <p:nvSpPr>
          <p:cNvPr id="8" name="CaixaDeTexto 7">
            <a:extLst>
              <a:ext uri="{FF2B5EF4-FFF2-40B4-BE49-F238E27FC236}">
                <a16:creationId xmlns:a16="http://schemas.microsoft.com/office/drawing/2014/main" id="{6C0279B9-B9F2-4590-8093-105F08648DFA}"/>
              </a:ext>
            </a:extLst>
          </p:cNvPr>
          <p:cNvSpPr txBox="1"/>
          <p:nvPr/>
        </p:nvSpPr>
        <p:spPr>
          <a:xfrm>
            <a:off x="259200" y="1828828"/>
            <a:ext cx="10450800" cy="369332"/>
          </a:xfrm>
          <a:prstGeom prst="rect">
            <a:avLst/>
          </a:prstGeom>
          <a:noFill/>
        </p:spPr>
        <p:txBody>
          <a:bodyPr wrap="square">
            <a:spAutoFit/>
          </a:bodyPr>
          <a:lstStyle/>
          <a:p>
            <a:r>
              <a:rPr lang="pt-BR" dirty="0"/>
              <a:t>Pode alterar o saldo de forma bem simples como mostrado anteriormente</a:t>
            </a:r>
          </a:p>
        </p:txBody>
      </p:sp>
      <p:sp>
        <p:nvSpPr>
          <p:cNvPr id="10" name="CaixaDeTexto 9">
            <a:extLst>
              <a:ext uri="{FF2B5EF4-FFF2-40B4-BE49-F238E27FC236}">
                <a16:creationId xmlns:a16="http://schemas.microsoft.com/office/drawing/2014/main" id="{EC616CAE-88D8-4168-BE81-A20D31969A9D}"/>
              </a:ext>
            </a:extLst>
          </p:cNvPr>
          <p:cNvSpPr txBox="1"/>
          <p:nvPr/>
        </p:nvSpPr>
        <p:spPr>
          <a:xfrm>
            <a:off x="259200" y="2326651"/>
            <a:ext cx="5486400"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a:t>
            </a:r>
            <a:r>
              <a:rPr lang="pt-BR" b="0" dirty="0">
                <a:solidFill>
                  <a:srgbClr val="A8601A"/>
                </a:solidFill>
                <a:effectLst/>
                <a:latin typeface="Consolas" panose="020B0609020204030204" pitchFamily="49" charset="0"/>
              </a:rPr>
              <a:t>"saldo"</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a:t>
            </a:r>
            <a:r>
              <a:rPr lang="pt-BR" b="0" dirty="0">
                <a:solidFill>
                  <a:srgbClr val="C0392B"/>
                </a:solidFill>
                <a:effectLst/>
                <a:latin typeface="Consolas" panose="020B0609020204030204" pitchFamily="49" charset="0"/>
              </a:rPr>
              <a:t>300.0</a:t>
            </a:r>
            <a:endParaRPr lang="pt-BR" b="0" dirty="0">
              <a:solidFill>
                <a:srgbClr val="212121"/>
              </a:solidFill>
              <a:effectLst/>
              <a:latin typeface="Consolas" panose="020B0609020204030204" pitchFamily="49" charset="0"/>
            </a:endParaRPr>
          </a:p>
        </p:txBody>
      </p:sp>
      <p:sp>
        <p:nvSpPr>
          <p:cNvPr id="14" name="CaixaDeTexto 13">
            <a:extLst>
              <a:ext uri="{FF2B5EF4-FFF2-40B4-BE49-F238E27FC236}">
                <a16:creationId xmlns:a16="http://schemas.microsoft.com/office/drawing/2014/main" id="{F5DB712A-004E-4011-8088-5B74437219EE}"/>
              </a:ext>
            </a:extLst>
          </p:cNvPr>
          <p:cNvSpPr txBox="1"/>
          <p:nvPr/>
        </p:nvSpPr>
        <p:spPr>
          <a:xfrm>
            <a:off x="259200" y="2961982"/>
            <a:ext cx="10450800" cy="646331"/>
          </a:xfrm>
          <a:prstGeom prst="rect">
            <a:avLst/>
          </a:prstGeom>
          <a:noFill/>
        </p:spPr>
        <p:txBody>
          <a:bodyPr wrap="square">
            <a:spAutoFit/>
          </a:bodyPr>
          <a:lstStyle/>
          <a:p>
            <a:pPr algn="just"/>
            <a:r>
              <a:rPr lang="pt-BR" dirty="0"/>
              <a:t>ninguém deveria ter acesso ao saldo diretamente, sendo primeiramente necessário depositar ou sacar o dinheiro. Deveríamos manipular os dados somente por meio das funções.</a:t>
            </a:r>
          </a:p>
        </p:txBody>
      </p:sp>
    </p:spTree>
    <p:extLst>
      <p:ext uri="{BB962C8B-B14F-4D97-AF65-F5344CB8AC3E}">
        <p14:creationId xmlns:p14="http://schemas.microsoft.com/office/powerpoint/2010/main" val="299535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Classes e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6" name="CaixaDeTexto 5">
            <a:extLst>
              <a:ext uri="{FF2B5EF4-FFF2-40B4-BE49-F238E27FC236}">
                <a16:creationId xmlns:a16="http://schemas.microsoft.com/office/drawing/2014/main" id="{FB6D250E-6637-485D-B1BC-1711AFF6D272}"/>
              </a:ext>
            </a:extLst>
          </p:cNvPr>
          <p:cNvSpPr txBox="1"/>
          <p:nvPr/>
        </p:nvSpPr>
        <p:spPr>
          <a:xfrm>
            <a:off x="259200" y="1425600"/>
            <a:ext cx="10450800" cy="646331"/>
          </a:xfrm>
          <a:prstGeom prst="rect">
            <a:avLst/>
          </a:prstGeom>
          <a:noFill/>
        </p:spPr>
        <p:txBody>
          <a:bodyPr wrap="square">
            <a:spAutoFit/>
          </a:bodyPr>
          <a:lstStyle/>
          <a:p>
            <a:r>
              <a:rPr lang="pt-BR" dirty="0"/>
              <a:t>Para fazer um bolo você segue uma receita. Para a conta o procedimento é análogo - precisamos ter uma receita para </a:t>
            </a:r>
            <a:r>
              <a:rPr lang="pt-BR"/>
              <a:t>fazer nossa conta</a:t>
            </a:r>
            <a:r>
              <a:rPr lang="pt-BR" dirty="0"/>
              <a:t>. A essa receita damos o nome de CLASSE!</a:t>
            </a:r>
          </a:p>
        </p:txBody>
      </p:sp>
      <p:sp>
        <p:nvSpPr>
          <p:cNvPr id="8" name="CaixaDeTexto 7">
            <a:extLst>
              <a:ext uri="{FF2B5EF4-FFF2-40B4-BE49-F238E27FC236}">
                <a16:creationId xmlns:a16="http://schemas.microsoft.com/office/drawing/2014/main" id="{D72EE45B-4B21-4736-8D8D-5171058A0575}"/>
              </a:ext>
            </a:extLst>
          </p:cNvPr>
          <p:cNvSpPr txBox="1"/>
          <p:nvPr/>
        </p:nvSpPr>
        <p:spPr>
          <a:xfrm>
            <a:off x="259200" y="2491960"/>
            <a:ext cx="5486400" cy="646331"/>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pass</a:t>
            </a:r>
            <a:endParaRPr lang="pt-BR" b="0" dirty="0">
              <a:solidFill>
                <a:srgbClr val="212121"/>
              </a:solidFill>
              <a:effectLst/>
              <a:latin typeface="Consolas" panose="020B0609020204030204" pitchFamily="49" charset="0"/>
            </a:endParaRPr>
          </a:p>
        </p:txBody>
      </p:sp>
      <p:sp>
        <p:nvSpPr>
          <p:cNvPr id="10" name="CaixaDeTexto 9">
            <a:extLst>
              <a:ext uri="{FF2B5EF4-FFF2-40B4-BE49-F238E27FC236}">
                <a16:creationId xmlns:a16="http://schemas.microsoft.com/office/drawing/2014/main" id="{C2112F4D-C13D-4B77-8064-0C63680D5B41}"/>
              </a:ext>
            </a:extLst>
          </p:cNvPr>
          <p:cNvSpPr txBox="1"/>
          <p:nvPr/>
        </p:nvSpPr>
        <p:spPr>
          <a:xfrm>
            <a:off x="259200" y="2138394"/>
            <a:ext cx="5486400" cy="369332"/>
          </a:xfrm>
          <a:prstGeom prst="rect">
            <a:avLst/>
          </a:prstGeom>
          <a:noFill/>
        </p:spPr>
        <p:txBody>
          <a:bodyPr wrap="square">
            <a:spAutoFit/>
          </a:bodyPr>
          <a:lstStyle/>
          <a:p>
            <a:r>
              <a:rPr lang="pt-BR" dirty="0"/>
              <a:t>arquivo conta.py:</a:t>
            </a:r>
          </a:p>
        </p:txBody>
      </p:sp>
      <p:sp>
        <p:nvSpPr>
          <p:cNvPr id="12" name="CaixaDeTexto 11">
            <a:extLst>
              <a:ext uri="{FF2B5EF4-FFF2-40B4-BE49-F238E27FC236}">
                <a16:creationId xmlns:a16="http://schemas.microsoft.com/office/drawing/2014/main" id="{3E0749ED-CF9A-4998-8A0C-E380311E2641}"/>
              </a:ext>
            </a:extLst>
          </p:cNvPr>
          <p:cNvSpPr txBox="1"/>
          <p:nvPr/>
        </p:nvSpPr>
        <p:spPr>
          <a:xfrm>
            <a:off x="259200" y="3618891"/>
            <a:ext cx="5486400" cy="646331"/>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9C00B0"/>
                </a:solidFill>
                <a:effectLst/>
                <a:latin typeface="Consolas" panose="020B0609020204030204" pitchFamily="49" charset="0"/>
              </a:rPr>
              <a:t>&lt;</a:t>
            </a:r>
            <a:r>
              <a:rPr lang="pt-BR" b="0" dirty="0" err="1">
                <a:solidFill>
                  <a:srgbClr val="212121"/>
                </a:solidFill>
                <a:effectLst/>
                <a:latin typeface="Consolas" panose="020B0609020204030204" pitchFamily="49" charset="0"/>
              </a:rPr>
              <a:t>conta.Conta</a:t>
            </a: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object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at</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0x</a:t>
            </a:r>
            <a:r>
              <a:rPr lang="pt-BR" b="0" dirty="0">
                <a:solidFill>
                  <a:srgbClr val="C0392B"/>
                </a:solidFill>
                <a:effectLst/>
                <a:latin typeface="Consolas" panose="020B0609020204030204" pitchFamily="49" charset="0"/>
              </a:rPr>
              <a:t>10715f518</a:t>
            </a:r>
            <a:r>
              <a:rPr lang="pt-BR" b="0" dirty="0">
                <a:solidFill>
                  <a:srgbClr val="9C00B0"/>
                </a:solidFill>
                <a:effectLst/>
                <a:latin typeface="Consolas" panose="020B0609020204030204" pitchFamily="49" charset="0"/>
              </a:rPr>
              <a:t>&gt;</a:t>
            </a:r>
            <a:endParaRPr lang="pt-BR" b="0" dirty="0">
              <a:solidFill>
                <a:srgbClr val="212121"/>
              </a:solidFill>
              <a:effectLst/>
              <a:latin typeface="Consolas" panose="020B0609020204030204" pitchFamily="49" charset="0"/>
            </a:endParaRPr>
          </a:p>
        </p:txBody>
      </p:sp>
      <p:sp>
        <p:nvSpPr>
          <p:cNvPr id="14" name="CaixaDeTexto 13">
            <a:extLst>
              <a:ext uri="{FF2B5EF4-FFF2-40B4-BE49-F238E27FC236}">
                <a16:creationId xmlns:a16="http://schemas.microsoft.com/office/drawing/2014/main" id="{4EBFA6C9-1CD3-48C0-A22C-2FE9CB3121FA}"/>
              </a:ext>
            </a:extLst>
          </p:cNvPr>
          <p:cNvSpPr txBox="1"/>
          <p:nvPr/>
        </p:nvSpPr>
        <p:spPr>
          <a:xfrm>
            <a:off x="259200" y="3225456"/>
            <a:ext cx="5486400" cy="369332"/>
          </a:xfrm>
          <a:prstGeom prst="rect">
            <a:avLst/>
          </a:prstGeom>
          <a:noFill/>
        </p:spPr>
        <p:txBody>
          <a:bodyPr wrap="square">
            <a:spAutoFit/>
          </a:bodyPr>
          <a:lstStyle/>
          <a:p>
            <a:r>
              <a:rPr lang="pt-BR" dirty="0"/>
              <a:t>No console, após a execução do código:</a:t>
            </a:r>
          </a:p>
        </p:txBody>
      </p:sp>
      <p:sp>
        <p:nvSpPr>
          <p:cNvPr id="16" name="CaixaDeTexto 15">
            <a:extLst>
              <a:ext uri="{FF2B5EF4-FFF2-40B4-BE49-F238E27FC236}">
                <a16:creationId xmlns:a16="http://schemas.microsoft.com/office/drawing/2014/main" id="{11150CE0-5FF4-4C7B-9B00-5079E2B33BB4}"/>
              </a:ext>
            </a:extLst>
          </p:cNvPr>
          <p:cNvSpPr txBox="1"/>
          <p:nvPr/>
        </p:nvSpPr>
        <p:spPr>
          <a:xfrm>
            <a:off x="259200" y="4398555"/>
            <a:ext cx="10193338" cy="369332"/>
          </a:xfrm>
          <a:prstGeom prst="rect">
            <a:avLst/>
          </a:prstGeom>
          <a:noFill/>
        </p:spPr>
        <p:txBody>
          <a:bodyPr wrap="square">
            <a:spAutoFit/>
          </a:bodyPr>
          <a:lstStyle/>
          <a:p>
            <a:r>
              <a:rPr lang="pt-BR" dirty="0"/>
              <a:t>Foi passado para a fábrica que o bolo vai ser criado, mas onde ele vai ser armazenado?</a:t>
            </a:r>
          </a:p>
        </p:txBody>
      </p:sp>
      <p:sp>
        <p:nvSpPr>
          <p:cNvPr id="18" name="CaixaDeTexto 17">
            <a:extLst>
              <a:ext uri="{FF2B5EF4-FFF2-40B4-BE49-F238E27FC236}">
                <a16:creationId xmlns:a16="http://schemas.microsoft.com/office/drawing/2014/main" id="{F8BC08F9-B8D9-4E3B-BACD-5643F47BA91B}"/>
              </a:ext>
            </a:extLst>
          </p:cNvPr>
          <p:cNvSpPr txBox="1"/>
          <p:nvPr/>
        </p:nvSpPr>
        <p:spPr>
          <a:xfrm>
            <a:off x="259200" y="4948518"/>
            <a:ext cx="5486400"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p:txBody>
      </p:sp>
    </p:spTree>
    <p:extLst>
      <p:ext uri="{BB962C8B-B14F-4D97-AF65-F5344CB8AC3E}">
        <p14:creationId xmlns:p14="http://schemas.microsoft.com/office/powerpoint/2010/main" val="304492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9A2C6-78C4-495B-B1A1-8FE7A5141B66}"/>
              </a:ext>
            </a:extLst>
          </p:cNvPr>
          <p:cNvSpPr>
            <a:spLocks noGrp="1"/>
          </p:cNvSpPr>
          <p:nvPr>
            <p:ph type="title"/>
          </p:nvPr>
        </p:nvSpPr>
        <p:spPr/>
        <p:txBody>
          <a:bodyPr/>
          <a:lstStyle/>
          <a:p>
            <a:r>
              <a:rPr lang="pt-BR" dirty="0"/>
              <a:t>Classes o Objetos</a:t>
            </a:r>
          </a:p>
        </p:txBody>
      </p:sp>
      <p:sp>
        <p:nvSpPr>
          <p:cNvPr id="3" name="Espaço Reservado para Texto 2">
            <a:extLst>
              <a:ext uri="{FF2B5EF4-FFF2-40B4-BE49-F238E27FC236}">
                <a16:creationId xmlns:a16="http://schemas.microsoft.com/office/drawing/2014/main" id="{73E50AE3-737C-4D1A-A7DF-AA2112649FD7}"/>
              </a:ext>
            </a:extLst>
          </p:cNvPr>
          <p:cNvSpPr>
            <a:spLocks noGrp="1"/>
          </p:cNvSpPr>
          <p:nvPr>
            <p:ph type="body" sz="quarter" idx="15"/>
          </p:nvPr>
        </p:nvSpPr>
        <p:spPr/>
        <p:txBody>
          <a:bodyPr/>
          <a:lstStyle/>
          <a:p>
            <a:r>
              <a:rPr lang="pt-BR" dirty="0"/>
              <a:t>Python</a:t>
            </a:r>
          </a:p>
        </p:txBody>
      </p:sp>
      <p:sp>
        <p:nvSpPr>
          <p:cNvPr id="4" name="Espaço Reservado para Número de Slide 3">
            <a:extLst>
              <a:ext uri="{FF2B5EF4-FFF2-40B4-BE49-F238E27FC236}">
                <a16:creationId xmlns:a16="http://schemas.microsoft.com/office/drawing/2014/main" id="{92BE6D64-7003-426D-B837-E0566DD24B82}"/>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6" name="CaixaDeTexto 5">
            <a:extLst>
              <a:ext uri="{FF2B5EF4-FFF2-40B4-BE49-F238E27FC236}">
                <a16:creationId xmlns:a16="http://schemas.microsoft.com/office/drawing/2014/main" id="{9FA0A413-E13A-4296-8D1B-B90495257032}"/>
              </a:ext>
            </a:extLst>
          </p:cNvPr>
          <p:cNvSpPr txBox="1"/>
          <p:nvPr/>
        </p:nvSpPr>
        <p:spPr>
          <a:xfrm>
            <a:off x="259200" y="1280424"/>
            <a:ext cx="10450800" cy="646331"/>
          </a:xfrm>
          <a:prstGeom prst="rect">
            <a:avLst/>
          </a:prstGeom>
          <a:noFill/>
        </p:spPr>
        <p:txBody>
          <a:bodyPr wrap="square">
            <a:spAutoFit/>
          </a:bodyPr>
          <a:lstStyle/>
          <a:p>
            <a:r>
              <a:rPr lang="pt-BR" dirty="0"/>
              <a:t>Vimos que uma vez instanciado o </a:t>
            </a:r>
            <a:r>
              <a:rPr lang="pt-BR" dirty="0" err="1"/>
              <a:t>python</a:t>
            </a:r>
            <a:r>
              <a:rPr lang="pt-BR" dirty="0"/>
              <a:t> retorna para nós o endereço de memória onde o objeto está alocado na memória - chama-se referência!</a:t>
            </a:r>
          </a:p>
        </p:txBody>
      </p:sp>
      <p:sp>
        <p:nvSpPr>
          <p:cNvPr id="8" name="CaixaDeTexto 7">
            <a:extLst>
              <a:ext uri="{FF2B5EF4-FFF2-40B4-BE49-F238E27FC236}">
                <a16:creationId xmlns:a16="http://schemas.microsoft.com/office/drawing/2014/main" id="{9612F057-D438-4121-A212-A328086B81A9}"/>
              </a:ext>
            </a:extLst>
          </p:cNvPr>
          <p:cNvSpPr txBox="1"/>
          <p:nvPr/>
        </p:nvSpPr>
        <p:spPr>
          <a:xfrm>
            <a:off x="266700" y="3415146"/>
            <a:ext cx="10443300" cy="369332"/>
          </a:xfrm>
          <a:prstGeom prst="rect">
            <a:avLst/>
          </a:prstGeom>
          <a:noFill/>
        </p:spPr>
        <p:txBody>
          <a:bodyPr wrap="square">
            <a:spAutoFit/>
          </a:bodyPr>
          <a:lstStyle/>
          <a:p>
            <a:r>
              <a:rPr lang="pt-BR" dirty="0"/>
              <a:t>O Python constrói o objeto, cria um lugar na memória e depois chama a função __</a:t>
            </a:r>
            <a:r>
              <a:rPr lang="pt-BR" dirty="0" err="1"/>
              <a:t>init</a:t>
            </a:r>
            <a:r>
              <a:rPr lang="pt-BR" dirty="0"/>
              <a:t>__</a:t>
            </a:r>
          </a:p>
        </p:txBody>
      </p:sp>
      <p:sp>
        <p:nvSpPr>
          <p:cNvPr id="10" name="CaixaDeTexto 9">
            <a:extLst>
              <a:ext uri="{FF2B5EF4-FFF2-40B4-BE49-F238E27FC236}">
                <a16:creationId xmlns:a16="http://schemas.microsoft.com/office/drawing/2014/main" id="{3095C6FA-8383-403E-93DB-19E0A88FDD21}"/>
              </a:ext>
            </a:extLst>
          </p:cNvPr>
          <p:cNvSpPr txBox="1"/>
          <p:nvPr/>
        </p:nvSpPr>
        <p:spPr>
          <a:xfrm>
            <a:off x="259200" y="1985713"/>
            <a:ext cx="5486400" cy="369332"/>
          </a:xfrm>
          <a:prstGeom prst="rect">
            <a:avLst/>
          </a:prstGeom>
          <a:noFill/>
        </p:spPr>
        <p:txBody>
          <a:bodyPr wrap="square">
            <a:spAutoFit/>
          </a:bodyPr>
          <a:lstStyle/>
          <a:p>
            <a:r>
              <a:rPr lang="pt-BR" dirty="0"/>
              <a:t>Trabalhando com a função __</a:t>
            </a:r>
            <a:r>
              <a:rPr lang="pt-BR" dirty="0" err="1"/>
              <a:t>init</a:t>
            </a:r>
            <a:r>
              <a:rPr lang="pt-BR" dirty="0"/>
              <a:t>__:</a:t>
            </a:r>
          </a:p>
        </p:txBody>
      </p:sp>
      <p:sp>
        <p:nvSpPr>
          <p:cNvPr id="12" name="CaixaDeTexto 11">
            <a:extLst>
              <a:ext uri="{FF2B5EF4-FFF2-40B4-BE49-F238E27FC236}">
                <a16:creationId xmlns:a16="http://schemas.microsoft.com/office/drawing/2014/main" id="{696DE58D-AF5A-4B25-B569-69F4264453DE}"/>
              </a:ext>
            </a:extLst>
          </p:cNvPr>
          <p:cNvSpPr txBox="1"/>
          <p:nvPr/>
        </p:nvSpPr>
        <p:spPr>
          <a:xfrm>
            <a:off x="259200" y="2364280"/>
            <a:ext cx="5486400" cy="923330"/>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a:t>
            </a:r>
            <a:r>
              <a:rPr lang="pt-BR" b="0" dirty="0">
                <a:solidFill>
                  <a:srgbClr val="212121"/>
                </a:solidFill>
                <a:effectLst/>
                <a:latin typeface="Consolas" panose="020B0609020204030204" pitchFamily="49" charset="0"/>
              </a:rPr>
              <a:t>)</a:t>
            </a:r>
          </a:p>
        </p:txBody>
      </p:sp>
      <p:sp>
        <p:nvSpPr>
          <p:cNvPr id="14" name="CaixaDeTexto 13">
            <a:extLst>
              <a:ext uri="{FF2B5EF4-FFF2-40B4-BE49-F238E27FC236}">
                <a16:creationId xmlns:a16="http://schemas.microsoft.com/office/drawing/2014/main" id="{C25DE9FE-C527-423E-A01D-8DC6011821F8}"/>
              </a:ext>
            </a:extLst>
          </p:cNvPr>
          <p:cNvSpPr txBox="1"/>
          <p:nvPr/>
        </p:nvSpPr>
        <p:spPr>
          <a:xfrm>
            <a:off x="259200" y="3917289"/>
            <a:ext cx="7513200" cy="923330"/>
          </a:xfrm>
          <a:prstGeom prst="rect">
            <a:avLst/>
          </a:prstGeom>
          <a:noFill/>
        </p:spPr>
        <p:txBody>
          <a:bodyPr wrap="square">
            <a:spAutoFit/>
          </a:bodyPr>
          <a:lstStyle/>
          <a:p>
            <a:r>
              <a:rPr lang="pt-BR" b="0" dirty="0" err="1">
                <a:solidFill>
                  <a:srgbClr val="9C00B0"/>
                </a:solidFill>
                <a:effectLst/>
                <a:latin typeface="Consolas" panose="020B0609020204030204" pitchFamily="49" charset="0"/>
              </a:rPr>
              <a:t>class</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def</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__</a:t>
            </a:r>
            <a:r>
              <a:rPr lang="pt-BR" b="0" dirty="0" err="1">
                <a:solidFill>
                  <a:srgbClr val="1565C0"/>
                </a:solidFill>
                <a:effectLst/>
                <a:latin typeface="Consolas" panose="020B0609020204030204" pitchFamily="49" charset="0"/>
              </a:rPr>
              <a:t>init</a:t>
            </a:r>
            <a:r>
              <a:rPr lang="pt-BR" b="0" dirty="0">
                <a:solidFill>
                  <a:srgbClr val="1565C0"/>
                </a:solidFill>
                <a:effectLst/>
                <a:latin typeface="Consolas" panose="020B0609020204030204" pitchFamily="49" charset="0"/>
              </a:rPr>
              <a:t>__</a:t>
            </a:r>
            <a:r>
              <a:rPr lang="pt-BR" b="0" dirty="0">
                <a:solidFill>
                  <a:srgbClr val="212121"/>
                </a:solidFill>
                <a:effectLst/>
                <a:latin typeface="Consolas" panose="020B0609020204030204" pitchFamily="49" charset="0"/>
              </a:rPr>
              <a:t>(self):</a:t>
            </a:r>
          </a:p>
          <a:p>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print</a:t>
            </a:r>
            <a:r>
              <a:rPr lang="pt-BR" b="0" dirty="0">
                <a:solidFill>
                  <a:srgbClr val="212121"/>
                </a:solidFill>
                <a:effectLst/>
                <a:latin typeface="Consolas" panose="020B0609020204030204" pitchFamily="49" charset="0"/>
              </a:rPr>
              <a:t>(</a:t>
            </a:r>
            <a:r>
              <a:rPr lang="pt-BR" b="0" dirty="0">
                <a:solidFill>
                  <a:srgbClr val="A8601A"/>
                </a:solidFill>
                <a:effectLst/>
                <a:latin typeface="Consolas" panose="020B0609020204030204" pitchFamily="49" charset="0"/>
              </a:rPr>
              <a:t>"Construindo objeto...{}"</a:t>
            </a:r>
            <a:r>
              <a:rPr lang="pt-BR" b="0" dirty="0">
                <a:solidFill>
                  <a:srgbClr val="212121"/>
                </a:solidFill>
                <a:effectLst/>
                <a:latin typeface="Consolas" panose="020B0609020204030204" pitchFamily="49" charset="0"/>
              </a:rPr>
              <a:t>.</a:t>
            </a:r>
            <a:r>
              <a:rPr lang="pt-BR" b="0" dirty="0" err="1">
                <a:solidFill>
                  <a:srgbClr val="1565C0"/>
                </a:solidFill>
                <a:effectLst/>
                <a:latin typeface="Consolas" panose="020B0609020204030204" pitchFamily="49" charset="0"/>
              </a:rPr>
              <a:t>format</a:t>
            </a:r>
            <a:r>
              <a:rPr lang="pt-BR" b="0" dirty="0">
                <a:solidFill>
                  <a:srgbClr val="212121"/>
                </a:solidFill>
                <a:effectLst/>
                <a:latin typeface="Consolas" panose="020B0609020204030204" pitchFamily="49" charset="0"/>
              </a:rPr>
              <a:t>(</a:t>
            </a:r>
            <a:r>
              <a:rPr lang="pt-BR" b="0" dirty="0">
                <a:solidFill>
                  <a:srgbClr val="C0392B"/>
                </a:solidFill>
                <a:effectLst/>
                <a:latin typeface="Consolas" panose="020B0609020204030204" pitchFamily="49" charset="0"/>
              </a:rPr>
              <a:t>self</a:t>
            </a:r>
            <a:r>
              <a:rPr lang="pt-BR" b="0" dirty="0">
                <a:solidFill>
                  <a:srgbClr val="212121"/>
                </a:solidFill>
                <a:effectLst/>
                <a:latin typeface="Consolas" panose="020B0609020204030204" pitchFamily="49" charset="0"/>
              </a:rPr>
              <a:t>))</a:t>
            </a:r>
          </a:p>
        </p:txBody>
      </p:sp>
      <p:sp>
        <p:nvSpPr>
          <p:cNvPr id="16" name="CaixaDeTexto 15">
            <a:extLst>
              <a:ext uri="{FF2B5EF4-FFF2-40B4-BE49-F238E27FC236}">
                <a16:creationId xmlns:a16="http://schemas.microsoft.com/office/drawing/2014/main" id="{149145B4-2C87-4BF2-8164-CC923DAD6A57}"/>
              </a:ext>
            </a:extLst>
          </p:cNvPr>
          <p:cNvSpPr txBox="1"/>
          <p:nvPr/>
        </p:nvSpPr>
        <p:spPr>
          <a:xfrm>
            <a:off x="6747642" y="2370163"/>
            <a:ext cx="5486400" cy="923330"/>
          </a:xfrm>
          <a:prstGeom prst="rect">
            <a:avLst/>
          </a:prstGeom>
          <a:noFill/>
        </p:spPr>
        <p:txBody>
          <a:bodyPr wrap="square">
            <a:spAutoFit/>
          </a:bodyPr>
          <a:lstStyle/>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from</a:t>
            </a:r>
            <a:r>
              <a:rPr lang="pt-BR" b="0" dirty="0">
                <a:solidFill>
                  <a:srgbClr val="212121"/>
                </a:solidFill>
                <a:effectLst/>
                <a:latin typeface="Consolas" panose="020B0609020204030204" pitchFamily="49" charset="0"/>
              </a:rPr>
              <a:t> conta </a:t>
            </a:r>
            <a:r>
              <a:rPr lang="pt-BR" b="0" dirty="0" err="1">
                <a:solidFill>
                  <a:srgbClr val="9C00B0"/>
                </a:solidFill>
                <a:effectLst/>
                <a:latin typeface="Consolas" panose="020B0609020204030204" pitchFamily="49" charset="0"/>
              </a:rPr>
              <a:t>import</a:t>
            </a:r>
            <a:r>
              <a:rPr lang="pt-BR" b="0" dirty="0">
                <a:solidFill>
                  <a:srgbClr val="212121"/>
                </a:solidFill>
                <a:effectLst/>
                <a:latin typeface="Consolas" panose="020B0609020204030204" pitchFamily="49" charset="0"/>
              </a:rPr>
              <a:t> Conta</a:t>
            </a:r>
          </a:p>
          <a:p>
            <a:r>
              <a:rPr lang="pt-BR" b="0" dirty="0">
                <a:solidFill>
                  <a:srgbClr val="9C00B0"/>
                </a:solidFill>
                <a:effectLst/>
                <a:latin typeface="Consolas" panose="020B0609020204030204" pitchFamily="49" charset="0"/>
              </a:rPr>
              <a:t>&gt;&gt;&gt;</a:t>
            </a:r>
            <a:r>
              <a:rPr lang="pt-BR" b="0" dirty="0">
                <a:solidFill>
                  <a:srgbClr val="212121"/>
                </a:solidFill>
                <a:effectLst/>
                <a:latin typeface="Consolas" panose="020B0609020204030204" pitchFamily="49" charset="0"/>
              </a:rPr>
              <a:t> conta </a:t>
            </a:r>
            <a:r>
              <a:rPr lang="pt-BR" b="0" dirty="0">
                <a:solidFill>
                  <a:srgbClr val="9C00B0"/>
                </a:solidFill>
                <a:effectLst/>
                <a:latin typeface="Consolas" panose="020B0609020204030204" pitchFamily="49" charset="0"/>
              </a:rPr>
              <a:t>=</a:t>
            </a:r>
            <a:r>
              <a:rPr lang="pt-BR" b="0" dirty="0">
                <a:solidFill>
                  <a:srgbClr val="212121"/>
                </a:solidFill>
                <a:effectLst/>
                <a:latin typeface="Consolas" panose="020B0609020204030204" pitchFamily="49" charset="0"/>
              </a:rPr>
              <a:t> </a:t>
            </a:r>
            <a:r>
              <a:rPr lang="pt-BR" b="0" dirty="0">
                <a:solidFill>
                  <a:srgbClr val="1565C0"/>
                </a:solidFill>
                <a:effectLst/>
                <a:latin typeface="Consolas" panose="020B0609020204030204" pitchFamily="49" charset="0"/>
              </a:rPr>
              <a:t>Conta</a:t>
            </a:r>
            <a:r>
              <a:rPr lang="pt-BR" b="0" dirty="0">
                <a:solidFill>
                  <a:srgbClr val="212121"/>
                </a:solidFill>
                <a:effectLst/>
                <a:latin typeface="Consolas" panose="020B0609020204030204" pitchFamily="49" charset="0"/>
              </a:rPr>
              <a:t>()</a:t>
            </a:r>
          </a:p>
          <a:p>
            <a:r>
              <a:rPr lang="pt-BR" b="0" dirty="0">
                <a:solidFill>
                  <a:srgbClr val="212121"/>
                </a:solidFill>
                <a:effectLst/>
                <a:latin typeface="Consolas" panose="020B0609020204030204" pitchFamily="49" charset="0"/>
              </a:rPr>
              <a:t>Construindo objeto ...</a:t>
            </a:r>
          </a:p>
        </p:txBody>
      </p:sp>
      <p:sp>
        <p:nvSpPr>
          <p:cNvPr id="18" name="CaixaDeTexto 17">
            <a:extLst>
              <a:ext uri="{FF2B5EF4-FFF2-40B4-BE49-F238E27FC236}">
                <a16:creationId xmlns:a16="http://schemas.microsoft.com/office/drawing/2014/main" id="{B5D60072-0AD6-4D90-857E-8F9E98D11ECC}"/>
              </a:ext>
            </a:extLst>
          </p:cNvPr>
          <p:cNvSpPr txBox="1"/>
          <p:nvPr/>
        </p:nvSpPr>
        <p:spPr>
          <a:xfrm>
            <a:off x="259200" y="5060065"/>
            <a:ext cx="8490662" cy="369332"/>
          </a:xfrm>
          <a:prstGeom prst="rect">
            <a:avLst/>
          </a:prstGeom>
          <a:noFill/>
        </p:spPr>
        <p:txBody>
          <a:bodyPr wrap="square">
            <a:spAutoFit/>
          </a:bodyPr>
          <a:lstStyle/>
          <a:p>
            <a:r>
              <a:rPr lang="pt-BR" b="0" dirty="0">
                <a:solidFill>
                  <a:srgbClr val="212121"/>
                </a:solidFill>
                <a:effectLst/>
                <a:latin typeface="Consolas" panose="020B0609020204030204" pitchFamily="49" charset="0"/>
              </a:rPr>
              <a:t>Construindo objeto ... </a:t>
            </a:r>
            <a:r>
              <a:rPr lang="pt-BR" b="0" dirty="0">
                <a:solidFill>
                  <a:srgbClr val="9C00B0"/>
                </a:solidFill>
                <a:effectLst/>
                <a:latin typeface="Consolas" panose="020B0609020204030204" pitchFamily="49" charset="0"/>
              </a:rPr>
              <a:t>&lt;</a:t>
            </a:r>
            <a:r>
              <a:rPr lang="pt-BR" b="0" dirty="0" err="1">
                <a:solidFill>
                  <a:srgbClr val="212121"/>
                </a:solidFill>
                <a:effectLst/>
                <a:latin typeface="Consolas" panose="020B0609020204030204" pitchFamily="49" charset="0"/>
              </a:rPr>
              <a:t>conta.Conta</a:t>
            </a:r>
            <a:r>
              <a:rPr lang="pt-BR" b="0" dirty="0">
                <a:solidFill>
                  <a:srgbClr val="212121"/>
                </a:solidFill>
                <a:effectLst/>
                <a:latin typeface="Consolas" panose="020B0609020204030204" pitchFamily="49" charset="0"/>
              </a:rPr>
              <a:t> </a:t>
            </a:r>
            <a:r>
              <a:rPr lang="pt-BR" b="0" dirty="0" err="1">
                <a:solidFill>
                  <a:srgbClr val="9C00B0"/>
                </a:solidFill>
                <a:effectLst/>
                <a:latin typeface="Consolas" panose="020B0609020204030204" pitchFamily="49" charset="0"/>
              </a:rPr>
              <a:t>object</a:t>
            </a:r>
            <a:r>
              <a:rPr lang="pt-BR" b="0" dirty="0">
                <a:solidFill>
                  <a:srgbClr val="212121"/>
                </a:solidFill>
                <a:effectLst/>
                <a:latin typeface="Consolas" panose="020B0609020204030204" pitchFamily="49" charset="0"/>
              </a:rPr>
              <a:t> </a:t>
            </a:r>
            <a:r>
              <a:rPr lang="pt-BR" b="0" dirty="0" err="1">
                <a:solidFill>
                  <a:srgbClr val="212121"/>
                </a:solidFill>
                <a:effectLst/>
                <a:latin typeface="Consolas" panose="020B0609020204030204" pitchFamily="49" charset="0"/>
              </a:rPr>
              <a:t>at</a:t>
            </a:r>
            <a:r>
              <a:rPr lang="pt-BR" b="0" dirty="0">
                <a:solidFill>
                  <a:srgbClr val="212121"/>
                </a:solidFill>
                <a:effectLst/>
                <a:latin typeface="Consolas" panose="020B0609020204030204" pitchFamily="49" charset="0"/>
              </a:rPr>
              <a:t> </a:t>
            </a:r>
            <a:r>
              <a:rPr lang="pt-BR" b="0" dirty="0">
                <a:solidFill>
                  <a:srgbClr val="9C00B0"/>
                </a:solidFill>
                <a:effectLst/>
                <a:latin typeface="Consolas" panose="020B0609020204030204" pitchFamily="49" charset="0"/>
              </a:rPr>
              <a:t>0x</a:t>
            </a:r>
            <a:r>
              <a:rPr lang="pt-BR" b="0" dirty="0">
                <a:solidFill>
                  <a:srgbClr val="C0392B"/>
                </a:solidFill>
                <a:effectLst/>
                <a:latin typeface="Consolas" panose="020B0609020204030204" pitchFamily="49" charset="0"/>
              </a:rPr>
              <a:t>1020d7f28</a:t>
            </a:r>
            <a:r>
              <a:rPr lang="pt-BR" b="0" dirty="0">
                <a:solidFill>
                  <a:srgbClr val="9C00B0"/>
                </a:solidFill>
                <a:effectLst/>
                <a:latin typeface="Consolas" panose="020B0609020204030204" pitchFamily="49" charset="0"/>
              </a:rPr>
              <a:t>&gt;</a:t>
            </a:r>
            <a:endParaRPr lang="pt-BR" b="0" dirty="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12457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 name="SAXCONVERSION" val="1"/>
</p:tagLst>
</file>

<file path=ppt/theme/theme1.xml><?xml version="1.0" encoding="utf-8"?>
<a:theme xmlns:a="http://schemas.openxmlformats.org/drawingml/2006/main" name="Bosch NG">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779E17-DA50-4443-9CCA-C57129DBFB53}" vid="{CBD1DA7C-47F9-4AE4-B1E4-E762B597D2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2.xml><?xml version="1.0" encoding="utf-8"?>
<saxML>
  <saxMLTemplate>presentation_169</saxMLTemplate>
  <Variablen>
    <Variable>
      <Name>attachmentremark</Name>
      <OrgInhalt/>
      <Wert/>
      <Platzhalter>False</Platzhalter>
      <DocDatenDialog>True</DocDatenDialog>
      <Label>Nota sobre anexos</Label>
      <FrageVar>False</FrageVar>
      <Prefix/>
      <Suffix/>
      <WegfallVar/>
      <MussFeld>False</MussFeld>
      <InDokument>True</InDokument>
      <Sektion>Rectangle7</Sektion>
      <Reihenfolge>0</Reihenfolge>
    </Variable>
    <Variable>
      <Name>departmentshort</Name>
      <OrgInhalt>SO/OPM43-BR</OrgInhalt>
      <Wert>SO/OPM43-BR</Wert>
      <Platzhalter>False</Platzhalter>
      <DocDatenDialog>True</DocDatenDialog>
      <Label>Nota sobre direitos autorais</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OrgInhalt>
      <Wert>Interno</Wert>
      <Platzhalter>False</Platzhalter>
      <DocDatenDialog>True</DocDatenDialog>
      <Label>Nota de confidencialidade</Label>
      <FrageVar>False</FrageVar>
      <Prefix/>
      <Suffix/>
      <WegfallVar/>
      <ComboBox>
        <Option>Interno</Option>
        <Option>Confidencial</Option>
        <Option>Estritamente confidencial</Option>
        <Option/>
      </ComboBox>
      <MussFeld>False</MussFeld>
      <InDokument>True</InDokument>
      <Sektion>Bosch_footer_1</Sektion>
      <Reihenfolge>0</Reihenfolge>
    </Variable>
    <Variable>
      <Name>copyright</Name>
      <OrgInhalt>Todos os direitos reservados, também no que diz respeito a qualquer disposição, utilização, reprodução, processamento, transmissão, bem como no caso de pedidos de patentes.</OrgInhalt>
      <Wert>Todos os direitos reservados, também no que diz respeito a qualquer disposição, utilização, reprodução, processamento, transmissão, bem como no caso de pedidos de patentes.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2022-04-11</OrgInhalt>
      <Wert>2022-04-11</Wert>
      <Platzhalter>False</Platzhalter>
      <DocDatenDialog>True</DocDatenDialog>
      <Label>Data</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Nota sobre ficheiro</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19031</Words>
  <Application>Microsoft Office PowerPoint</Application>
  <PresentationFormat>Personalizar</PresentationFormat>
  <Paragraphs>2015</Paragraphs>
  <Slides>43</Slides>
  <Notes>41</Notes>
  <HiddenSlides>8</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43</vt:i4>
      </vt:variant>
    </vt:vector>
  </HeadingPairs>
  <TitlesOfParts>
    <vt:vector size="49" baseType="lpstr">
      <vt:lpstr>Bosch Office Sans</vt:lpstr>
      <vt:lpstr>Calibri</vt:lpstr>
      <vt:lpstr>Consolas</vt:lpstr>
      <vt:lpstr>Courier New</vt:lpstr>
      <vt:lpstr>Wingdings 3</vt:lpstr>
      <vt:lpstr>Bosch NG</vt:lpstr>
      <vt:lpstr>Paradigma Procedural x Paradigma Orientado a Objetos</vt:lpstr>
      <vt:lpstr>Paradigma Procedural x Paradigma Orientado a Objetos</vt:lpstr>
      <vt:lpstr>Paradigma Procedural x Paradigma Orientado a Objetos</vt:lpstr>
      <vt:lpstr>Paradigma Procedural x Paradigma Orientado a Objetos</vt:lpstr>
      <vt:lpstr>Backup</vt:lpstr>
      <vt:lpstr>Classes e Objetos</vt:lpstr>
      <vt:lpstr>Classes e Objetos</vt:lpstr>
      <vt:lpstr>Classes e Objetos</vt:lpstr>
      <vt:lpstr>Classes o Objetos</vt:lpstr>
      <vt:lpstr>Classes e Objetos</vt:lpstr>
      <vt:lpstr>Backup</vt:lpstr>
      <vt:lpstr>Construtores com Valores Padrão</vt:lpstr>
      <vt:lpstr>Acessando Atributos</vt:lpstr>
      <vt:lpstr>Implementando Métodos</vt:lpstr>
      <vt:lpstr>Implementando Métodos</vt:lpstr>
      <vt:lpstr>Backup</vt:lpstr>
      <vt:lpstr>Coletor de Lixo / None</vt:lpstr>
      <vt:lpstr>Encapsulamento – Atributos Privados</vt:lpstr>
      <vt:lpstr>Encapsulamento – Atributos Privados</vt:lpstr>
      <vt:lpstr>Backup</vt:lpstr>
      <vt:lpstr>Encapsulamento – Métodos</vt:lpstr>
      <vt:lpstr>Encapsulamento – Métodos</vt:lpstr>
      <vt:lpstr>Backup</vt:lpstr>
      <vt:lpstr>Coesão – Classes e Responsabilidades (Únicas)</vt:lpstr>
      <vt:lpstr>Getters e Setters</vt:lpstr>
      <vt:lpstr>Getters e Setters</vt:lpstr>
      <vt:lpstr>Getters e Setters</vt:lpstr>
      <vt:lpstr>Backup</vt:lpstr>
      <vt:lpstr>Properties</vt:lpstr>
      <vt:lpstr>Properties</vt:lpstr>
      <vt:lpstr>Properties</vt:lpstr>
      <vt:lpstr>Properties</vt:lpstr>
      <vt:lpstr>Backup</vt:lpstr>
      <vt:lpstr>Métodos Privados</vt:lpstr>
      <vt:lpstr>Métodos Privados</vt:lpstr>
      <vt:lpstr>Métodos Privados</vt:lpstr>
      <vt:lpstr>Backup</vt:lpstr>
      <vt:lpstr>Métodos Estáticos</vt:lpstr>
      <vt:lpstr>Métodos Estáticos</vt:lpstr>
      <vt:lpstr>Python x Java</vt:lpstr>
      <vt:lpstr>Python x Java</vt:lpstr>
      <vt:lpstr>Revisão</vt:lpstr>
      <vt:lpstr>Atributos Estáticos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technical school</dc:title>
  <dc:creator>Augusto Cleber (SO/OPM43-BR)</dc:creator>
  <cp:lastModifiedBy>ETS Campinas (CaP/ETS)</cp:lastModifiedBy>
  <cp:revision>155</cp:revision>
  <dcterms:created xsi:type="dcterms:W3CDTF">2022-04-11T04:20:00Z</dcterms:created>
  <dcterms:modified xsi:type="dcterms:W3CDTF">2022-05-05T19:42:34Z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