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8288000" cy="10287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mbria Math" panose="02040503050406030204" pitchFamily="18" charset="0"/>
      <p:regular r:id="rId9"/>
    </p:embeddedFont>
    <p:embeddedFont>
      <p:font typeface="Glacial Indifference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E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69461" autoAdjust="0"/>
  </p:normalViewPr>
  <p:slideViewPr>
    <p:cSldViewPr>
      <p:cViewPr varScale="1">
        <p:scale>
          <a:sx n="45" d="100"/>
          <a:sy n="45" d="100"/>
        </p:scale>
        <p:origin x="1706" y="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3CB2A-F24A-4C4E-B2E6-F8E71DA71F50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0E8AD-78A1-4F63-8DE3-4D10274928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749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• Utilização das técnicas estatísticas consagradas de correlação entre variáveis de caráter ordinal e nominal </a:t>
            </a:r>
          </a:p>
          <a:p>
            <a:r>
              <a:rPr lang="pt-BR" dirty="0"/>
              <a:t>• Coeficiente de correlação de Pearson, Tabelas de Contingência e Coeficiente de correlação de ponto </a:t>
            </a:r>
            <a:r>
              <a:rPr lang="pt-BR" dirty="0" err="1"/>
              <a:t>bisserial</a:t>
            </a:r>
            <a:endParaRPr lang="pt-BR" dirty="0"/>
          </a:p>
          <a:p>
            <a:r>
              <a:rPr lang="pt-BR" dirty="0"/>
              <a:t>• Identificar quais questões são mais determinantes para identificar a ocorrência ou não de dor na lombar, por exemplo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0E8AD-78A1-4F63-8DE3-4D102749282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02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• Inteligência artificial é qualquer sistema que apresenta comportamento análogo ao do ser humano. </a:t>
            </a:r>
            <a:r>
              <a:rPr lang="pt-BR" dirty="0" err="1"/>
              <a:t>Chatbots</a:t>
            </a:r>
            <a:r>
              <a:rPr lang="pt-BR" dirty="0"/>
              <a:t> são um exemplo de Inteligência que pode ou não fazer uso de </a:t>
            </a:r>
            <a:r>
              <a:rPr lang="pt-BR" dirty="0" err="1"/>
              <a:t>Machine</a:t>
            </a:r>
            <a:r>
              <a:rPr lang="pt-BR" dirty="0"/>
              <a:t> Learning. Os mais simples </a:t>
            </a:r>
            <a:r>
              <a:rPr lang="pt-BR" dirty="0" err="1"/>
              <a:t>chatbots</a:t>
            </a:r>
            <a:r>
              <a:rPr lang="pt-BR" dirty="0"/>
              <a:t> são baseados em regras pré-definidas por humanos e não por algoritmos matemáticos.</a:t>
            </a:r>
          </a:p>
          <a:p>
            <a:endParaRPr lang="pt-BR" dirty="0"/>
          </a:p>
          <a:p>
            <a:r>
              <a:rPr lang="pt-BR" dirty="0"/>
              <a:t>• Aprendizado de máquina é qualquer técnica estatística e/ou probabilística que utiliza algum modelo/algoritmo para identificar padrões nos dados e portanto fazer previsões a partir de novos dados, novos cenários, treinado previamente com dados históricos</a:t>
            </a:r>
          </a:p>
          <a:p>
            <a:endParaRPr lang="pt-BR" dirty="0"/>
          </a:p>
          <a:p>
            <a:r>
              <a:rPr lang="pt-BR" dirty="0"/>
              <a:t>• </a:t>
            </a:r>
            <a:r>
              <a:rPr lang="pt-BR" dirty="0" err="1"/>
              <a:t>Deep</a:t>
            </a:r>
            <a:r>
              <a:rPr lang="pt-BR" dirty="0"/>
              <a:t> Learning é a utilização de um dos algoritmos de aprendizado de máquina conhecido como Redes Neurais, mas com muitas camadas de neurônios, o que demanda um alto poder de processamento e é muito </a:t>
            </a:r>
          </a:p>
          <a:p>
            <a:r>
              <a:rPr lang="pt-BR" dirty="0"/>
              <a:t>utilizado principalmente para imagens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0E8AD-78A1-4F63-8DE3-4D102749282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09599" y="1333500"/>
            <a:ext cx="8753675" cy="9137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80"/>
              </a:lnSpc>
            </a:pPr>
            <a:r>
              <a:rPr lang="en-US" sz="4800" dirty="0" err="1">
                <a:latin typeface="Glacial Indifference"/>
              </a:rPr>
              <a:t>Relação</a:t>
            </a:r>
            <a:r>
              <a:rPr lang="en-US" sz="4800" dirty="0">
                <a:latin typeface="Glacial Indifference"/>
              </a:rPr>
              <a:t> entre as </a:t>
            </a:r>
            <a:r>
              <a:rPr lang="en-US" sz="4800" dirty="0" err="1">
                <a:latin typeface="Glacial Indifference"/>
              </a:rPr>
              <a:t>características</a:t>
            </a:r>
            <a:endParaRPr lang="en-US" sz="4800" dirty="0">
              <a:latin typeface="Glacial Indifference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F155AD8F-6389-43D6-9396-641AA736DC5C}"/>
              </a:ext>
            </a:extLst>
          </p:cNvPr>
          <p:cNvSpPr txBox="1"/>
          <p:nvPr/>
        </p:nvSpPr>
        <p:spPr>
          <a:xfrm>
            <a:off x="1600200" y="591324"/>
            <a:ext cx="14764150" cy="970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80"/>
              </a:lnSpc>
            </a:pPr>
            <a:r>
              <a:rPr lang="en-US" sz="6567" dirty="0" err="1">
                <a:latin typeface="Glacial Indifference"/>
              </a:rPr>
              <a:t>Metodologia</a:t>
            </a:r>
            <a:r>
              <a:rPr lang="en-US" sz="6567" dirty="0">
                <a:latin typeface="Glacial Indifference"/>
              </a:rPr>
              <a:t> - </a:t>
            </a:r>
            <a:r>
              <a:rPr lang="en-US" sz="6567" dirty="0" err="1">
                <a:latin typeface="Glacial Indifference"/>
              </a:rPr>
              <a:t>Estatística</a:t>
            </a:r>
            <a:endParaRPr lang="en-US" sz="6567" dirty="0">
              <a:latin typeface="Glacial Indifference"/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3DBBE6C1-91EF-41FB-8708-91D2C9022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50" y="2196744"/>
            <a:ext cx="9210875" cy="7483836"/>
          </a:xfrm>
          <a:prstGeom prst="rect">
            <a:avLst/>
          </a:prstGeom>
        </p:spPr>
      </p:pic>
      <p:sp>
        <p:nvSpPr>
          <p:cNvPr id="29" name="TextBox 3">
            <a:extLst>
              <a:ext uri="{FF2B5EF4-FFF2-40B4-BE49-F238E27FC236}">
                <a16:creationId xmlns:a16="http://schemas.microsoft.com/office/drawing/2014/main" id="{A8F53C44-41A8-4B95-A68A-61868B1B0008}"/>
              </a:ext>
            </a:extLst>
          </p:cNvPr>
          <p:cNvSpPr txBox="1"/>
          <p:nvPr/>
        </p:nvSpPr>
        <p:spPr>
          <a:xfrm>
            <a:off x="12097151" y="1333500"/>
            <a:ext cx="5257800" cy="9137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80"/>
              </a:lnSpc>
            </a:pPr>
            <a:r>
              <a:rPr lang="en-US" sz="4800" dirty="0" err="1">
                <a:latin typeface="Glacial Indifference"/>
              </a:rPr>
              <a:t>Exemplo</a:t>
            </a:r>
            <a:r>
              <a:rPr lang="en-US" sz="4800" dirty="0">
                <a:latin typeface="Glacial Indifference"/>
              </a:rPr>
              <a:t> individual</a:t>
            </a:r>
          </a:p>
        </p:txBody>
      </p:sp>
      <p:graphicFrame>
        <p:nvGraphicFramePr>
          <p:cNvPr id="31" name="Tabela 30">
            <a:extLst>
              <a:ext uri="{FF2B5EF4-FFF2-40B4-BE49-F238E27FC236}">
                <a16:creationId xmlns:a16="http://schemas.microsoft.com/office/drawing/2014/main" id="{2E6FFFB4-E915-4C54-A5B6-28FEB945A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902869"/>
              </p:ext>
            </p:extLst>
          </p:nvPr>
        </p:nvGraphicFramePr>
        <p:xfrm>
          <a:off x="9765382" y="2303894"/>
          <a:ext cx="6598968" cy="2378952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649742">
                  <a:extLst>
                    <a:ext uri="{9D8B030D-6E8A-4147-A177-3AD203B41FA5}">
                      <a16:colId xmlns:a16="http://schemas.microsoft.com/office/drawing/2014/main" val="3440781782"/>
                    </a:ext>
                  </a:extLst>
                </a:gridCol>
                <a:gridCol w="1649742">
                  <a:extLst>
                    <a:ext uri="{9D8B030D-6E8A-4147-A177-3AD203B41FA5}">
                      <a16:colId xmlns:a16="http://schemas.microsoft.com/office/drawing/2014/main" val="2896110116"/>
                    </a:ext>
                  </a:extLst>
                </a:gridCol>
                <a:gridCol w="1649742">
                  <a:extLst>
                    <a:ext uri="{9D8B030D-6E8A-4147-A177-3AD203B41FA5}">
                      <a16:colId xmlns:a16="http://schemas.microsoft.com/office/drawing/2014/main" val="1437666211"/>
                    </a:ext>
                  </a:extLst>
                </a:gridCol>
                <a:gridCol w="1649742">
                  <a:extLst>
                    <a:ext uri="{9D8B030D-6E8A-4147-A177-3AD203B41FA5}">
                      <a16:colId xmlns:a16="http://schemas.microsoft.com/office/drawing/2014/main" val="796142200"/>
                    </a:ext>
                  </a:extLst>
                </a:gridCol>
              </a:tblGrid>
              <a:tr h="5947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err="1">
                          <a:effectLst/>
                        </a:rPr>
                        <a:t>Dor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nas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pernas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93230"/>
                  </a:ext>
                </a:extLst>
              </a:tr>
              <a:tr h="5947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400" dirty="0">
                          <a:effectLst/>
                        </a:rPr>
                        <a:t> 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400" dirty="0">
                          <a:effectLst/>
                        </a:rPr>
                        <a:t> 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err="1">
                          <a:effectLst/>
                        </a:rPr>
                        <a:t>Não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possui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err="1">
                          <a:effectLst/>
                        </a:rPr>
                        <a:t>Possui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2008165"/>
                  </a:ext>
                </a:extLst>
              </a:tr>
              <a:tr h="594738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err="1">
                          <a:effectLst/>
                        </a:rPr>
                        <a:t>Dor</a:t>
                      </a:r>
                      <a:r>
                        <a:rPr lang="en-US" sz="2400" dirty="0">
                          <a:effectLst/>
                        </a:rPr>
                        <a:t> na </a:t>
                      </a:r>
                      <a:r>
                        <a:rPr lang="en-US" sz="2400" dirty="0" err="1">
                          <a:effectLst/>
                        </a:rPr>
                        <a:t>Lombar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Não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possui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51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15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5955945"/>
                  </a:ext>
                </a:extLst>
              </a:tr>
              <a:tr h="5947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err="1">
                          <a:effectLst/>
                        </a:rPr>
                        <a:t>Possui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21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40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19182759"/>
                  </a:ext>
                </a:extLst>
              </a:tr>
            </a:tbl>
          </a:graphicData>
        </a:graphic>
      </p:graphicFrame>
      <p:sp>
        <p:nvSpPr>
          <p:cNvPr id="34" name="Chave Esquerda 33">
            <a:extLst>
              <a:ext uri="{FF2B5EF4-FFF2-40B4-BE49-F238E27FC236}">
                <a16:creationId xmlns:a16="http://schemas.microsoft.com/office/drawing/2014/main" id="{76C4E959-3824-4264-AF01-FB0B6E8D0772}"/>
              </a:ext>
            </a:extLst>
          </p:cNvPr>
          <p:cNvSpPr/>
          <p:nvPr/>
        </p:nvSpPr>
        <p:spPr>
          <a:xfrm rot="16200000">
            <a:off x="14420852" y="3215528"/>
            <a:ext cx="571500" cy="3047999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E373EB7B-096F-4B69-8F00-9B245062B032}"/>
                  </a:ext>
                </a:extLst>
              </p:cNvPr>
              <p:cNvSpPr txBox="1"/>
              <p:nvPr/>
            </p:nvSpPr>
            <p:spPr>
              <a:xfrm>
                <a:off x="13528415" y="4962427"/>
                <a:ext cx="2395271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den>
                      </m:f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=65,5 % 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E373EB7B-096F-4B69-8F00-9B245062B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8415" y="4962427"/>
                <a:ext cx="2395271" cy="9251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">
            <a:extLst>
              <a:ext uri="{FF2B5EF4-FFF2-40B4-BE49-F238E27FC236}">
                <a16:creationId xmlns:a16="http://schemas.microsoft.com/office/drawing/2014/main" id="{50757FE9-2E1C-4D9C-89AB-8C07E58F3E7C}"/>
              </a:ext>
            </a:extLst>
          </p:cNvPr>
          <p:cNvSpPr txBox="1"/>
          <p:nvPr/>
        </p:nvSpPr>
        <p:spPr>
          <a:xfrm>
            <a:off x="9765382" y="6107593"/>
            <a:ext cx="7900919" cy="18755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80"/>
              </a:lnSpc>
            </a:pPr>
            <a:r>
              <a:rPr lang="en-US" sz="3200" dirty="0">
                <a:latin typeface="Glacial Indifference"/>
              </a:rPr>
              <a:t>• 65,5 % das </a:t>
            </a:r>
            <a:r>
              <a:rPr lang="en-US" sz="3200" dirty="0" err="1">
                <a:latin typeface="Glacial Indifference"/>
              </a:rPr>
              <a:t>pessoas</a:t>
            </a:r>
            <a:r>
              <a:rPr lang="en-US" sz="3200" dirty="0">
                <a:latin typeface="Glacial Indifference"/>
              </a:rPr>
              <a:t> que </a:t>
            </a:r>
            <a:r>
              <a:rPr lang="en-US" sz="3200" dirty="0" err="1">
                <a:latin typeface="Glacial Indifference"/>
              </a:rPr>
              <a:t>possuem</a:t>
            </a:r>
            <a:r>
              <a:rPr lang="en-US" sz="3200" dirty="0">
                <a:latin typeface="Glacial Indifference"/>
              </a:rPr>
              <a:t> </a:t>
            </a:r>
            <a:r>
              <a:rPr lang="en-US" sz="3200" dirty="0" err="1">
                <a:latin typeface="Glacial Indifference"/>
              </a:rPr>
              <a:t>dor</a:t>
            </a:r>
            <a:r>
              <a:rPr lang="en-US" sz="3200" dirty="0">
                <a:latin typeface="Glacial Indifference"/>
              </a:rPr>
              <a:t> na </a:t>
            </a:r>
            <a:r>
              <a:rPr lang="en-US" sz="3200" dirty="0" err="1">
                <a:latin typeface="Glacial Indifference"/>
              </a:rPr>
              <a:t>lombar</a:t>
            </a:r>
            <a:r>
              <a:rPr lang="en-US" sz="3200" dirty="0">
                <a:latin typeface="Glacial Indifference"/>
              </a:rPr>
              <a:t>, </a:t>
            </a:r>
            <a:r>
              <a:rPr lang="en-US" sz="3200" dirty="0" err="1">
                <a:latin typeface="Glacial Indifference"/>
              </a:rPr>
              <a:t>também</a:t>
            </a:r>
            <a:r>
              <a:rPr lang="en-US" sz="3200" dirty="0">
                <a:latin typeface="Glacial Indifference"/>
              </a:rPr>
              <a:t> </a:t>
            </a:r>
            <a:r>
              <a:rPr lang="en-US" sz="3200" dirty="0" err="1">
                <a:latin typeface="Glacial Indifference"/>
              </a:rPr>
              <a:t>possuem</a:t>
            </a:r>
            <a:r>
              <a:rPr lang="en-US" sz="3200" dirty="0">
                <a:latin typeface="Glacial Indifference"/>
              </a:rPr>
              <a:t> </a:t>
            </a:r>
            <a:r>
              <a:rPr lang="en-US" sz="3200" dirty="0" err="1">
                <a:latin typeface="Glacial Indifference"/>
              </a:rPr>
              <a:t>dor</a:t>
            </a:r>
            <a:r>
              <a:rPr lang="en-US" sz="3200" dirty="0">
                <a:latin typeface="Glacial Indifference"/>
              </a:rPr>
              <a:t> </a:t>
            </a:r>
            <a:r>
              <a:rPr lang="en-US" sz="3200" dirty="0" err="1">
                <a:latin typeface="Glacial Indifference"/>
              </a:rPr>
              <a:t>nas</a:t>
            </a:r>
            <a:r>
              <a:rPr lang="en-US" sz="3200" dirty="0">
                <a:latin typeface="Glacial Indifference"/>
              </a:rPr>
              <a:t> </a:t>
            </a:r>
            <a:r>
              <a:rPr lang="en-US" sz="3200" dirty="0" err="1">
                <a:latin typeface="Glacial Indifference"/>
              </a:rPr>
              <a:t>pernas</a:t>
            </a:r>
            <a:endParaRPr lang="en-US" sz="3200" dirty="0">
              <a:latin typeface="Glacial Indifferenc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>
            <a:extLst>
              <a:ext uri="{FF2B5EF4-FFF2-40B4-BE49-F238E27FC236}">
                <a16:creationId xmlns:a16="http://schemas.microsoft.com/office/drawing/2014/main" id="{F155AD8F-6389-43D6-9396-641AA736DC5C}"/>
              </a:ext>
            </a:extLst>
          </p:cNvPr>
          <p:cNvSpPr txBox="1"/>
          <p:nvPr/>
        </p:nvSpPr>
        <p:spPr>
          <a:xfrm>
            <a:off x="1600200" y="591324"/>
            <a:ext cx="14764150" cy="970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80"/>
              </a:lnSpc>
            </a:pPr>
            <a:r>
              <a:rPr lang="en-US" sz="6567" dirty="0" err="1">
                <a:latin typeface="Glacial Indifference"/>
              </a:rPr>
              <a:t>Metodologia</a:t>
            </a:r>
            <a:r>
              <a:rPr lang="en-US" sz="6567" dirty="0">
                <a:latin typeface="Glacial Indifference"/>
              </a:rPr>
              <a:t> – </a:t>
            </a:r>
            <a:r>
              <a:rPr lang="en-US" sz="6567" dirty="0" err="1">
                <a:latin typeface="Glacial Indifference"/>
              </a:rPr>
              <a:t>Aprendizado</a:t>
            </a:r>
            <a:r>
              <a:rPr lang="en-US" sz="6567" dirty="0">
                <a:latin typeface="Glacial Indifference"/>
              </a:rPr>
              <a:t> de </a:t>
            </a:r>
            <a:r>
              <a:rPr lang="en-US" sz="6567" dirty="0" err="1">
                <a:latin typeface="Glacial Indifference"/>
              </a:rPr>
              <a:t>Máquina</a:t>
            </a:r>
            <a:endParaRPr lang="en-US" sz="6567" dirty="0">
              <a:latin typeface="Glacial Indifference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0F917F9-9159-4E29-BAC2-3608A17AB7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1457" r="1096" b="15483"/>
          <a:stretch/>
        </p:blipFill>
        <p:spPr>
          <a:xfrm>
            <a:off x="4218558" y="1524489"/>
            <a:ext cx="9372601" cy="4495800"/>
          </a:xfrm>
          <a:prstGeom prst="rect">
            <a:avLst/>
          </a:prstGeom>
        </p:spPr>
      </p:pic>
      <p:pic>
        <p:nvPicPr>
          <p:cNvPr id="2052" name="Picture 4" descr="Regressão Linear Simples - Tableless - Website com artigos e textos sobre  Padrões Web, Design, Back-end e Front-end tudo em um só lugar.">
            <a:extLst>
              <a:ext uri="{FF2B5EF4-FFF2-40B4-BE49-F238E27FC236}">
                <a16:creationId xmlns:a16="http://schemas.microsoft.com/office/drawing/2014/main" id="{2DCDFEE3-1078-479B-9349-E917DA561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874656"/>
            <a:ext cx="4791274" cy="317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D9940AA5-9EF1-4B2A-88DA-AC79F23061A6}"/>
              </a:ext>
            </a:extLst>
          </p:cNvPr>
          <p:cNvSpPr/>
          <p:nvPr/>
        </p:nvSpPr>
        <p:spPr>
          <a:xfrm>
            <a:off x="7467600" y="4967068"/>
            <a:ext cx="685800" cy="1791116"/>
          </a:xfrm>
          <a:prstGeom prst="downArrow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92F93EE-BA3C-4FFF-BABA-C809ACB32FFA}"/>
              </a:ext>
            </a:extLst>
          </p:cNvPr>
          <p:cNvSpPr txBox="1"/>
          <p:nvPr/>
        </p:nvSpPr>
        <p:spPr>
          <a:xfrm>
            <a:off x="8153400" y="5880978"/>
            <a:ext cx="3505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latin typeface="Glacial Indifference"/>
              </a:rPr>
              <a:t>Exemplo</a:t>
            </a:r>
            <a:r>
              <a:rPr lang="en-US" sz="3600" dirty="0">
                <a:latin typeface="Glacial Indifference"/>
              </a:rPr>
              <a:t>:</a:t>
            </a:r>
          </a:p>
          <a:p>
            <a:r>
              <a:rPr lang="en-US" sz="3600" dirty="0" err="1">
                <a:latin typeface="Glacial Indifference"/>
              </a:rPr>
              <a:t>Regressão</a:t>
            </a:r>
            <a:r>
              <a:rPr lang="en-US" sz="3600" dirty="0">
                <a:latin typeface="Glacial Indifference"/>
              </a:rPr>
              <a:t> linear</a:t>
            </a:r>
          </a:p>
        </p:txBody>
      </p:sp>
      <p:sp>
        <p:nvSpPr>
          <p:cNvPr id="21" name="Seta: para Baixo 20">
            <a:extLst>
              <a:ext uri="{FF2B5EF4-FFF2-40B4-BE49-F238E27FC236}">
                <a16:creationId xmlns:a16="http://schemas.microsoft.com/office/drawing/2014/main" id="{9AE4CC1D-14EF-4366-A4D9-1806FC5B0A75}"/>
              </a:ext>
            </a:extLst>
          </p:cNvPr>
          <p:cNvSpPr/>
          <p:nvPr/>
        </p:nvSpPr>
        <p:spPr>
          <a:xfrm>
            <a:off x="12954000" y="4555311"/>
            <a:ext cx="685800" cy="1791116"/>
          </a:xfrm>
          <a:prstGeom prst="downArrow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E70071A-E002-49DE-97A1-1852898F5640}"/>
              </a:ext>
            </a:extLst>
          </p:cNvPr>
          <p:cNvSpPr txBox="1"/>
          <p:nvPr/>
        </p:nvSpPr>
        <p:spPr>
          <a:xfrm>
            <a:off x="12496800" y="6051142"/>
            <a:ext cx="5334000" cy="967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7880"/>
              </a:lnSpc>
            </a:pPr>
            <a:r>
              <a:rPr lang="en-US" sz="3600" dirty="0">
                <a:latin typeface="Glacial Indifference"/>
              </a:rPr>
              <a:t>Redes </a:t>
            </a:r>
            <a:r>
              <a:rPr lang="en-US" sz="3600" dirty="0" err="1">
                <a:latin typeface="Glacial Indifference"/>
              </a:rPr>
              <a:t>neurais</a:t>
            </a:r>
            <a:r>
              <a:rPr lang="en-US" sz="3600" dirty="0">
                <a:latin typeface="Glacial Indifference"/>
              </a:rPr>
              <a:t> </a:t>
            </a:r>
            <a:r>
              <a:rPr lang="en-US" sz="3600" dirty="0" err="1">
                <a:latin typeface="Glacial Indifference"/>
              </a:rPr>
              <a:t>profundas</a:t>
            </a:r>
            <a:endParaRPr lang="en-US" sz="3600" dirty="0">
              <a:latin typeface="Glacial Indifference"/>
            </a:endParaRPr>
          </a:p>
        </p:txBody>
      </p:sp>
      <p:pic>
        <p:nvPicPr>
          <p:cNvPr id="2054" name="Picture 6" descr="Neural networks and deep learning | Deep learning, Computer learning, Artificial  neural network">
            <a:extLst>
              <a:ext uri="{FF2B5EF4-FFF2-40B4-BE49-F238E27FC236}">
                <a16:creationId xmlns:a16="http://schemas.microsoft.com/office/drawing/2014/main" id="{2D78D7CA-1849-4BF3-8320-AACE898B9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153" y="6987629"/>
            <a:ext cx="5917677" cy="294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eta: para Baixo 23">
            <a:extLst>
              <a:ext uri="{FF2B5EF4-FFF2-40B4-BE49-F238E27FC236}">
                <a16:creationId xmlns:a16="http://schemas.microsoft.com/office/drawing/2014/main" id="{9AD86AE6-9775-4903-B176-F1EC9E09C827}"/>
              </a:ext>
            </a:extLst>
          </p:cNvPr>
          <p:cNvSpPr/>
          <p:nvPr/>
        </p:nvSpPr>
        <p:spPr>
          <a:xfrm>
            <a:off x="4169916" y="4967067"/>
            <a:ext cx="685800" cy="1791116"/>
          </a:xfrm>
          <a:prstGeom prst="downArrow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7EC948B-1D78-47EE-A598-B07101280AC9}"/>
              </a:ext>
            </a:extLst>
          </p:cNvPr>
          <p:cNvSpPr txBox="1"/>
          <p:nvPr/>
        </p:nvSpPr>
        <p:spPr>
          <a:xfrm>
            <a:off x="155636" y="1679870"/>
            <a:ext cx="373164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Glacial Indifference"/>
              </a:rPr>
              <a:t>Artificial Intelligence: </a:t>
            </a:r>
            <a:r>
              <a:rPr lang="en-US" sz="3600" dirty="0" err="1">
                <a:latin typeface="Glacial Indifference"/>
              </a:rPr>
              <a:t>Qualquer</a:t>
            </a:r>
            <a:r>
              <a:rPr lang="en-US" sz="3600" dirty="0">
                <a:latin typeface="Glacial Indifference"/>
              </a:rPr>
              <a:t> Sistema que </a:t>
            </a:r>
            <a:r>
              <a:rPr lang="en-US" sz="3600" dirty="0" err="1">
                <a:latin typeface="Glacial Indifference"/>
              </a:rPr>
              <a:t>demonstra</a:t>
            </a:r>
            <a:r>
              <a:rPr lang="en-US" sz="3600" dirty="0">
                <a:latin typeface="Glacial Indifference"/>
              </a:rPr>
              <a:t> comportamento </a:t>
            </a:r>
            <a:r>
              <a:rPr lang="en-US" sz="3600" dirty="0" err="1">
                <a:latin typeface="Glacial Indifference"/>
              </a:rPr>
              <a:t>análogo</a:t>
            </a:r>
            <a:r>
              <a:rPr lang="en-US" sz="3600" dirty="0">
                <a:latin typeface="Glacial Indifference"/>
              </a:rPr>
              <a:t> ao </a:t>
            </a:r>
            <a:r>
              <a:rPr lang="en-US" sz="3600" dirty="0" err="1">
                <a:latin typeface="Glacial Indifference"/>
              </a:rPr>
              <a:t>humano</a:t>
            </a:r>
            <a:endParaRPr lang="en-US" sz="3600" dirty="0">
              <a:latin typeface="Glacial Indifference"/>
            </a:endParaRPr>
          </a:p>
          <a:p>
            <a:endParaRPr lang="en-US" sz="3600" dirty="0">
              <a:latin typeface="Glacial Indifference"/>
            </a:endParaRPr>
          </a:p>
          <a:p>
            <a:r>
              <a:rPr lang="en-US" sz="3600" dirty="0" err="1">
                <a:latin typeface="Glacial Indifference"/>
              </a:rPr>
              <a:t>Exemplo</a:t>
            </a:r>
            <a:r>
              <a:rPr lang="en-US" sz="3600" dirty="0">
                <a:latin typeface="Glacial Indifference"/>
              </a:rPr>
              <a:t>: chatbot</a:t>
            </a:r>
          </a:p>
        </p:txBody>
      </p:sp>
      <p:pic>
        <p:nvPicPr>
          <p:cNvPr id="2056" name="Picture 8" descr="Chatbot: o que é e como criar um para a sua empresa">
            <a:extLst>
              <a:ext uri="{FF2B5EF4-FFF2-40B4-BE49-F238E27FC236}">
                <a16:creationId xmlns:a16="http://schemas.microsoft.com/office/drawing/2014/main" id="{2435996D-EA63-49E9-8758-8661C306D4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3" r="20428"/>
          <a:stretch/>
        </p:blipFill>
        <p:spPr bwMode="auto">
          <a:xfrm>
            <a:off x="1419026" y="6783313"/>
            <a:ext cx="4791274" cy="346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897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259</Words>
  <Application>Microsoft Office PowerPoint</Application>
  <PresentationFormat>Personalizar</PresentationFormat>
  <Paragraphs>37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Calibri</vt:lpstr>
      <vt:lpstr>Glacial Indifference</vt:lpstr>
      <vt:lpstr>Cambria Math</vt:lpstr>
      <vt:lpstr>Arial</vt:lpstr>
      <vt:lpstr>Times New Roman</vt:lpstr>
      <vt:lpstr>Office Theme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Azul Escuro Co-Working Simples Apresentação</dc:title>
  <cp:lastModifiedBy>Vitor Barbosa</cp:lastModifiedBy>
  <cp:revision>27</cp:revision>
  <dcterms:created xsi:type="dcterms:W3CDTF">2006-08-16T00:00:00Z</dcterms:created>
  <dcterms:modified xsi:type="dcterms:W3CDTF">2021-04-05T13:51:37Z</dcterms:modified>
  <dc:identifier>DAEazPxJMpo</dc:identifier>
</cp:coreProperties>
</file>