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60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mbria Math" panose="02040503050406030204" pitchFamily="18" charset="0"/>
      <p:regular r:id="rId11"/>
    </p:embeddedFont>
    <p:embeddedFont>
      <p:font typeface="Glacial Indifferenc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647" autoAdjust="0"/>
  </p:normalViewPr>
  <p:slideViewPr>
    <p:cSldViewPr>
      <p:cViewPr varScale="1">
        <p:scale>
          <a:sx n="50" d="100"/>
          <a:sy n="50" d="100"/>
        </p:scale>
        <p:origin x="138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3CB2A-F24A-4C4E-B2E6-F8E71DA71F50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0E8AD-78A1-4F63-8DE3-4D1027492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74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• Inteligência artificial é qualquer sistema que apresenta comportamento análogo ao do ser humano. </a:t>
            </a:r>
            <a:r>
              <a:rPr lang="pt-BR" dirty="0" err="1"/>
              <a:t>Chatbots</a:t>
            </a:r>
            <a:r>
              <a:rPr lang="pt-BR" dirty="0"/>
              <a:t> são um exemplo de Inteligência que pode ou não fazer uso de </a:t>
            </a:r>
            <a:r>
              <a:rPr lang="pt-BR" dirty="0" err="1"/>
              <a:t>Machine</a:t>
            </a:r>
            <a:r>
              <a:rPr lang="pt-BR" dirty="0"/>
              <a:t> Learning. Os mais simples </a:t>
            </a:r>
            <a:r>
              <a:rPr lang="pt-BR" dirty="0" err="1"/>
              <a:t>chatbots</a:t>
            </a:r>
            <a:r>
              <a:rPr lang="pt-BR" dirty="0"/>
              <a:t> são baseados em regras pré-definidas por humanos e não por algoritmos matemáticos.</a:t>
            </a:r>
          </a:p>
          <a:p>
            <a:endParaRPr lang="pt-BR" dirty="0"/>
          </a:p>
          <a:p>
            <a:r>
              <a:rPr lang="pt-BR" dirty="0"/>
              <a:t>• Aprendizado de máquina é qualquer técnica estatística e/ou probabilística que utiliza algum modelo/algoritmo para identificar padrões nos dados e portanto fazer previsões a partir de novos dados, novos cenários, treinado previamente com dados históricos, um grande exemplo disso é o sistema de recomendação da Netflix, que identifica quais usuário são semelhantes, de acordo com os filmes </a:t>
            </a:r>
            <a:r>
              <a:rPr lang="pt-BR"/>
              <a:t>que assistiu. </a:t>
            </a:r>
            <a:endParaRPr lang="pt-BR" dirty="0"/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dirty="0" err="1"/>
              <a:t>Deep</a:t>
            </a:r>
            <a:r>
              <a:rPr lang="pt-BR" dirty="0"/>
              <a:t> Learning é a utilização de um dos algoritmos de aprendizado de máquina conhecido como Redes Neurais, mas com muitas camadas de neurônios, o que demanda um alto poder de processamento e é muito </a:t>
            </a:r>
          </a:p>
          <a:p>
            <a:r>
              <a:rPr lang="pt-BR" dirty="0"/>
              <a:t>utilizado principalmente para imagens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E8AD-78A1-4F63-8DE3-4D10274928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• Utilização das técnicas estatísticas consagradas de correlação entre variáveis de caráter ordinal e nominal </a:t>
            </a:r>
          </a:p>
          <a:p>
            <a:r>
              <a:rPr lang="pt-BR" dirty="0"/>
              <a:t>• Coeficiente de correlação de Pearson, Tabelas de Contingência e Coeficiente de correlação de ponto </a:t>
            </a:r>
            <a:r>
              <a:rPr lang="pt-BR" dirty="0" err="1"/>
              <a:t>bisserial</a:t>
            </a:r>
            <a:endParaRPr lang="pt-BR" dirty="0"/>
          </a:p>
          <a:p>
            <a:r>
              <a:rPr lang="pt-BR" dirty="0"/>
              <a:t>• Identificar quais questões são mais determinantes para identificar a ocorrência ou não de dor na lombar, por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E8AD-78A1-4F63-8DE3-4D102749282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0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E8AD-78A1-4F63-8DE3-4D102749282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0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• Exemplo real de questões de um dos questionários que foram reduzidas para apenas 4 questões, de modo a contribuir para a previsão da dor lombar. </a:t>
            </a:r>
          </a:p>
          <a:p>
            <a:r>
              <a:rPr lang="pt-BR" dirty="0"/>
              <a:t>• Isto significa que a combinação destas 4 questões, para este questionário, é ideal e suficiente para prever, por exemplo como foi no artigo, com 80 % de acerto quais possuem </a:t>
            </a:r>
            <a:r>
              <a:rPr lang="pt-BR" dirty="0" err="1"/>
              <a:t>possuem</a:t>
            </a:r>
            <a:r>
              <a:rPr lang="pt-BR" dirty="0"/>
              <a:t> ou não dor lombar. </a:t>
            </a:r>
          </a:p>
          <a:p>
            <a:endParaRPr lang="pt-BR" dirty="0"/>
          </a:p>
          <a:p>
            <a:r>
              <a:rPr lang="pt-BR" dirty="0"/>
              <a:t>• Além de auxiliar na redução do número de questões, também auxilia na triagem de pacientes, conforme eles vão respondendo as questões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0E8AD-78A1-4F63-8DE3-4D102749282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87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F155AD8F-6389-43D6-9396-641AA736DC5C}"/>
              </a:ext>
            </a:extLst>
          </p:cNvPr>
          <p:cNvSpPr txBox="1"/>
          <p:nvPr/>
        </p:nvSpPr>
        <p:spPr>
          <a:xfrm>
            <a:off x="1600200" y="591324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 err="1">
                <a:latin typeface="Glacial Indifference"/>
              </a:rPr>
              <a:t>Metodologia</a:t>
            </a:r>
            <a:r>
              <a:rPr lang="en-US" sz="6567" dirty="0">
                <a:latin typeface="Glacial Indifference"/>
              </a:rPr>
              <a:t> – </a:t>
            </a:r>
            <a:r>
              <a:rPr lang="en-US" sz="6567" dirty="0" err="1">
                <a:latin typeface="Glacial Indifference"/>
              </a:rPr>
              <a:t>Aprendizado</a:t>
            </a:r>
            <a:r>
              <a:rPr lang="en-US" sz="6567" dirty="0">
                <a:latin typeface="Glacial Indifference"/>
              </a:rPr>
              <a:t> de </a:t>
            </a:r>
            <a:r>
              <a:rPr lang="en-US" sz="6567" dirty="0" err="1">
                <a:latin typeface="Glacial Indifference"/>
              </a:rPr>
              <a:t>Máquina</a:t>
            </a:r>
            <a:endParaRPr lang="en-US" sz="6567" dirty="0">
              <a:latin typeface="Glacial Indifferenc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F917F9-9159-4E29-BAC2-3608A17AB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1457" r="1096" b="15483"/>
          <a:stretch/>
        </p:blipFill>
        <p:spPr>
          <a:xfrm>
            <a:off x="4218558" y="1638300"/>
            <a:ext cx="9372601" cy="4495800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D9940AA5-9EF1-4B2A-88DA-AC79F23061A6}"/>
              </a:ext>
            </a:extLst>
          </p:cNvPr>
          <p:cNvSpPr/>
          <p:nvPr/>
        </p:nvSpPr>
        <p:spPr>
          <a:xfrm>
            <a:off x="7467600" y="4967068"/>
            <a:ext cx="685800" cy="1791116"/>
          </a:xfrm>
          <a:prstGeom prst="down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92F93EE-BA3C-4FFF-BABA-C809ACB32FFA}"/>
              </a:ext>
            </a:extLst>
          </p:cNvPr>
          <p:cNvSpPr txBox="1"/>
          <p:nvPr/>
        </p:nvSpPr>
        <p:spPr>
          <a:xfrm>
            <a:off x="8153400" y="5880978"/>
            <a:ext cx="33749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Glacial Indifference"/>
              </a:rPr>
              <a:t>Exemplo</a:t>
            </a:r>
            <a:r>
              <a:rPr lang="en-US" sz="3600" dirty="0">
                <a:latin typeface="Glacial Indifference"/>
              </a:rPr>
              <a:t>:</a:t>
            </a:r>
          </a:p>
          <a:p>
            <a:r>
              <a:rPr lang="en-US" sz="3600" dirty="0">
                <a:latin typeface="Glacial Indifference"/>
              </a:rPr>
              <a:t>Sistema </a:t>
            </a:r>
            <a:r>
              <a:rPr lang="en-US" sz="3600" dirty="0" err="1">
                <a:latin typeface="Glacial Indifference"/>
              </a:rPr>
              <a:t>recomendação</a:t>
            </a:r>
            <a:endParaRPr lang="en-US" sz="3600" dirty="0">
              <a:latin typeface="Glacial Indifference"/>
            </a:endParaRPr>
          </a:p>
          <a:p>
            <a:r>
              <a:rPr lang="en-US" sz="3600" dirty="0">
                <a:latin typeface="Glacial Indifference"/>
              </a:rPr>
              <a:t>de </a:t>
            </a:r>
            <a:r>
              <a:rPr lang="en-US" sz="3600" dirty="0" err="1">
                <a:latin typeface="Glacial Indifference"/>
              </a:rPr>
              <a:t>filmes</a:t>
            </a:r>
            <a:endParaRPr lang="en-US" sz="3600" dirty="0">
              <a:latin typeface="Glacial Indifference"/>
            </a:endParaRP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9AE4CC1D-14EF-4366-A4D9-1806FC5B0A75}"/>
              </a:ext>
            </a:extLst>
          </p:cNvPr>
          <p:cNvSpPr/>
          <p:nvPr/>
        </p:nvSpPr>
        <p:spPr>
          <a:xfrm>
            <a:off x="12954000" y="4555311"/>
            <a:ext cx="685800" cy="1791116"/>
          </a:xfrm>
          <a:prstGeom prst="down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E70071A-E002-49DE-97A1-1852898F5640}"/>
              </a:ext>
            </a:extLst>
          </p:cNvPr>
          <p:cNvSpPr txBox="1"/>
          <p:nvPr/>
        </p:nvSpPr>
        <p:spPr>
          <a:xfrm>
            <a:off x="12496800" y="6051142"/>
            <a:ext cx="5334000" cy="967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880"/>
              </a:lnSpc>
            </a:pPr>
            <a:r>
              <a:rPr lang="en-US" sz="3600" dirty="0">
                <a:latin typeface="Glacial Indifference"/>
              </a:rPr>
              <a:t>Redes </a:t>
            </a:r>
            <a:r>
              <a:rPr lang="en-US" sz="3600" dirty="0" err="1">
                <a:latin typeface="Glacial Indifference"/>
              </a:rPr>
              <a:t>neurais</a:t>
            </a:r>
            <a:r>
              <a:rPr lang="en-US" sz="3600" dirty="0">
                <a:latin typeface="Glacial Indifference"/>
              </a:rPr>
              <a:t> </a:t>
            </a:r>
            <a:r>
              <a:rPr lang="en-US" sz="3600" dirty="0" err="1">
                <a:latin typeface="Glacial Indifference"/>
              </a:rPr>
              <a:t>profundas</a:t>
            </a:r>
            <a:endParaRPr lang="en-US" sz="3600" dirty="0">
              <a:latin typeface="Glacial Indifference"/>
            </a:endParaRPr>
          </a:p>
        </p:txBody>
      </p:sp>
      <p:pic>
        <p:nvPicPr>
          <p:cNvPr id="2054" name="Picture 6" descr="Neural networks and deep learning | Deep learning, Computer learning, Artificial  neural network">
            <a:extLst>
              <a:ext uri="{FF2B5EF4-FFF2-40B4-BE49-F238E27FC236}">
                <a16:creationId xmlns:a16="http://schemas.microsoft.com/office/drawing/2014/main" id="{2D78D7CA-1849-4BF3-8320-AACE898B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153" y="6987629"/>
            <a:ext cx="5917677" cy="29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9AD86AE6-9775-4903-B176-F1EC9E09C827}"/>
              </a:ext>
            </a:extLst>
          </p:cNvPr>
          <p:cNvSpPr/>
          <p:nvPr/>
        </p:nvSpPr>
        <p:spPr>
          <a:xfrm>
            <a:off x="4169916" y="4967067"/>
            <a:ext cx="685800" cy="1791116"/>
          </a:xfrm>
          <a:prstGeom prst="down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EC948B-1D78-47EE-A598-B07101280AC9}"/>
              </a:ext>
            </a:extLst>
          </p:cNvPr>
          <p:cNvSpPr txBox="1"/>
          <p:nvPr/>
        </p:nvSpPr>
        <p:spPr>
          <a:xfrm>
            <a:off x="155636" y="1679870"/>
            <a:ext cx="37316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Glacial Indifference"/>
              </a:rPr>
              <a:t>Inteligência</a:t>
            </a:r>
            <a:endParaRPr lang="en-US" sz="3600" dirty="0">
              <a:latin typeface="Glacial Indifference"/>
            </a:endParaRPr>
          </a:p>
          <a:p>
            <a:r>
              <a:rPr lang="en-US" sz="3600" dirty="0">
                <a:latin typeface="Glacial Indifference"/>
              </a:rPr>
              <a:t>Artificial: </a:t>
            </a:r>
            <a:r>
              <a:rPr lang="en-US" sz="3600" dirty="0" err="1">
                <a:latin typeface="Glacial Indifference"/>
              </a:rPr>
              <a:t>Qualquer</a:t>
            </a:r>
            <a:r>
              <a:rPr lang="en-US" sz="3600" dirty="0">
                <a:latin typeface="Glacial Indifference"/>
              </a:rPr>
              <a:t> </a:t>
            </a:r>
            <a:r>
              <a:rPr lang="en-US" sz="3600" dirty="0" err="1">
                <a:latin typeface="Glacial Indifference"/>
              </a:rPr>
              <a:t>sistema</a:t>
            </a:r>
            <a:r>
              <a:rPr lang="en-US" sz="3600" dirty="0">
                <a:latin typeface="Glacial Indifference"/>
              </a:rPr>
              <a:t> que </a:t>
            </a:r>
            <a:r>
              <a:rPr lang="en-US" sz="3600" dirty="0" err="1">
                <a:latin typeface="Glacial Indifference"/>
              </a:rPr>
              <a:t>demonstra</a:t>
            </a:r>
            <a:r>
              <a:rPr lang="en-US" sz="3600" dirty="0">
                <a:latin typeface="Glacial Indifference"/>
              </a:rPr>
              <a:t> comportamento </a:t>
            </a:r>
            <a:r>
              <a:rPr lang="en-US" sz="3600" dirty="0" err="1">
                <a:latin typeface="Glacial Indifference"/>
              </a:rPr>
              <a:t>análogo</a:t>
            </a:r>
            <a:r>
              <a:rPr lang="en-US" sz="3600" dirty="0">
                <a:latin typeface="Glacial Indifference"/>
              </a:rPr>
              <a:t> ao </a:t>
            </a:r>
            <a:r>
              <a:rPr lang="en-US" sz="3600" dirty="0" err="1">
                <a:latin typeface="Glacial Indifference"/>
              </a:rPr>
              <a:t>humano</a:t>
            </a:r>
            <a:endParaRPr lang="en-US" sz="3600" dirty="0">
              <a:latin typeface="Glacial Indifference"/>
            </a:endParaRPr>
          </a:p>
          <a:p>
            <a:endParaRPr lang="en-US" sz="3600" dirty="0">
              <a:latin typeface="Glacial Indifference"/>
            </a:endParaRPr>
          </a:p>
          <a:p>
            <a:r>
              <a:rPr lang="en-US" sz="3600" dirty="0" err="1">
                <a:latin typeface="Glacial Indifference"/>
              </a:rPr>
              <a:t>Exemplo</a:t>
            </a:r>
            <a:r>
              <a:rPr lang="en-US" sz="3600" dirty="0">
                <a:latin typeface="Glacial Indifference"/>
              </a:rPr>
              <a:t>: chatbot</a:t>
            </a:r>
          </a:p>
        </p:txBody>
      </p:sp>
      <p:pic>
        <p:nvPicPr>
          <p:cNvPr id="2056" name="Picture 8" descr="Chatbot: o que é e como criar um para a sua empresa">
            <a:extLst>
              <a:ext uri="{FF2B5EF4-FFF2-40B4-BE49-F238E27FC236}">
                <a16:creationId xmlns:a16="http://schemas.microsoft.com/office/drawing/2014/main" id="{2435996D-EA63-49E9-8758-8661C306D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3" r="20428"/>
          <a:stretch/>
        </p:blipFill>
        <p:spPr bwMode="auto">
          <a:xfrm>
            <a:off x="1419026" y="6783313"/>
            <a:ext cx="4791274" cy="346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7A3EBE-975D-40D0-BFD3-B8DCE075A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0" y="7326085"/>
            <a:ext cx="5917677" cy="3332025"/>
          </a:xfrm>
          <a:prstGeom prst="rect">
            <a:avLst/>
          </a:prstGeom>
        </p:spPr>
      </p:pic>
      <p:pic>
        <p:nvPicPr>
          <p:cNvPr id="1028" name="Picture 4" descr="Breast cancer classification with Keras and Deep Learning - PyImageSearch">
            <a:extLst>
              <a:ext uri="{FF2B5EF4-FFF2-40B4-BE49-F238E27FC236}">
                <a16:creationId xmlns:a16="http://schemas.microsoft.com/office/drawing/2014/main" id="{FD24D451-A1CA-4845-939E-A2FCE4234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177" y="3877980"/>
            <a:ext cx="4492564" cy="197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E5C96E4F-282E-418B-9691-BBC7D0EF1734}"/>
              </a:ext>
            </a:extLst>
          </p:cNvPr>
          <p:cNvSpPr txBox="1"/>
          <p:nvPr/>
        </p:nvSpPr>
        <p:spPr>
          <a:xfrm>
            <a:off x="14069442" y="2606100"/>
            <a:ext cx="3672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latin typeface="Glacial Indifference"/>
              </a:rPr>
              <a:t>Exemplo</a:t>
            </a:r>
            <a:r>
              <a:rPr lang="en-US" sz="3600" dirty="0">
                <a:latin typeface="Glacial Indifference"/>
              </a:rPr>
              <a:t>:</a:t>
            </a:r>
          </a:p>
          <a:p>
            <a:pPr algn="ctr"/>
            <a:r>
              <a:rPr lang="en-US" sz="3600" dirty="0" err="1">
                <a:latin typeface="Glacial Indifference"/>
              </a:rPr>
              <a:t>Câncer</a:t>
            </a:r>
            <a:r>
              <a:rPr lang="en-US" sz="3600" dirty="0">
                <a:latin typeface="Glacial Indifference"/>
              </a:rPr>
              <a:t> de mama</a:t>
            </a:r>
          </a:p>
        </p:txBody>
      </p:sp>
    </p:spTree>
    <p:extLst>
      <p:ext uri="{BB962C8B-B14F-4D97-AF65-F5344CB8AC3E}">
        <p14:creationId xmlns:p14="http://schemas.microsoft.com/office/powerpoint/2010/main" val="72189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9599" y="1333500"/>
            <a:ext cx="8753675" cy="913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80"/>
              </a:lnSpc>
            </a:pPr>
            <a:r>
              <a:rPr lang="en-US" sz="4800" dirty="0" err="1">
                <a:latin typeface="Glacial Indifference"/>
              </a:rPr>
              <a:t>Relação</a:t>
            </a:r>
            <a:r>
              <a:rPr lang="en-US" sz="4800" dirty="0">
                <a:latin typeface="Glacial Indifference"/>
              </a:rPr>
              <a:t> entre as </a:t>
            </a:r>
            <a:r>
              <a:rPr lang="en-US" sz="4800" dirty="0" err="1">
                <a:latin typeface="Glacial Indifference"/>
              </a:rPr>
              <a:t>características</a:t>
            </a:r>
            <a:endParaRPr lang="en-US" sz="4800" dirty="0">
              <a:latin typeface="Glacial Indifference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155AD8F-6389-43D6-9396-641AA736DC5C}"/>
              </a:ext>
            </a:extLst>
          </p:cNvPr>
          <p:cNvSpPr txBox="1"/>
          <p:nvPr/>
        </p:nvSpPr>
        <p:spPr>
          <a:xfrm>
            <a:off x="1600200" y="591324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 err="1">
                <a:latin typeface="Glacial Indifference"/>
              </a:rPr>
              <a:t>Metodologia</a:t>
            </a:r>
            <a:r>
              <a:rPr lang="en-US" sz="6567" dirty="0">
                <a:latin typeface="Glacial Indifference"/>
              </a:rPr>
              <a:t> - </a:t>
            </a:r>
            <a:r>
              <a:rPr lang="en-US" sz="6567" dirty="0" err="1">
                <a:latin typeface="Glacial Indifference"/>
              </a:rPr>
              <a:t>Estatística</a:t>
            </a:r>
            <a:endParaRPr lang="en-US" sz="6567" dirty="0">
              <a:latin typeface="Glacial Indifference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3DBBE6C1-91EF-41FB-8708-91D2C9022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0" y="2196744"/>
            <a:ext cx="9210875" cy="7483836"/>
          </a:xfrm>
          <a:prstGeom prst="rect">
            <a:avLst/>
          </a:prstGeom>
        </p:spPr>
      </p:pic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2E6FFFB4-E915-4C54-A5B6-28FEB945A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37785"/>
              </p:ext>
            </p:extLst>
          </p:nvPr>
        </p:nvGraphicFramePr>
        <p:xfrm>
          <a:off x="10261542" y="2296109"/>
          <a:ext cx="7645456" cy="237895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911364">
                  <a:extLst>
                    <a:ext uri="{9D8B030D-6E8A-4147-A177-3AD203B41FA5}">
                      <a16:colId xmlns:a16="http://schemas.microsoft.com/office/drawing/2014/main" val="3440781782"/>
                    </a:ext>
                  </a:extLst>
                </a:gridCol>
                <a:gridCol w="1911364">
                  <a:extLst>
                    <a:ext uri="{9D8B030D-6E8A-4147-A177-3AD203B41FA5}">
                      <a16:colId xmlns:a16="http://schemas.microsoft.com/office/drawing/2014/main" val="2896110116"/>
                    </a:ext>
                  </a:extLst>
                </a:gridCol>
                <a:gridCol w="1888094">
                  <a:extLst>
                    <a:ext uri="{9D8B030D-6E8A-4147-A177-3AD203B41FA5}">
                      <a16:colId xmlns:a16="http://schemas.microsoft.com/office/drawing/2014/main" val="1437666211"/>
                    </a:ext>
                  </a:extLst>
                </a:gridCol>
                <a:gridCol w="1934634">
                  <a:extLst>
                    <a:ext uri="{9D8B030D-6E8A-4147-A177-3AD203B41FA5}">
                      <a16:colId xmlns:a16="http://schemas.microsoft.com/office/drawing/2014/main" val="796142200"/>
                    </a:ext>
                  </a:extLst>
                </a:gridCol>
              </a:tblGrid>
              <a:tr h="5947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Livrar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-se da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dor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nas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costas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3230"/>
                  </a:ext>
                </a:extLst>
              </a:tr>
              <a:tr h="5947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Não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008165"/>
                  </a:ext>
                </a:extLst>
              </a:tr>
              <a:tr h="59473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Dor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nas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pernas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Não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possui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66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5955945"/>
                  </a:ext>
                </a:extLst>
              </a:tr>
              <a:tr h="594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</a:rPr>
                        <a:t>Possui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13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44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9182759"/>
                  </a:ext>
                </a:extLst>
              </a:tr>
            </a:tbl>
          </a:graphicData>
        </a:graphic>
      </p:graphicFrame>
      <p:sp>
        <p:nvSpPr>
          <p:cNvPr id="34" name="Chave Esquerda 33">
            <a:extLst>
              <a:ext uri="{FF2B5EF4-FFF2-40B4-BE49-F238E27FC236}">
                <a16:creationId xmlns:a16="http://schemas.microsoft.com/office/drawing/2014/main" id="{76C4E959-3824-4264-AF01-FB0B6E8D0772}"/>
              </a:ext>
            </a:extLst>
          </p:cNvPr>
          <p:cNvSpPr/>
          <p:nvPr/>
        </p:nvSpPr>
        <p:spPr>
          <a:xfrm rot="16200000">
            <a:off x="15640050" y="3158904"/>
            <a:ext cx="571500" cy="304799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373EB7B-096F-4B69-8F00-9B245062B032}"/>
                  </a:ext>
                </a:extLst>
              </p:cNvPr>
              <p:cNvSpPr txBox="1"/>
              <p:nvPr/>
            </p:nvSpPr>
            <p:spPr>
              <a:xfrm>
                <a:off x="14242647" y="4787724"/>
                <a:ext cx="3366306" cy="1010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(44+13)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77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% 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373EB7B-096F-4B69-8F00-9B245062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647" y="4787724"/>
                <a:ext cx="3366306" cy="1010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">
            <a:extLst>
              <a:ext uri="{FF2B5EF4-FFF2-40B4-BE49-F238E27FC236}">
                <a16:creationId xmlns:a16="http://schemas.microsoft.com/office/drawing/2014/main" id="{50757FE9-2E1C-4D9C-89AB-8C07E58F3E7C}"/>
              </a:ext>
            </a:extLst>
          </p:cNvPr>
          <p:cNvSpPr txBox="1"/>
          <p:nvPr/>
        </p:nvSpPr>
        <p:spPr>
          <a:xfrm>
            <a:off x="10228931" y="6755512"/>
            <a:ext cx="7900919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Glacial Indifference"/>
              </a:rPr>
              <a:t>• 77 % das </a:t>
            </a:r>
            <a:r>
              <a:rPr lang="en-US" sz="3200" dirty="0" err="1">
                <a:latin typeface="Glacial Indifference"/>
              </a:rPr>
              <a:t>pessoas</a:t>
            </a:r>
            <a:r>
              <a:rPr lang="en-US" sz="3200" dirty="0">
                <a:latin typeface="Glacial Indifference"/>
              </a:rPr>
              <a:t> que </a:t>
            </a:r>
            <a:r>
              <a:rPr lang="en-US" sz="3200" dirty="0" err="1">
                <a:latin typeface="Glacial Indifference"/>
              </a:rPr>
              <a:t>possuem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dor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nas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pernas</a:t>
            </a:r>
            <a:r>
              <a:rPr lang="en-US" sz="3200" dirty="0">
                <a:latin typeface="Glacial Indifference"/>
              </a:rPr>
              <a:t>, </a:t>
            </a:r>
            <a:r>
              <a:rPr lang="en-US" sz="3200" dirty="0" err="1">
                <a:latin typeface="Glacial Indifference"/>
              </a:rPr>
              <a:t>dizem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querer</a:t>
            </a:r>
            <a:r>
              <a:rPr lang="en-US" sz="3200" dirty="0">
                <a:latin typeface="Glacial Indifference"/>
              </a:rPr>
              <a:t> se </a:t>
            </a:r>
            <a:r>
              <a:rPr lang="en-US" sz="3200" dirty="0" err="1">
                <a:latin typeface="Glacial Indifference"/>
              </a:rPr>
              <a:t>livrar</a:t>
            </a:r>
            <a:r>
              <a:rPr lang="en-US" sz="3200" dirty="0">
                <a:latin typeface="Glacial Indifference"/>
              </a:rPr>
              <a:t> da </a:t>
            </a:r>
            <a:r>
              <a:rPr lang="en-US" sz="3200" dirty="0" err="1">
                <a:latin typeface="Glacial Indifference"/>
              </a:rPr>
              <a:t>dor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nas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costas</a:t>
            </a:r>
            <a:r>
              <a:rPr lang="en-US" sz="3200" dirty="0">
                <a:latin typeface="Glacial Indifference"/>
              </a:rPr>
              <a:t>, contra 23 % </a:t>
            </a:r>
            <a:r>
              <a:rPr lang="en-US" sz="3200" dirty="0" err="1">
                <a:latin typeface="Glacial Indifference"/>
              </a:rPr>
              <a:t>destes</a:t>
            </a:r>
            <a:r>
              <a:rPr lang="en-US" sz="3200" dirty="0">
                <a:latin typeface="Glacial Indifference"/>
              </a:rPr>
              <a:t> que </a:t>
            </a:r>
            <a:r>
              <a:rPr lang="en-US" sz="3200" dirty="0" err="1">
                <a:latin typeface="Glacial Indifference"/>
              </a:rPr>
              <a:t>afirmam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querer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livrar</a:t>
            </a:r>
            <a:r>
              <a:rPr lang="en-US" sz="3200" dirty="0">
                <a:latin typeface="Glacial Indifference"/>
              </a:rPr>
              <a:t>-se da </a:t>
            </a:r>
            <a:r>
              <a:rPr lang="en-US" sz="3200" dirty="0" err="1">
                <a:latin typeface="Glacial Indifference"/>
              </a:rPr>
              <a:t>dor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nas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pernas</a:t>
            </a:r>
            <a:endParaRPr lang="en-US" sz="3200" dirty="0">
              <a:latin typeface="Glacial Indifferenc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342EF5-66A3-4B19-BD71-D9DE74825C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22" b="31318"/>
          <a:stretch/>
        </p:blipFill>
        <p:spPr>
          <a:xfrm>
            <a:off x="10112244" y="1561718"/>
            <a:ext cx="7944051" cy="5980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">
            <a:extLst>
              <a:ext uri="{FF2B5EF4-FFF2-40B4-BE49-F238E27FC236}">
                <a16:creationId xmlns:a16="http://schemas.microsoft.com/office/drawing/2014/main" id="{12269BB9-4926-4FF4-916E-5C8BB551C1C3}"/>
              </a:ext>
            </a:extLst>
          </p:cNvPr>
          <p:cNvSpPr txBox="1"/>
          <p:nvPr/>
        </p:nvSpPr>
        <p:spPr>
          <a:xfrm>
            <a:off x="1761925" y="36662"/>
            <a:ext cx="14764150" cy="198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 err="1">
                <a:latin typeface="Glacial Indifference"/>
              </a:rPr>
              <a:t>Metodologia</a:t>
            </a:r>
            <a:r>
              <a:rPr lang="en-US" sz="6567" dirty="0">
                <a:latin typeface="Glacial Indifference"/>
              </a:rPr>
              <a:t> – </a:t>
            </a:r>
            <a:r>
              <a:rPr lang="en-US" sz="6567" dirty="0" err="1">
                <a:latin typeface="Glacial Indifference"/>
              </a:rPr>
              <a:t>Mapa</a:t>
            </a:r>
            <a:r>
              <a:rPr lang="en-US" sz="6567" dirty="0">
                <a:latin typeface="Glacial Indifference"/>
              </a:rPr>
              <a:t> de </a:t>
            </a:r>
            <a:r>
              <a:rPr lang="en-US" sz="6567" dirty="0" err="1">
                <a:latin typeface="Glacial Indifference"/>
              </a:rPr>
              <a:t>relações</a:t>
            </a:r>
            <a:r>
              <a:rPr lang="en-US" sz="6567" dirty="0">
                <a:latin typeface="Glacial Indifference"/>
              </a:rPr>
              <a:t> entre as </a:t>
            </a:r>
            <a:r>
              <a:rPr lang="en-US" sz="6567" dirty="0" err="1">
                <a:latin typeface="Glacial Indifference"/>
              </a:rPr>
              <a:t>questões</a:t>
            </a:r>
            <a:endParaRPr lang="en-US" sz="6567" dirty="0">
              <a:latin typeface="Glacial Indifference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A182B7E-068E-4E26-847C-7F6B40904B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2" b="12500"/>
          <a:stretch/>
        </p:blipFill>
        <p:spPr>
          <a:xfrm>
            <a:off x="1524000" y="2609236"/>
            <a:ext cx="5486400" cy="6324600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20FC8AD-2846-45D1-A787-55CBE462AA9B}"/>
              </a:ext>
            </a:extLst>
          </p:cNvPr>
          <p:cNvGrpSpPr/>
          <p:nvPr/>
        </p:nvGrpSpPr>
        <p:grpSpPr>
          <a:xfrm>
            <a:off x="10820400" y="4762500"/>
            <a:ext cx="3800675" cy="3785304"/>
            <a:chOff x="13669992" y="3924300"/>
            <a:chExt cx="3800675" cy="3785304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EDDB37F-C1A5-4788-AF7B-13B08FCD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69992" y="3924300"/>
              <a:ext cx="3800675" cy="3423303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C0AE3919-46D0-4D67-9311-70BD8EF8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84459" y="7347603"/>
              <a:ext cx="1171739" cy="362001"/>
            </a:xfrm>
            <a:prstGeom prst="rect">
              <a:avLst/>
            </a:prstGeom>
          </p:spPr>
        </p:pic>
      </p:grpSp>
      <p:sp>
        <p:nvSpPr>
          <p:cNvPr id="26" name="TextBox 3">
            <a:extLst>
              <a:ext uri="{FF2B5EF4-FFF2-40B4-BE49-F238E27FC236}">
                <a16:creationId xmlns:a16="http://schemas.microsoft.com/office/drawing/2014/main" id="{65F6D93F-6445-4A90-B22B-EF8A75FCAE0C}"/>
              </a:ext>
            </a:extLst>
          </p:cNvPr>
          <p:cNvSpPr txBox="1"/>
          <p:nvPr/>
        </p:nvSpPr>
        <p:spPr>
          <a:xfrm>
            <a:off x="10206136" y="2418221"/>
            <a:ext cx="5486400" cy="2133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Glacial Indifference"/>
              </a:rPr>
              <a:t>• </a:t>
            </a:r>
            <a:r>
              <a:rPr lang="en-US" sz="3200" dirty="0" err="1">
                <a:latin typeface="Glacial Indifference"/>
              </a:rPr>
              <a:t>Exemplo</a:t>
            </a:r>
            <a:r>
              <a:rPr lang="en-US" sz="3200" dirty="0">
                <a:latin typeface="Glacial Indifference"/>
              </a:rPr>
              <a:t>: </a:t>
            </a:r>
            <a:r>
              <a:rPr lang="en-US" sz="3200" dirty="0" err="1">
                <a:latin typeface="Glacial Indifference"/>
              </a:rPr>
              <a:t>Pacientes</a:t>
            </a:r>
            <a:r>
              <a:rPr lang="en-US" sz="3200" dirty="0">
                <a:latin typeface="Glacial Indifference"/>
              </a:rPr>
              <a:t> com 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Glacial Indifference"/>
              </a:rPr>
              <a:t>dor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nas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pernas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indicam</a:t>
            </a:r>
            <a:r>
              <a:rPr lang="en-US" sz="3200" dirty="0">
                <a:latin typeface="Glacial Indifferenc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Glacial Indifference"/>
              </a:rPr>
              <a:t>andar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em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menor</a:t>
            </a:r>
            <a:r>
              <a:rPr lang="en-US" sz="3200" dirty="0">
                <a:latin typeface="Glacial Indifference"/>
              </a:rPr>
              <a:t> </a:t>
            </a:r>
            <a:r>
              <a:rPr lang="en-US" sz="3200" dirty="0" err="1">
                <a:latin typeface="Glacial Indifference"/>
              </a:rPr>
              <a:t>velocidade</a:t>
            </a:r>
            <a:endParaRPr lang="en-US" sz="3200" dirty="0">
              <a:latin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282823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F155AD8F-6389-43D6-9396-641AA736DC5C}"/>
              </a:ext>
            </a:extLst>
          </p:cNvPr>
          <p:cNvSpPr txBox="1"/>
          <p:nvPr/>
        </p:nvSpPr>
        <p:spPr>
          <a:xfrm>
            <a:off x="1600200" y="591324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 err="1">
                <a:latin typeface="Glacial Indifference"/>
              </a:rPr>
              <a:t>Resultados</a:t>
            </a:r>
            <a:endParaRPr lang="en-US" sz="6567" dirty="0">
              <a:latin typeface="Glacial Indifference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2E350BD-D4C5-4D92-8485-8A8AFD9071E5}"/>
              </a:ext>
            </a:extLst>
          </p:cNvPr>
          <p:cNvSpPr txBox="1"/>
          <p:nvPr/>
        </p:nvSpPr>
        <p:spPr>
          <a:xfrm>
            <a:off x="10021256" y="2381158"/>
            <a:ext cx="9144000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Questões selecionadas: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 Faz uso de analgésicos</a:t>
            </a:r>
            <a:endParaRPr lang="pt-BR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Possui dor nas costas</a:t>
            </a:r>
            <a:endParaRPr lang="pt-BR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Possui dor nas pernas</a:t>
            </a:r>
            <a:endParaRPr lang="pt-BR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Qual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gênero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Masculino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Feminino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C0AD92CF-B346-4844-BFBC-78C6D29DD797}"/>
              </a:ext>
            </a:extLst>
          </p:cNvPr>
          <p:cNvSpPr txBox="1"/>
          <p:nvPr/>
        </p:nvSpPr>
        <p:spPr>
          <a:xfrm>
            <a:off x="1336303" y="1549208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>
                <a:latin typeface="Glacial Indifference"/>
              </a:rPr>
              <a:t>• </a:t>
            </a:r>
            <a:r>
              <a:rPr lang="en-US" sz="5400" dirty="0">
                <a:latin typeface="Glacial Indifference"/>
              </a:rPr>
              <a:t>Redução do </a:t>
            </a:r>
            <a:r>
              <a:rPr lang="en-US" sz="5400" dirty="0" err="1">
                <a:latin typeface="Glacial Indifference"/>
              </a:rPr>
              <a:t>número</a:t>
            </a:r>
            <a:r>
              <a:rPr lang="en-US" sz="5400" dirty="0">
                <a:latin typeface="Glacial Indifference"/>
              </a:rPr>
              <a:t> de </a:t>
            </a:r>
            <a:r>
              <a:rPr lang="en-US" sz="5400" dirty="0" err="1">
                <a:latin typeface="Glacial Indifference"/>
              </a:rPr>
              <a:t>questões</a:t>
            </a:r>
            <a:r>
              <a:rPr lang="en-US" sz="5400" dirty="0">
                <a:latin typeface="Glacial Indifference"/>
              </a:rPr>
              <a:t> (</a:t>
            </a:r>
            <a:r>
              <a:rPr lang="en-US" sz="5400" dirty="0" err="1">
                <a:latin typeface="Glacial Indifference"/>
              </a:rPr>
              <a:t>exemplo</a:t>
            </a:r>
            <a:r>
              <a:rPr lang="en-US" sz="5400" dirty="0">
                <a:latin typeface="Glacial Indifference"/>
              </a:rPr>
              <a:t> real)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CAB7B916-0276-49C1-A005-C56A2242C9A2}"/>
              </a:ext>
            </a:extLst>
          </p:cNvPr>
          <p:cNvSpPr txBox="1"/>
          <p:nvPr/>
        </p:nvSpPr>
        <p:spPr>
          <a:xfrm>
            <a:off x="6464052" y="6148449"/>
            <a:ext cx="14764150" cy="97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6567" dirty="0">
                <a:latin typeface="Glacial Indifference"/>
              </a:rPr>
              <a:t>• </a:t>
            </a:r>
            <a:r>
              <a:rPr lang="en-US" sz="5400" dirty="0" err="1">
                <a:latin typeface="Glacial Indifference"/>
              </a:rPr>
              <a:t>Triagem</a:t>
            </a:r>
            <a:r>
              <a:rPr lang="en-US" sz="5400" dirty="0">
                <a:latin typeface="Glacial Indifference"/>
              </a:rPr>
              <a:t> de </a:t>
            </a:r>
            <a:r>
              <a:rPr lang="en-US" sz="5400" dirty="0" err="1">
                <a:latin typeface="Glacial Indifference"/>
              </a:rPr>
              <a:t>pacientes</a:t>
            </a:r>
            <a:endParaRPr lang="en-US" sz="5400" dirty="0">
              <a:latin typeface="Glacial Indifferenc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AAB708-D7B7-457D-9D9E-FBA84CB2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85" y="2419085"/>
            <a:ext cx="2896735" cy="346023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E96AE5-392B-4D97-B88E-2B5C5004D056}"/>
              </a:ext>
            </a:extLst>
          </p:cNvPr>
          <p:cNvSpPr txBox="1"/>
          <p:nvPr/>
        </p:nvSpPr>
        <p:spPr>
          <a:xfrm>
            <a:off x="3694744" y="2370507"/>
            <a:ext cx="5256665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 aproximadamente 25 questões, 4 questões 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estatisticamente </a:t>
            </a: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relevantes 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para previsão de dor lombar</a:t>
            </a:r>
            <a:endParaRPr lang="pt-BR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CC6541E-C0F5-4AAE-B355-3CE2258FC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97" y="6864992"/>
            <a:ext cx="4933660" cy="36307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6532E9-F21A-4EA3-BDF9-F6AF523EB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66" y="6160083"/>
            <a:ext cx="5811061" cy="4001058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3FBDEA27-6143-448A-B736-5BCBD7490895}"/>
              </a:ext>
            </a:extLst>
          </p:cNvPr>
          <p:cNvSpPr/>
          <p:nvPr/>
        </p:nvSpPr>
        <p:spPr>
          <a:xfrm>
            <a:off x="2590800" y="9410700"/>
            <a:ext cx="838200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356981-19BC-4A26-8E75-BADC5D7972A4}"/>
              </a:ext>
            </a:extLst>
          </p:cNvPr>
          <p:cNvSpPr txBox="1"/>
          <p:nvPr/>
        </p:nvSpPr>
        <p:spPr>
          <a:xfrm>
            <a:off x="6247881" y="7256617"/>
            <a:ext cx="2409058" cy="14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Acurácia de </a:t>
            </a:r>
          </a:p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81 %</a:t>
            </a:r>
            <a:endParaRPr lang="pt-BR" sz="3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4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484</Words>
  <Application>Microsoft Office PowerPoint</Application>
  <PresentationFormat>Personalizar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Cambria Math</vt:lpstr>
      <vt:lpstr>Arial</vt:lpstr>
      <vt:lpstr>Glacial Indifference</vt:lpstr>
      <vt:lpstr>Times New Roman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 Escuro Co-Working Simples Apresentação</dc:title>
  <dc:creator>vitor</dc:creator>
  <cp:lastModifiedBy>Vitor Barbosa</cp:lastModifiedBy>
  <cp:revision>54</cp:revision>
  <dcterms:created xsi:type="dcterms:W3CDTF">2006-08-16T00:00:00Z</dcterms:created>
  <dcterms:modified xsi:type="dcterms:W3CDTF">2021-04-08T14:42:18Z</dcterms:modified>
  <dc:identifier>DAEazPxJMpo</dc:identifier>
</cp:coreProperties>
</file>