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do Título</a:t>
            </a:r>
          </a:p>
        </p:txBody>
      </p:sp>
      <p:sp>
        <p:nvSpPr>
          <p:cNvPr id="12" name="Nível de Corpo Um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93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02" name="Nível de Corpo Um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1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do Título</a:t>
            </a:r>
          </a:p>
        </p:txBody>
      </p:sp>
      <p:sp>
        <p:nvSpPr>
          <p:cNvPr id="30" name="Nível de Corpo Um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9" name="Nível de Corpo Um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8" name="Nível de Corpo Um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Espaço Reservado para Texto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do Título</a:t>
            </a:r>
          </a:p>
        </p:txBody>
      </p:sp>
      <p:sp>
        <p:nvSpPr>
          <p:cNvPr id="73" name="Nível de Corpo Um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Espaço Reservado para Texto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do Título</a:t>
            </a:r>
          </a:p>
        </p:txBody>
      </p:sp>
      <p:sp>
        <p:nvSpPr>
          <p:cNvPr id="83" name="Espaço Reservado para Imagem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ível de Corpo Um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ítulo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Análise exploratória de dados</a:t>
            </a:r>
          </a:p>
        </p:txBody>
      </p:sp>
      <p:sp>
        <p:nvSpPr>
          <p:cNvPr id="113" name="Subtítulo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Protocolo de GOTEMBURGO para Avaliação Clínica Básica da Coluna Lombarutilizado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para coleta de dados sociodemográficos e clínicos dos pacientes.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Corpo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1" name="miotto 2018 fig 1.pdf" descr="miotto 2018 fig 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672894" y="0"/>
            <a:ext cx="484621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ítulo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877823">
              <a:defRPr sz="4224"/>
            </a:lvl1pPr>
          </a:lstStyle>
          <a:p>
            <a:pPr/>
            <a:r>
              <a:t>Quais as variáveis estão mais correlacionadas com Dor nas costas e Dor nas pernas?</a:t>
            </a:r>
          </a:p>
        </p:txBody>
      </p:sp>
      <p:pic>
        <p:nvPicPr>
          <p:cNvPr id="116" name="Imagem 3" descr="Imagem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9013" y="2310999"/>
            <a:ext cx="7265528" cy="2960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1"/>
          <p:cNvSpPr txBox="1"/>
          <p:nvPr>
            <p:ph type="title"/>
          </p:nvPr>
        </p:nvSpPr>
        <p:spPr>
          <a:xfrm>
            <a:off x="155838" y="0"/>
            <a:ext cx="10515601" cy="1325563"/>
          </a:xfrm>
          <a:prstGeom prst="rect">
            <a:avLst/>
          </a:prstGeom>
        </p:spPr>
        <p:txBody>
          <a:bodyPr/>
          <a:lstStyle>
            <a:lvl1pPr algn="ctr" defTabSz="877823">
              <a:defRPr sz="4224"/>
            </a:lvl1pPr>
          </a:lstStyle>
          <a:p>
            <a:pPr/>
            <a:r>
              <a:t>Dor nas costas – Correlação com variáveis binárias</a:t>
            </a:r>
          </a:p>
        </p:txBody>
      </p:sp>
      <p:graphicFrame>
        <p:nvGraphicFramePr>
          <p:cNvPr id="119" name="Espaço Reservado para Conteúdo 3"/>
          <p:cNvGraphicFramePr/>
          <p:nvPr/>
        </p:nvGraphicFramePr>
        <p:xfrm>
          <a:off x="155838" y="4618604"/>
          <a:ext cx="6138062" cy="20062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04229"/>
                <a:gridCol w="1204229"/>
                <a:gridCol w="759950"/>
                <a:gridCol w="806717"/>
                <a:gridCol w="806717"/>
                <a:gridCol w="339055"/>
                <a:gridCol w="339055"/>
                <a:gridCol w="339055"/>
                <a:gridCol w="339055"/>
              </a:tblGrid>
              <a:tr h="1671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/>
                        <a:t>demonimador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/>
                        <a:t>numerador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/>
                        <a:t>Frequência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/>
                        <a:t>Qtd_1_Denom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/>
                        <a:t>Qtd_0_Demon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/>
                        <a:t>D0N0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/>
                        <a:t>D0N1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/>
                        <a:t>D1N0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/>
                        <a:t>D1N1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</a:tr>
              <a:tr h="1671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Dor_costas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Dor_costas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1.00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128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79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79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128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</a:tr>
              <a:tr h="1671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Dor_costas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Livrar_costas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0.92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111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16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7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9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9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</a:tr>
              <a:tr h="1671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002060"/>
                          </a:solidFill>
                        </a:rPr>
                        <a:t>Dor_costas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002060"/>
                          </a:solidFill>
                        </a:rPr>
                        <a:t>Analgésicos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002060"/>
                          </a:solidFill>
                        </a:rPr>
                        <a:t>0.81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002060"/>
                          </a:solidFill>
                        </a:rPr>
                        <a:t>122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002060"/>
                          </a:solidFill>
                        </a:rPr>
                        <a:t>78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002060"/>
                          </a:solidFill>
                        </a:rPr>
                        <a:t>41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002060"/>
                          </a:solidFill>
                        </a:rPr>
                        <a:t>37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002060"/>
                          </a:solidFill>
                        </a:rPr>
                        <a:t>23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002060"/>
                          </a:solidFill>
                        </a:rPr>
                        <a:t>99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</a:tr>
              <a:tr h="1671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Dor_costas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Masc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0.70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128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79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31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48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90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</a:tr>
              <a:tr h="1671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Dor_costas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Casado_Amasiado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0.47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109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77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45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32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58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51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</a:tr>
              <a:tr h="1671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Dor_costas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Dor_pernas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0.43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125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78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68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71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54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</a:tr>
              <a:tr h="1671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Dor_costas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Cirurgia_coluna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0.42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115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75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48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27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67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48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</a:tr>
              <a:tr h="1671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Dor_costas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OutraDoenca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0.42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78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53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25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69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49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</a:tr>
              <a:tr h="1671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Dor_costas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Solteiro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0.39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109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77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43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34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66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43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</a:tr>
              <a:tr h="1671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Dor_costas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Fem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0.30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128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79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48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31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90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</a:tr>
              <a:tr h="16718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Dor_costas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Fuma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0.28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109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75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60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78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31</a:t>
                      </a:r>
                    </a:p>
                  </a:txBody>
                  <a:tcPr marL="7941" marR="7941" marT="7941" marB="7941" anchor="b" anchorCtr="0" horzOverflow="overflow"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pic>
        <p:nvPicPr>
          <p:cNvPr id="120" name="Imagem 4" descr="Imagem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1855" y="3425321"/>
            <a:ext cx="5087061" cy="327705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CaixaDeTexto 5"/>
          <p:cNvSpPr txBox="1"/>
          <p:nvPr/>
        </p:nvSpPr>
        <p:spPr>
          <a:xfrm>
            <a:off x="155837" y="4046899"/>
            <a:ext cx="184998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Tabela Cruzada</a:t>
            </a:r>
          </a:p>
        </p:txBody>
      </p:sp>
      <p:sp>
        <p:nvSpPr>
          <p:cNvPr id="122" name="CaixaDeTexto 7"/>
          <p:cNvSpPr txBox="1"/>
          <p:nvPr/>
        </p:nvSpPr>
        <p:spPr>
          <a:xfrm>
            <a:off x="155838" y="1490188"/>
            <a:ext cx="218968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Coeficiente de Phi</a:t>
            </a:r>
          </a:p>
        </p:txBody>
      </p:sp>
      <p:graphicFrame>
        <p:nvGraphicFramePr>
          <p:cNvPr id="123" name="Tabela 8"/>
          <p:cNvGraphicFramePr/>
          <p:nvPr/>
        </p:nvGraphicFramePr>
        <p:xfrm>
          <a:off x="279729" y="2015489"/>
          <a:ext cx="2044701" cy="12712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08100"/>
                <a:gridCol w="736600"/>
              </a:tblGrid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fatores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costas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Dor_costas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Livrar_costas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0.36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Analgésicos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0.35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0.32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Desempregado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0.26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Retornar_trabalho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0.19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sp>
        <p:nvSpPr>
          <p:cNvPr id="124" name="CaixaDeTexto 10"/>
          <p:cNvSpPr txBox="1"/>
          <p:nvPr/>
        </p:nvSpPr>
        <p:spPr>
          <a:xfrm>
            <a:off x="6751855" y="2994434"/>
            <a:ext cx="338095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Dor nas costas x Analgésicos</a:t>
            </a:r>
          </a:p>
        </p:txBody>
      </p:sp>
      <p:sp>
        <p:nvSpPr>
          <p:cNvPr id="125" name="CaixaDeTexto 12"/>
          <p:cNvSpPr txBox="1"/>
          <p:nvPr/>
        </p:nvSpPr>
        <p:spPr>
          <a:xfrm>
            <a:off x="6655251" y="2428962"/>
            <a:ext cx="175260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 Exemplo de Tabela Cruzada</a:t>
            </a:r>
          </a:p>
        </p:txBody>
      </p:sp>
      <p:graphicFrame>
        <p:nvGraphicFramePr>
          <p:cNvPr id="126" name="Tabela 23"/>
          <p:cNvGraphicFramePr/>
          <p:nvPr/>
        </p:nvGraphicFramePr>
        <p:xfrm>
          <a:off x="3327382" y="2846656"/>
          <a:ext cx="2966519" cy="7416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83259"/>
                <a:gridCol w="1483259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DON0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D0N1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/>
                        <a:t>D1N0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/>
                        <a:t>D1N1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ítulo 1"/>
          <p:cNvSpPr txBox="1"/>
          <p:nvPr>
            <p:ph type="title"/>
          </p:nvPr>
        </p:nvSpPr>
        <p:spPr>
          <a:xfrm>
            <a:off x="155838" y="0"/>
            <a:ext cx="10515601" cy="1325563"/>
          </a:xfrm>
          <a:prstGeom prst="rect">
            <a:avLst/>
          </a:prstGeom>
        </p:spPr>
        <p:txBody>
          <a:bodyPr/>
          <a:lstStyle>
            <a:lvl1pPr algn="ctr" defTabSz="877823">
              <a:defRPr sz="4224"/>
            </a:lvl1pPr>
          </a:lstStyle>
          <a:p>
            <a:pPr/>
            <a:r>
              <a:t>Dor nas costas – Correlação com variáveis contínuas</a:t>
            </a:r>
          </a:p>
        </p:txBody>
      </p:sp>
      <p:sp>
        <p:nvSpPr>
          <p:cNvPr id="129" name="CaixaDeTexto 23"/>
          <p:cNvSpPr txBox="1"/>
          <p:nvPr/>
        </p:nvSpPr>
        <p:spPr>
          <a:xfrm>
            <a:off x="155837" y="1216657"/>
            <a:ext cx="3094731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200"/>
            </a:pPr>
            <a:r>
              <a:t>Coeficiente da correlação </a:t>
            </a:r>
            <a:br/>
            <a:r>
              <a:t>de ponto bisserial</a:t>
            </a:r>
          </a:p>
        </p:txBody>
      </p:sp>
      <p:graphicFrame>
        <p:nvGraphicFramePr>
          <p:cNvPr id="130" name="Tabela 24"/>
          <p:cNvGraphicFramePr/>
          <p:nvPr/>
        </p:nvGraphicFramePr>
        <p:xfrm>
          <a:off x="-70105" y="2116845"/>
          <a:ext cx="3505201" cy="18161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08100"/>
                <a:gridCol w="1333500"/>
                <a:gridCol w="863600"/>
              </a:tblGrid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Binaria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Ordinal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rpb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Dor_costas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Dor_costas_VAS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1.00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Dor_costas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Tempo_dor_costas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0.69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Dor_costas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Dor_pernas_VAS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0.40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Dor_costas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QtCirColuna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0.35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Dor_costas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Tempo_dor_pernas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0.22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Dor_costas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IDADE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0.08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Dor_costas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Trabalho_Cansativo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-0.03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Dor_costas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Se_SP_haquantosanos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-0.20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Dor_costas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Andar_velocidade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-0.40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1" name="Imagem 26" descr="Imagem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8958" y="1325562"/>
            <a:ext cx="8383285" cy="5029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ítulo 1"/>
          <p:cNvSpPr txBox="1"/>
          <p:nvPr>
            <p:ph type="title"/>
          </p:nvPr>
        </p:nvSpPr>
        <p:spPr>
          <a:xfrm>
            <a:off x="155838" y="0"/>
            <a:ext cx="10515601" cy="1325563"/>
          </a:xfrm>
          <a:prstGeom prst="rect">
            <a:avLst/>
          </a:prstGeom>
        </p:spPr>
        <p:txBody>
          <a:bodyPr/>
          <a:lstStyle>
            <a:lvl1pPr algn="ctr" defTabSz="877823">
              <a:defRPr sz="4224"/>
            </a:lvl1pPr>
          </a:lstStyle>
          <a:p>
            <a:pPr/>
            <a:r>
              <a:t>Dor nas pernas – Correlação com variáveis binárias</a:t>
            </a:r>
          </a:p>
        </p:txBody>
      </p:sp>
      <p:graphicFrame>
        <p:nvGraphicFramePr>
          <p:cNvPr id="134" name="Tabela 9"/>
          <p:cNvGraphicFramePr/>
          <p:nvPr/>
        </p:nvGraphicFramePr>
        <p:xfrm>
          <a:off x="296500" y="2077333"/>
          <a:ext cx="1752601" cy="163449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08100"/>
                <a:gridCol w="444500"/>
              </a:tblGrid>
              <a:tr h="1816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fatores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100"/>
                        <a:t>pernas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/>
                        <a:t>1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Livrar_perna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/>
                        <a:t>0.34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Dor_costas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/>
                        <a:t>0.32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Aposentado_Invalidez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/>
                        <a:t>0.25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Analgésicos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/>
                        <a:t>0.25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Retornar_trabalho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/>
                        <a:t>0.24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Cirurgia_coluna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/>
                        <a:t>0.21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Livrar_costas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/>
                        <a:t>-0.3</a:t>
                      </a:r>
                    </a:p>
                  </a:txBody>
                  <a:tcPr marL="8626" marR="8626" marT="8626" marB="8626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5" name="CaixaDeTexto 12"/>
          <p:cNvSpPr txBox="1"/>
          <p:nvPr/>
        </p:nvSpPr>
        <p:spPr>
          <a:xfrm>
            <a:off x="296500" y="1708000"/>
            <a:ext cx="18944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Coeficiente de Phi</a:t>
            </a:r>
          </a:p>
        </p:txBody>
      </p:sp>
      <p:sp>
        <p:nvSpPr>
          <p:cNvPr id="136" name="CaixaDeTexto 14"/>
          <p:cNvSpPr txBox="1"/>
          <p:nvPr/>
        </p:nvSpPr>
        <p:spPr>
          <a:xfrm>
            <a:off x="155838" y="3896488"/>
            <a:ext cx="16680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Tabela Cruzada</a:t>
            </a:r>
          </a:p>
        </p:txBody>
      </p:sp>
      <p:graphicFrame>
        <p:nvGraphicFramePr>
          <p:cNvPr id="137" name="Tabela 16"/>
          <p:cNvGraphicFramePr/>
          <p:nvPr/>
        </p:nvGraphicFramePr>
        <p:xfrm>
          <a:off x="155838" y="4259708"/>
          <a:ext cx="6667501" cy="254254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08100"/>
                <a:gridCol w="1308100"/>
                <a:gridCol w="825500"/>
                <a:gridCol w="876300"/>
                <a:gridCol w="876300"/>
                <a:gridCol w="368300"/>
                <a:gridCol w="368300"/>
                <a:gridCol w="368300"/>
                <a:gridCol w="368300"/>
              </a:tblGrid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demonimador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numerador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Frequência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Qtd_1_Denom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Qtd_0_Demon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D0N0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D0N1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D1N0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D1N1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1.00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65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139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139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65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Analgésicos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0.84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134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54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80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10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54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Dor_costas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0.84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139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68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71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10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54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Livrar_costas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0.77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57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68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2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66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13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44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Masc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0.69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65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139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46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93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20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45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solidFill>
                            <a:srgbClr val="002060"/>
                          </a:solidFill>
                        </a:rPr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solidFill>
                            <a:srgbClr val="002060"/>
                          </a:solidFill>
                        </a:rPr>
                        <a:t>Cirurgia_coluna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solidFill>
                            <a:srgbClr val="002060"/>
                          </a:solidFill>
                        </a:rPr>
                        <a:t>0.56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solidFill>
                            <a:srgbClr val="002060"/>
                          </a:solidFill>
                        </a:rPr>
                        <a:t>54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solidFill>
                            <a:srgbClr val="002060"/>
                          </a:solidFill>
                        </a:rPr>
                        <a:t>132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solidFill>
                            <a:srgbClr val="002060"/>
                          </a:solidFill>
                        </a:rPr>
                        <a:t>89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solidFill>
                            <a:srgbClr val="002060"/>
                          </a:solidFill>
                        </a:rPr>
                        <a:t>43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solidFill>
                            <a:srgbClr val="002060"/>
                          </a:solidFill>
                        </a:rPr>
                        <a:t>24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solidFill>
                            <a:srgbClr val="002060"/>
                          </a:solidFill>
                        </a:rPr>
                        <a:t>30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OutraDoenca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0.44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63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133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87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46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35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28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Solteiro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0.44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62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123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74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49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35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27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Casado_Amasiado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0.42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62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123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66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57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36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26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Fuma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0.34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61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122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97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25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40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21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Fem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0.31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65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139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93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46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45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20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Aposentado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0.23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61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130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108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22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47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Livrar_perna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0.23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57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68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67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44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13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pic>
        <p:nvPicPr>
          <p:cNvPr id="138" name="Imagem 17" descr="Imagem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2944" y="3594146"/>
            <a:ext cx="4963219" cy="324847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CaixaDeTexto 21"/>
          <p:cNvSpPr txBox="1"/>
          <p:nvPr/>
        </p:nvSpPr>
        <p:spPr>
          <a:xfrm>
            <a:off x="7072944" y="2469470"/>
            <a:ext cx="175260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 Exemplo de Tabela Cruzada</a:t>
            </a:r>
          </a:p>
        </p:txBody>
      </p:sp>
      <p:graphicFrame>
        <p:nvGraphicFramePr>
          <p:cNvPr id="140" name="Tabela 23"/>
          <p:cNvGraphicFramePr/>
          <p:nvPr/>
        </p:nvGraphicFramePr>
        <p:xfrm>
          <a:off x="3937889" y="3223306"/>
          <a:ext cx="2966519" cy="7416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83259"/>
                <a:gridCol w="1483259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DON0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D0N1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/>
                        <a:t>D1N0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/>
                        <a:t>D1N1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1" name="CaixaDeTexto 24"/>
          <p:cNvSpPr txBox="1"/>
          <p:nvPr/>
        </p:nvSpPr>
        <p:spPr>
          <a:xfrm>
            <a:off x="7072944" y="3115801"/>
            <a:ext cx="60975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Dor nas costas x Cirurgia na coluna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ítulo 1"/>
          <p:cNvSpPr txBox="1"/>
          <p:nvPr>
            <p:ph type="title"/>
          </p:nvPr>
        </p:nvSpPr>
        <p:spPr>
          <a:xfrm>
            <a:off x="155838" y="0"/>
            <a:ext cx="10515601" cy="1325563"/>
          </a:xfrm>
          <a:prstGeom prst="rect">
            <a:avLst/>
          </a:prstGeom>
        </p:spPr>
        <p:txBody>
          <a:bodyPr/>
          <a:lstStyle>
            <a:lvl1pPr algn="ctr" defTabSz="877823">
              <a:defRPr sz="4224"/>
            </a:lvl1pPr>
          </a:lstStyle>
          <a:p>
            <a:pPr/>
            <a:r>
              <a:t>Dor nas pernas – Correlação com variáveis contínuas</a:t>
            </a:r>
          </a:p>
        </p:txBody>
      </p:sp>
      <p:sp>
        <p:nvSpPr>
          <p:cNvPr id="144" name="CaixaDeTexto 23"/>
          <p:cNvSpPr txBox="1"/>
          <p:nvPr/>
        </p:nvSpPr>
        <p:spPr>
          <a:xfrm>
            <a:off x="155837" y="1216657"/>
            <a:ext cx="3094731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200"/>
            </a:pPr>
            <a:r>
              <a:t>Coeficiente da correlação </a:t>
            </a:r>
            <a:br/>
            <a:r>
              <a:t>de ponto bisserial</a:t>
            </a:r>
          </a:p>
        </p:txBody>
      </p:sp>
      <p:graphicFrame>
        <p:nvGraphicFramePr>
          <p:cNvPr id="145" name="Tabela 6"/>
          <p:cNvGraphicFramePr/>
          <p:nvPr/>
        </p:nvGraphicFramePr>
        <p:xfrm>
          <a:off x="0" y="1989751"/>
          <a:ext cx="3505200" cy="19977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08100"/>
                <a:gridCol w="1333500"/>
                <a:gridCol w="863600"/>
              </a:tblGrid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Binaria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Ordinal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/>
                        <a:t>rpb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Dor_pernas_VAS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1.00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Tempo_dor_pernas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0.78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Se_SP_haquantosanos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0.71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QtCirColuna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0.52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Dor_costas_VAS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0.49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Tempo_dor_costas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0.31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IDADE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0.18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Licenca_Tempo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0.03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Trabalho_Cansativo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-0.06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Dor_pernas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Andar_velocidade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-0.47</a:t>
                      </a:r>
                    </a:p>
                  </a:txBody>
                  <a:tcPr marL="8626" marR="8626" marT="8626" marB="8626" anchor="b" anchorCtr="0" horzOverflow="overflow"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pic>
        <p:nvPicPr>
          <p:cNvPr id="146" name="Imagem 8" descr="Imagem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6241" y="1601376"/>
            <a:ext cx="8174493" cy="4904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Por favor, seria possível colocar também colocar nos formatos apresentados a seguir? (a ideia é tornar mais visual para uma apresentação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Por favor, seria possível colocar também colocar nos formatos apresentados a seguir? (a ideia é tornar mais visual para uma apresentação)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Corpo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3" name="yu 2019 fig 1.png" descr="yu 2019 fig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700" y="146050"/>
            <a:ext cx="9372600" cy="656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Corpo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7" name="buchlak 2019 fig 5.png" descr="buchlak 2019 fig 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5263" y="0"/>
            <a:ext cx="5701474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