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62" r:id="rId5"/>
    <p:sldId id="260" r:id="rId6"/>
    <p:sldId id="259" r:id="rId7"/>
  </p:sldIdLst>
  <p:sldSz cx="6858000" cy="9906000" type="A4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V.M. Quintella" initials="VVQ" lastIdx="2" clrIdx="0">
    <p:extLst>
      <p:ext uri="{19B8F6BF-5375-455C-9EA6-DF929625EA0E}">
        <p15:presenceInfo xmlns:p15="http://schemas.microsoft.com/office/powerpoint/2012/main" userId="033b059b27f70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A678A-0487-4398-9230-04E9A41EF4F9}" v="290" dt="2022-02-04T01:18:23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9E261-C472-4C42-9EE8-0EEA4538D766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FAF156BC-CDED-49B1-8971-DD7D65C4BAA1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Modelagem</a:t>
          </a:r>
        </a:p>
      </dgm:t>
    </dgm:pt>
    <dgm:pt modelId="{D3D41468-E418-432A-AECD-61242753DFC4}" type="parTrans" cxnId="{CD386B14-6797-42B5-9301-98011B2124C7}">
      <dgm:prSet/>
      <dgm:spPr/>
      <dgm:t>
        <a:bodyPr/>
        <a:lstStyle/>
        <a:p>
          <a:endParaRPr lang="pt-BR"/>
        </a:p>
      </dgm:t>
    </dgm:pt>
    <dgm:pt modelId="{9D39B697-357B-4748-8E2C-34E0FAF83D77}" type="sibTrans" cxnId="{CD386B14-6797-42B5-9301-98011B2124C7}">
      <dgm:prSet/>
      <dgm:spPr/>
      <dgm:t>
        <a:bodyPr/>
        <a:lstStyle/>
        <a:p>
          <a:endParaRPr lang="pt-BR"/>
        </a:p>
      </dgm:t>
    </dgm:pt>
    <dgm:pt modelId="{14FCA573-3935-48CA-9E4C-A7B04A328AA3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Produção</a:t>
          </a:r>
        </a:p>
      </dgm:t>
    </dgm:pt>
    <dgm:pt modelId="{93083AA1-5479-4484-BBBF-C546EECDBE7E}" type="parTrans" cxnId="{4FF5C7FB-2A79-4AF5-AC4C-77173CD52FB3}">
      <dgm:prSet/>
      <dgm:spPr/>
      <dgm:t>
        <a:bodyPr/>
        <a:lstStyle/>
        <a:p>
          <a:endParaRPr lang="pt-BR"/>
        </a:p>
      </dgm:t>
    </dgm:pt>
    <dgm:pt modelId="{4220D4E5-F5FB-4031-8430-CD388E5BE230}" type="sibTrans" cxnId="{4FF5C7FB-2A79-4AF5-AC4C-77173CD52FB3}">
      <dgm:prSet/>
      <dgm:spPr/>
      <dgm:t>
        <a:bodyPr/>
        <a:lstStyle/>
        <a:p>
          <a:endParaRPr lang="pt-BR"/>
        </a:p>
      </dgm:t>
    </dgm:pt>
    <dgm:pt modelId="{DAC8D542-E2FF-4E45-9C31-44DEF3B1BF16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 err="1"/>
            <a:t>Circuit-breaking</a:t>
          </a:r>
          <a:endParaRPr lang="pt-BR" dirty="0"/>
        </a:p>
      </dgm:t>
    </dgm:pt>
    <dgm:pt modelId="{3AF62C1B-89B5-494C-A95A-2D70C5982D12}" type="parTrans" cxnId="{91D12D3C-9998-420F-BB12-62279AFBADDF}">
      <dgm:prSet/>
      <dgm:spPr/>
      <dgm:t>
        <a:bodyPr/>
        <a:lstStyle/>
        <a:p>
          <a:endParaRPr lang="pt-BR"/>
        </a:p>
      </dgm:t>
    </dgm:pt>
    <dgm:pt modelId="{B30E5377-3EAE-4111-928B-0D049A332A45}" type="sibTrans" cxnId="{91D12D3C-9998-420F-BB12-62279AFBADDF}">
      <dgm:prSet/>
      <dgm:spPr/>
      <dgm:t>
        <a:bodyPr/>
        <a:lstStyle/>
        <a:p>
          <a:endParaRPr lang="pt-BR"/>
        </a:p>
      </dgm:t>
    </dgm:pt>
    <dgm:pt modelId="{0DA3232A-D46E-42DD-A161-A30FF77E5C59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Monitoramento</a:t>
          </a:r>
        </a:p>
      </dgm:t>
    </dgm:pt>
    <dgm:pt modelId="{07F1ABA4-5140-4100-AB9C-6A9E80837071}" type="parTrans" cxnId="{E13C5FE6-D339-4E36-8BAD-635C4FDB69E1}">
      <dgm:prSet/>
      <dgm:spPr/>
      <dgm:t>
        <a:bodyPr/>
        <a:lstStyle/>
        <a:p>
          <a:endParaRPr lang="pt-BR"/>
        </a:p>
      </dgm:t>
    </dgm:pt>
    <dgm:pt modelId="{E3A14379-265F-4F08-BDBB-84A482B2894F}" type="sibTrans" cxnId="{E13C5FE6-D339-4E36-8BAD-635C4FDB69E1}">
      <dgm:prSet/>
      <dgm:spPr/>
      <dgm:t>
        <a:bodyPr/>
        <a:lstStyle/>
        <a:p>
          <a:endParaRPr lang="pt-BR"/>
        </a:p>
      </dgm:t>
    </dgm:pt>
    <dgm:pt modelId="{7F30FCB8-8754-4920-8323-6C85111FE3F5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Pula parte do </a:t>
          </a:r>
          <a:r>
            <a:rPr lang="pt-BR" dirty="0" err="1"/>
            <a:t>pipe</a:t>
          </a:r>
          <a:r>
            <a:rPr lang="pt-BR" dirty="0"/>
            <a:t> se ativado</a:t>
          </a:r>
        </a:p>
      </dgm:t>
    </dgm:pt>
    <dgm:pt modelId="{3C2FA214-4BE4-4A11-8859-E8DC67537914}" type="parTrans" cxnId="{FFEA0E30-5342-48E1-ABA3-322187396FAB}">
      <dgm:prSet/>
      <dgm:spPr/>
      <dgm:t>
        <a:bodyPr/>
        <a:lstStyle/>
        <a:p>
          <a:endParaRPr lang="pt-BR"/>
        </a:p>
      </dgm:t>
    </dgm:pt>
    <dgm:pt modelId="{EDAB2587-BA03-4836-8070-F0AB0D3B7987}" type="sibTrans" cxnId="{FFEA0E30-5342-48E1-ABA3-322187396FAB}">
      <dgm:prSet/>
      <dgm:spPr/>
      <dgm:t>
        <a:bodyPr/>
        <a:lstStyle/>
        <a:p>
          <a:endParaRPr lang="pt-BR"/>
        </a:p>
      </dgm:t>
    </dgm:pt>
    <dgm:pt modelId="{02626C44-F097-4295-BDA5-688BE3B23E17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Ativa para evitar loucuras do modelo</a:t>
          </a:r>
        </a:p>
      </dgm:t>
    </dgm:pt>
    <dgm:pt modelId="{6E98BACB-1C5C-4AB4-AC99-1616EB7661EA}" type="parTrans" cxnId="{F3C79552-F01C-4B75-9EBC-98BA622DD9C0}">
      <dgm:prSet/>
      <dgm:spPr/>
      <dgm:t>
        <a:bodyPr/>
        <a:lstStyle/>
        <a:p>
          <a:endParaRPr lang="pt-BR"/>
        </a:p>
      </dgm:t>
    </dgm:pt>
    <dgm:pt modelId="{1502927F-F649-4837-8AB5-9F28080A0DFE}" type="sibTrans" cxnId="{F3C79552-F01C-4B75-9EBC-98BA622DD9C0}">
      <dgm:prSet/>
      <dgm:spPr/>
      <dgm:t>
        <a:bodyPr/>
        <a:lstStyle/>
        <a:p>
          <a:endParaRPr lang="pt-BR"/>
        </a:p>
      </dgm:t>
    </dgm:pt>
    <dgm:pt modelId="{AB8CD540-BBA1-4020-B9DB-EC3EF47BB66F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Ex.: Desconto maior do que 50%</a:t>
          </a:r>
        </a:p>
      </dgm:t>
    </dgm:pt>
    <dgm:pt modelId="{96264BE9-631A-4487-A272-E42A9D1564B3}" type="parTrans" cxnId="{84FC2A8C-2A0D-4491-9BE7-9E2D46A02E82}">
      <dgm:prSet/>
      <dgm:spPr/>
      <dgm:t>
        <a:bodyPr/>
        <a:lstStyle/>
        <a:p>
          <a:endParaRPr lang="pt-BR"/>
        </a:p>
      </dgm:t>
    </dgm:pt>
    <dgm:pt modelId="{C6D1F0BC-A277-413A-9173-70103DC8994F}" type="sibTrans" cxnId="{84FC2A8C-2A0D-4491-9BE7-9E2D46A02E82}">
      <dgm:prSet/>
      <dgm:spPr/>
      <dgm:t>
        <a:bodyPr/>
        <a:lstStyle/>
        <a:p>
          <a:endParaRPr lang="pt-BR"/>
        </a:p>
      </dgm:t>
    </dgm:pt>
    <dgm:pt modelId="{547B4065-3CA3-4F55-A477-6D7C9D58D8ED}" type="pres">
      <dgm:prSet presAssocID="{9EA9E261-C472-4C42-9EE8-0EEA4538D766}" presName="Name0" presStyleCnt="0">
        <dgm:presLayoutVars>
          <dgm:dir/>
          <dgm:resizeHandles val="exact"/>
        </dgm:presLayoutVars>
      </dgm:prSet>
      <dgm:spPr/>
    </dgm:pt>
    <dgm:pt modelId="{B557F100-76CA-496A-BC1E-F791AA6F78D9}" type="pres">
      <dgm:prSet presAssocID="{FAF156BC-CDED-49B1-8971-DD7D65C4BAA1}" presName="parAndChTx" presStyleLbl="node1" presStyleIdx="0" presStyleCnt="4">
        <dgm:presLayoutVars>
          <dgm:bulletEnabled val="1"/>
        </dgm:presLayoutVars>
      </dgm:prSet>
      <dgm:spPr/>
    </dgm:pt>
    <dgm:pt modelId="{F443F73E-2B5C-443B-AC81-95D07D5D9A19}" type="pres">
      <dgm:prSet presAssocID="{9D39B697-357B-4748-8E2C-34E0FAF83D77}" presName="parAndChSpace" presStyleCnt="0"/>
      <dgm:spPr/>
    </dgm:pt>
    <dgm:pt modelId="{67FD38DA-6C19-4C53-8DCE-3133FA8F0ADC}" type="pres">
      <dgm:prSet presAssocID="{14FCA573-3935-48CA-9E4C-A7B04A328AA3}" presName="parAndChTx" presStyleLbl="node1" presStyleIdx="1" presStyleCnt="4">
        <dgm:presLayoutVars>
          <dgm:bulletEnabled val="1"/>
        </dgm:presLayoutVars>
      </dgm:prSet>
      <dgm:spPr/>
    </dgm:pt>
    <dgm:pt modelId="{0899EBE4-FF49-4833-89FA-5343949E830F}" type="pres">
      <dgm:prSet presAssocID="{4220D4E5-F5FB-4031-8430-CD388E5BE230}" presName="parAndChSpace" presStyleCnt="0"/>
      <dgm:spPr/>
    </dgm:pt>
    <dgm:pt modelId="{859C14D1-D5D8-413B-B456-581CCCA60D28}" type="pres">
      <dgm:prSet presAssocID="{0DA3232A-D46E-42DD-A161-A30FF77E5C59}" presName="parAndChTx" presStyleLbl="node1" presStyleIdx="2" presStyleCnt="4">
        <dgm:presLayoutVars>
          <dgm:bulletEnabled val="1"/>
        </dgm:presLayoutVars>
      </dgm:prSet>
      <dgm:spPr/>
    </dgm:pt>
    <dgm:pt modelId="{F25DB601-2A88-447E-A54C-2E5465681CA7}" type="pres">
      <dgm:prSet presAssocID="{E3A14379-265F-4F08-BDBB-84A482B2894F}" presName="parAndChSpace" presStyleCnt="0"/>
      <dgm:spPr/>
    </dgm:pt>
    <dgm:pt modelId="{C86667A2-7BBA-4FC6-80C2-2D3D120CA70B}" type="pres">
      <dgm:prSet presAssocID="{DAC8D542-E2FF-4E45-9C31-44DEF3B1BF16}" presName="parAndChTx" presStyleLbl="node1" presStyleIdx="3" presStyleCnt="4" custScaleY="90909" custLinFactNeighborX="7071">
        <dgm:presLayoutVars>
          <dgm:bulletEnabled val="1"/>
        </dgm:presLayoutVars>
      </dgm:prSet>
      <dgm:spPr/>
    </dgm:pt>
  </dgm:ptLst>
  <dgm:cxnLst>
    <dgm:cxn modelId="{CD386B14-6797-42B5-9301-98011B2124C7}" srcId="{9EA9E261-C472-4C42-9EE8-0EEA4538D766}" destId="{FAF156BC-CDED-49B1-8971-DD7D65C4BAA1}" srcOrd="0" destOrd="0" parTransId="{D3D41468-E418-432A-AECD-61242753DFC4}" sibTransId="{9D39B697-357B-4748-8E2C-34E0FAF83D77}"/>
    <dgm:cxn modelId="{707E7619-FDE1-4E84-B507-354C2D257EDB}" type="presOf" srcId="{DAC8D542-E2FF-4E45-9C31-44DEF3B1BF16}" destId="{C86667A2-7BBA-4FC6-80C2-2D3D120CA70B}" srcOrd="0" destOrd="0" presId="urn:microsoft.com/office/officeart/2005/8/layout/hChevron3"/>
    <dgm:cxn modelId="{C4504E1C-F993-4451-AE61-1BDA3F69BD18}" type="presOf" srcId="{9EA9E261-C472-4C42-9EE8-0EEA4538D766}" destId="{547B4065-3CA3-4F55-A477-6D7C9D58D8ED}" srcOrd="0" destOrd="0" presId="urn:microsoft.com/office/officeart/2005/8/layout/hChevron3"/>
    <dgm:cxn modelId="{FFEA0E30-5342-48E1-ABA3-322187396FAB}" srcId="{DAC8D542-E2FF-4E45-9C31-44DEF3B1BF16}" destId="{7F30FCB8-8754-4920-8323-6C85111FE3F5}" srcOrd="2" destOrd="0" parTransId="{3C2FA214-4BE4-4A11-8859-E8DC67537914}" sibTransId="{EDAB2587-BA03-4836-8070-F0AB0D3B7987}"/>
    <dgm:cxn modelId="{91D12D3C-9998-420F-BB12-62279AFBADDF}" srcId="{9EA9E261-C472-4C42-9EE8-0EEA4538D766}" destId="{DAC8D542-E2FF-4E45-9C31-44DEF3B1BF16}" srcOrd="3" destOrd="0" parTransId="{3AF62C1B-89B5-494C-A95A-2D70C5982D12}" sibTransId="{B30E5377-3EAE-4111-928B-0D049A332A45}"/>
    <dgm:cxn modelId="{F3C79552-F01C-4B75-9EBC-98BA622DD9C0}" srcId="{DAC8D542-E2FF-4E45-9C31-44DEF3B1BF16}" destId="{02626C44-F097-4295-BDA5-688BE3B23E17}" srcOrd="0" destOrd="0" parTransId="{6E98BACB-1C5C-4AB4-AC99-1616EB7661EA}" sibTransId="{1502927F-F649-4837-8AB5-9F28080A0DFE}"/>
    <dgm:cxn modelId="{84FC2A8C-2A0D-4491-9BE7-9E2D46A02E82}" srcId="{DAC8D542-E2FF-4E45-9C31-44DEF3B1BF16}" destId="{AB8CD540-BBA1-4020-B9DB-EC3EF47BB66F}" srcOrd="1" destOrd="0" parTransId="{96264BE9-631A-4487-A272-E42A9D1564B3}" sibTransId="{C6D1F0BC-A277-413A-9173-70103DC8994F}"/>
    <dgm:cxn modelId="{F7BB888E-6C22-4BA2-9B6D-4C6E5D197193}" type="presOf" srcId="{7F30FCB8-8754-4920-8323-6C85111FE3F5}" destId="{C86667A2-7BBA-4FC6-80C2-2D3D120CA70B}" srcOrd="0" destOrd="3" presId="urn:microsoft.com/office/officeart/2005/8/layout/hChevron3"/>
    <dgm:cxn modelId="{AF013B93-52A2-402B-8DD3-268535B6FA49}" type="presOf" srcId="{14FCA573-3935-48CA-9E4C-A7B04A328AA3}" destId="{67FD38DA-6C19-4C53-8DCE-3133FA8F0ADC}" srcOrd="0" destOrd="0" presId="urn:microsoft.com/office/officeart/2005/8/layout/hChevron3"/>
    <dgm:cxn modelId="{FAF13AB9-B462-453E-A862-13D3A45152F7}" type="presOf" srcId="{0DA3232A-D46E-42DD-A161-A30FF77E5C59}" destId="{859C14D1-D5D8-413B-B456-581CCCA60D28}" srcOrd="0" destOrd="0" presId="urn:microsoft.com/office/officeart/2005/8/layout/hChevron3"/>
    <dgm:cxn modelId="{9E7414CA-18D2-46C0-846B-613C2BE462C6}" type="presOf" srcId="{AB8CD540-BBA1-4020-B9DB-EC3EF47BB66F}" destId="{C86667A2-7BBA-4FC6-80C2-2D3D120CA70B}" srcOrd="0" destOrd="2" presId="urn:microsoft.com/office/officeart/2005/8/layout/hChevron3"/>
    <dgm:cxn modelId="{851A19CF-0EF8-489B-A480-6E144E6264F8}" type="presOf" srcId="{FAF156BC-CDED-49B1-8971-DD7D65C4BAA1}" destId="{B557F100-76CA-496A-BC1E-F791AA6F78D9}" srcOrd="0" destOrd="0" presId="urn:microsoft.com/office/officeart/2005/8/layout/hChevron3"/>
    <dgm:cxn modelId="{1D082AD1-FC38-43EB-9D85-52C6598ABF89}" type="presOf" srcId="{02626C44-F097-4295-BDA5-688BE3B23E17}" destId="{C86667A2-7BBA-4FC6-80C2-2D3D120CA70B}" srcOrd="0" destOrd="1" presId="urn:microsoft.com/office/officeart/2005/8/layout/hChevron3"/>
    <dgm:cxn modelId="{E13C5FE6-D339-4E36-8BAD-635C4FDB69E1}" srcId="{9EA9E261-C472-4C42-9EE8-0EEA4538D766}" destId="{0DA3232A-D46E-42DD-A161-A30FF77E5C59}" srcOrd="2" destOrd="0" parTransId="{07F1ABA4-5140-4100-AB9C-6A9E80837071}" sibTransId="{E3A14379-265F-4F08-BDBB-84A482B2894F}"/>
    <dgm:cxn modelId="{4FF5C7FB-2A79-4AF5-AC4C-77173CD52FB3}" srcId="{9EA9E261-C472-4C42-9EE8-0EEA4538D766}" destId="{14FCA573-3935-48CA-9E4C-A7B04A328AA3}" srcOrd="1" destOrd="0" parTransId="{93083AA1-5479-4484-BBBF-C546EECDBE7E}" sibTransId="{4220D4E5-F5FB-4031-8430-CD388E5BE230}"/>
    <dgm:cxn modelId="{47FCA002-3652-451B-B131-A64954F3447B}" type="presParOf" srcId="{547B4065-3CA3-4F55-A477-6D7C9D58D8ED}" destId="{B557F100-76CA-496A-BC1E-F791AA6F78D9}" srcOrd="0" destOrd="0" presId="urn:microsoft.com/office/officeart/2005/8/layout/hChevron3"/>
    <dgm:cxn modelId="{84B807AD-37CD-4A34-9F4A-C026877CD1D7}" type="presParOf" srcId="{547B4065-3CA3-4F55-A477-6D7C9D58D8ED}" destId="{F443F73E-2B5C-443B-AC81-95D07D5D9A19}" srcOrd="1" destOrd="0" presId="urn:microsoft.com/office/officeart/2005/8/layout/hChevron3"/>
    <dgm:cxn modelId="{3C2D2DCE-A921-4658-BE65-BF4D0B8C6BA0}" type="presParOf" srcId="{547B4065-3CA3-4F55-A477-6D7C9D58D8ED}" destId="{67FD38DA-6C19-4C53-8DCE-3133FA8F0ADC}" srcOrd="2" destOrd="0" presId="urn:microsoft.com/office/officeart/2005/8/layout/hChevron3"/>
    <dgm:cxn modelId="{48CC1E29-9ACA-4EAD-90D6-414FABBBF28B}" type="presParOf" srcId="{547B4065-3CA3-4F55-A477-6D7C9D58D8ED}" destId="{0899EBE4-FF49-4833-89FA-5343949E830F}" srcOrd="3" destOrd="0" presId="urn:microsoft.com/office/officeart/2005/8/layout/hChevron3"/>
    <dgm:cxn modelId="{D203C9E7-4B78-4AFD-8B6F-2926266D0F16}" type="presParOf" srcId="{547B4065-3CA3-4F55-A477-6D7C9D58D8ED}" destId="{859C14D1-D5D8-413B-B456-581CCCA60D28}" srcOrd="4" destOrd="0" presId="urn:microsoft.com/office/officeart/2005/8/layout/hChevron3"/>
    <dgm:cxn modelId="{748D9A71-635E-44E0-9CE0-CDDB3F9E910A}" type="presParOf" srcId="{547B4065-3CA3-4F55-A477-6D7C9D58D8ED}" destId="{F25DB601-2A88-447E-A54C-2E5465681CA7}" srcOrd="5" destOrd="0" presId="urn:microsoft.com/office/officeart/2005/8/layout/hChevron3"/>
    <dgm:cxn modelId="{CB1737E6-7257-42A2-BE69-9BADCA8779E1}" type="presParOf" srcId="{547B4065-3CA3-4F55-A477-6D7C9D58D8ED}" destId="{C86667A2-7BBA-4FC6-80C2-2D3D120CA70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7F100-76CA-496A-BC1E-F791AA6F78D9}">
      <dsp:nvSpPr>
        <dsp:cNvPr id="0" name=""/>
        <dsp:cNvSpPr/>
      </dsp:nvSpPr>
      <dsp:spPr>
        <a:xfrm>
          <a:off x="1611" y="0"/>
          <a:ext cx="1616496" cy="1012761"/>
        </a:xfrm>
        <a:prstGeom prst="homePlate">
          <a:avLst>
            <a:gd name="adj" fmla="val 25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228106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Modelagem</a:t>
          </a:r>
        </a:p>
      </dsp:txBody>
      <dsp:txXfrm>
        <a:off x="1611" y="0"/>
        <a:ext cx="1489901" cy="1012761"/>
      </dsp:txXfrm>
    </dsp:sp>
    <dsp:sp modelId="{67FD38DA-6C19-4C53-8DCE-3133FA8F0ADC}">
      <dsp:nvSpPr>
        <dsp:cNvPr id="0" name=""/>
        <dsp:cNvSpPr/>
      </dsp:nvSpPr>
      <dsp:spPr>
        <a:xfrm>
          <a:off x="1294808" y="0"/>
          <a:ext cx="1616496" cy="1012761"/>
        </a:xfrm>
        <a:prstGeom prst="chevron">
          <a:avLst>
            <a:gd name="adj" fmla="val 25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57026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Produção</a:t>
          </a:r>
        </a:p>
      </dsp:txBody>
      <dsp:txXfrm>
        <a:off x="1547998" y="0"/>
        <a:ext cx="1110116" cy="1012761"/>
      </dsp:txXfrm>
    </dsp:sp>
    <dsp:sp modelId="{859C14D1-D5D8-413B-B456-581CCCA60D28}">
      <dsp:nvSpPr>
        <dsp:cNvPr id="0" name=""/>
        <dsp:cNvSpPr/>
      </dsp:nvSpPr>
      <dsp:spPr>
        <a:xfrm>
          <a:off x="2588004" y="0"/>
          <a:ext cx="1616496" cy="1012761"/>
        </a:xfrm>
        <a:prstGeom prst="chevron">
          <a:avLst>
            <a:gd name="adj" fmla="val 25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57026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Monitoramento</a:t>
          </a:r>
        </a:p>
      </dsp:txBody>
      <dsp:txXfrm>
        <a:off x="2841194" y="0"/>
        <a:ext cx="1110116" cy="1012761"/>
      </dsp:txXfrm>
    </dsp:sp>
    <dsp:sp modelId="{C86667A2-7BBA-4FC6-80C2-2D3D120CA70B}">
      <dsp:nvSpPr>
        <dsp:cNvPr id="0" name=""/>
        <dsp:cNvSpPr/>
      </dsp:nvSpPr>
      <dsp:spPr>
        <a:xfrm>
          <a:off x="3882812" y="0"/>
          <a:ext cx="1616496" cy="1012761"/>
        </a:xfrm>
        <a:prstGeom prst="chevron">
          <a:avLst>
            <a:gd name="adj" fmla="val 25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26" tIns="25400" rIns="57026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Circuit-breaking</a:t>
          </a:r>
          <a:endParaRPr lang="pt-B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Ativa para evitar loucuras do modelo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Ex.: Desconto maior do que 50%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Pula parte do </a:t>
          </a:r>
          <a:r>
            <a:rPr lang="pt-BR" sz="800" kern="1200" dirty="0" err="1"/>
            <a:t>pipe</a:t>
          </a:r>
          <a:r>
            <a:rPr lang="pt-BR" sz="800" kern="1200" dirty="0"/>
            <a:t> se ativado</a:t>
          </a:r>
        </a:p>
      </dsp:txBody>
      <dsp:txXfrm>
        <a:off x="4136002" y="0"/>
        <a:ext cx="1110116" cy="1012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5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2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36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41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9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21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02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C0AE-9479-4983-8CB1-AB05384FA850}" type="datetimeFigureOut">
              <a:rPr lang="pt-BR" smtClean="0"/>
              <a:t>07/02/2022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6BBC-2262-4665-B5B7-7231AA64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eirozf.com/entries/scikit-learn-pipeline-exampl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cikit-learn.org/stable/modules/generated/sklearn.tree.DecisionTreeClassifi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3EC5-E960-4F5D-B30A-9923C6C0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94896"/>
            <a:ext cx="5915025" cy="30386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Regressão Linear e Logística</a:t>
            </a:r>
          </a:p>
        </p:txBody>
      </p:sp>
    </p:spTree>
    <p:extLst>
      <p:ext uri="{BB962C8B-B14F-4D97-AF65-F5344CB8AC3E}">
        <p14:creationId xmlns:p14="http://schemas.microsoft.com/office/powerpoint/2010/main" val="7188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3F2021-D348-4EBF-BFA9-F5D21BDE8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91399" y="1822592"/>
            <a:ext cx="10040798" cy="625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D8EBB-A15D-47A4-8856-D053878E3A04}"/>
              </a:ext>
            </a:extLst>
          </p:cNvPr>
          <p:cNvSpPr txBox="1"/>
          <p:nvPr/>
        </p:nvSpPr>
        <p:spPr>
          <a:xfrm>
            <a:off x="749300" y="1651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ML – INTRODUÇÃO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E0374-CE8E-4FD6-8C66-9FA178F7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1" y="614406"/>
            <a:ext cx="4470609" cy="217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C3E65CA-407C-4429-9A73-2A8B086B5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298765"/>
              </p:ext>
            </p:extLst>
          </p:nvPr>
        </p:nvGraphicFramePr>
        <p:xfrm>
          <a:off x="451910" y="2865819"/>
          <a:ext cx="5499309" cy="1012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áfico 14" descr="Avião com preenchimento sólido">
            <a:extLst>
              <a:ext uri="{FF2B5EF4-FFF2-40B4-BE49-F238E27FC236}">
                <a16:creationId xmlns:a16="http://schemas.microsoft.com/office/drawing/2014/main" id="{6782F4BC-D49E-4257-ABD3-F00C5C4D0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3712" y="2785845"/>
            <a:ext cx="513588" cy="5135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E98325D-F5BB-4AD2-A338-AE260B88067D}"/>
              </a:ext>
            </a:extLst>
          </p:cNvPr>
          <p:cNvSpPr txBox="1"/>
          <p:nvPr/>
        </p:nvSpPr>
        <p:spPr>
          <a:xfrm>
            <a:off x="55670" y="4283652"/>
            <a:ext cx="514498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>
                <a:effectLst/>
              </a:rPr>
              <a:t>Padrão</a:t>
            </a:r>
            <a:endParaRPr lang="en-US" sz="800" b="1" dirty="0">
              <a:effectLst/>
            </a:endParaRPr>
          </a:p>
          <a:p>
            <a:endParaRPr lang="en-US" sz="800" dirty="0">
              <a:solidFill>
                <a:srgbClr val="AF00DB"/>
              </a:solidFill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Separação de dados para treino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 = [‘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target’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df[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‘target’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stratify=y)</a:t>
            </a: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800" dirty="0">
                <a:solidFill>
                  <a:srgbClr val="008000"/>
                </a:solidFill>
                <a:latin typeface="Courier New" panose="02070309020205020404" pitchFamily="49" charset="0"/>
              </a:rPr>
              <a:t>Hiper parâmetros e 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Treino do modelo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model.fit(X_train, y_train)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Análise de resultados - métricas de avaliação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D8EBB-A15D-47A4-8856-D053878E3A04}"/>
              </a:ext>
            </a:extLst>
          </p:cNvPr>
          <p:cNvSpPr txBox="1"/>
          <p:nvPr/>
        </p:nvSpPr>
        <p:spPr>
          <a:xfrm>
            <a:off x="749300" y="1651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ML – extra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259A53-D566-464B-BB68-37AAE1E45CC2}"/>
              </a:ext>
            </a:extLst>
          </p:cNvPr>
          <p:cNvSpPr txBox="1"/>
          <p:nvPr/>
        </p:nvSpPr>
        <p:spPr>
          <a:xfrm>
            <a:off x="248710" y="647954"/>
            <a:ext cx="407945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Pipeline </a:t>
            </a:r>
          </a:p>
          <a:p>
            <a:pPr algn="ctr"/>
            <a:endParaRPr lang="en-US" sz="800" b="1" dirty="0">
              <a:effectLst/>
            </a:endParaRPr>
          </a:p>
          <a:p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Usa-se uma </a:t>
            </a:r>
            <a:r>
              <a:rPr lang="pt-BR" sz="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tupla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(nome, objeto </a:t>
            </a:r>
            <a:r>
              <a:rPr lang="pt-BR" sz="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 para cada etapa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modelo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Pipeline(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-hot 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OneHotEncoder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imputer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SimpleImputer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strategy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scaler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(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pt-BR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dtc</a:t>
            </a:r>
            <a:r>
              <a:rPr lang="pt-BR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 modelo),</a:t>
            </a: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])</a:t>
            </a:r>
          </a:p>
          <a:p>
            <a:b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Usa-se o pipeline como qualquer objeto </a:t>
            </a:r>
            <a:r>
              <a:rPr lang="pt-BR" sz="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pt-BR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pipe.fit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.predict(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58BC47-4664-4B21-9E70-FBB2B0445C0D}"/>
              </a:ext>
            </a:extLst>
          </p:cNvPr>
          <p:cNvSpPr txBox="1"/>
          <p:nvPr/>
        </p:nvSpPr>
        <p:spPr>
          <a:xfrm>
            <a:off x="4559808" y="647952"/>
            <a:ext cx="212140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>
                <a:effectLst/>
              </a:rPr>
              <a:t>Pipeline </a:t>
            </a:r>
            <a:br>
              <a:rPr lang="en-US" sz="800" b="1" dirty="0">
                <a:effectLst/>
              </a:rPr>
            </a:b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Organiza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etapas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Une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preprocessamento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reproducibiliade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Evita data leaking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de Cross-validation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630788-0E21-43CB-A66B-BBB06EB60A21}"/>
              </a:ext>
            </a:extLst>
          </p:cNvPr>
          <p:cNvSpPr txBox="1"/>
          <p:nvPr/>
        </p:nvSpPr>
        <p:spPr>
          <a:xfrm>
            <a:off x="248710" y="2982722"/>
            <a:ext cx="40794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Cross-Validation (</a:t>
            </a:r>
            <a:r>
              <a:rPr lang="en-US" sz="800" b="1" dirty="0" err="1">
                <a:effectLst/>
              </a:rPr>
              <a:t>cross_val_score</a:t>
            </a:r>
            <a:r>
              <a:rPr lang="en-US" sz="800" b="1" dirty="0">
                <a:effectLst/>
              </a:rPr>
              <a:t>) 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90E749-6A5B-4CAF-A12F-0A85ABECB2A6}"/>
              </a:ext>
            </a:extLst>
          </p:cNvPr>
          <p:cNvSpPr txBox="1"/>
          <p:nvPr/>
        </p:nvSpPr>
        <p:spPr>
          <a:xfrm>
            <a:off x="89993" y="4058430"/>
            <a:ext cx="407945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Cross-Validation (</a:t>
            </a:r>
            <a:r>
              <a:rPr lang="en-US" sz="800" b="1" dirty="0" err="1">
                <a:effectLst/>
              </a:rPr>
              <a:t>GridSearchCV</a:t>
            </a:r>
            <a:r>
              <a:rPr lang="en-US" sz="800" b="1" dirty="0">
                <a:effectLst/>
              </a:rPr>
              <a:t>)</a:t>
            </a:r>
          </a:p>
          <a:p>
            <a:pPr algn="ctr"/>
            <a:endParaRPr lang="en-US" sz="800" b="1" dirty="0"/>
          </a:p>
          <a:p>
            <a:pPr algn="ctr"/>
            <a:endParaRPr lang="en-US" sz="800" b="1" dirty="0">
              <a:effectLst/>
            </a:endParaRPr>
          </a:p>
          <a:p>
            <a:pPr algn="ctr"/>
            <a:endParaRPr lang="en-US" sz="800" b="1" dirty="0"/>
          </a:p>
          <a:p>
            <a:pPr algn="ctr"/>
            <a:endParaRPr lang="en-US" sz="800" b="1" dirty="0">
              <a:effectLst/>
            </a:endParaRP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FEC28A-0B83-4C9E-B204-D26E8EC4CE80}"/>
              </a:ext>
            </a:extLst>
          </p:cNvPr>
          <p:cNvSpPr txBox="1"/>
          <p:nvPr/>
        </p:nvSpPr>
        <p:spPr>
          <a:xfrm>
            <a:off x="95073" y="5256410"/>
            <a:ext cx="407945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ffectLst/>
              </a:rPr>
              <a:t>Manual Cross-Validation (</a:t>
            </a:r>
            <a:r>
              <a:rPr lang="en-US" sz="800" b="1" dirty="0" err="1">
                <a:effectLst/>
              </a:rPr>
              <a:t>ParameterGrid</a:t>
            </a:r>
            <a:r>
              <a:rPr lang="en-US" sz="800" b="1" dirty="0">
                <a:effectLst/>
              </a:rPr>
              <a:t>)</a:t>
            </a:r>
          </a:p>
          <a:p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D927D9-F4C6-4EDC-BCFA-30142F6C2D8B}"/>
              </a:ext>
            </a:extLst>
          </p:cNvPr>
          <p:cNvSpPr txBox="1"/>
          <p:nvPr/>
        </p:nvSpPr>
        <p:spPr>
          <a:xfrm>
            <a:off x="4559808" y="7588130"/>
            <a:ext cx="2121408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00" b="1" dirty="0">
                <a:effectLst/>
              </a:rPr>
              <a:t>Manual Cross-Validation (</a:t>
            </a:r>
            <a:r>
              <a:rPr lang="en-US" sz="800" b="1" dirty="0" err="1">
                <a:effectLst/>
              </a:rPr>
              <a:t>ParameterGrid</a:t>
            </a:r>
            <a:r>
              <a:rPr lang="en-US" sz="800" b="1" dirty="0">
                <a:effectLst/>
              </a:rPr>
              <a:t>)</a:t>
            </a:r>
            <a:br>
              <a:rPr lang="en-US" sz="800" b="1" dirty="0">
                <a:effectLst/>
              </a:rPr>
            </a:b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Organiza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etapas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Une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preprocessamento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reproducibiliade</a:t>
            </a:r>
            <a:endParaRPr 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Evita data leaking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Facilita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de Cross-validation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8638F0-A5D0-4E6D-8278-7D91501DE6B4}"/>
              </a:ext>
            </a:extLst>
          </p:cNvPr>
          <p:cNvSpPr txBox="1"/>
          <p:nvPr/>
        </p:nvSpPr>
        <p:spPr>
          <a:xfrm>
            <a:off x="4169443" y="9690556"/>
            <a:ext cx="2688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hlinkClick r:id="rId2"/>
              </a:rPr>
              <a:t>https://queirozf.com/entries/scikit-learn-pipeline-examples</a:t>
            </a:r>
            <a:r>
              <a:rPr lang="pt-BR" sz="800" dirty="0"/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F34393-518D-4EC8-B756-52F745850A66}"/>
              </a:ext>
            </a:extLst>
          </p:cNvPr>
          <p:cNvSpPr txBox="1"/>
          <p:nvPr/>
        </p:nvSpPr>
        <p:spPr>
          <a:xfrm>
            <a:off x="89992" y="6398194"/>
            <a:ext cx="463440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>
                <a:solidFill>
                  <a:srgbClr val="212529"/>
                </a:solidFill>
                <a:effectLst/>
                <a:latin typeface="-apple-system"/>
              </a:rPr>
              <a:t>Column Transformer with Mixed Types</a:t>
            </a:r>
          </a:p>
          <a:p>
            <a:br>
              <a:rPr lang="en-US" sz="800" dirty="0"/>
            </a:br>
            <a:r>
              <a:rPr lang="en-US" sz="800" dirty="0"/>
              <a:t>https://scikit-learn.org/stable/auto_examples/compose/plot_column_transformer_mixed_types.html</a:t>
            </a:r>
            <a:endParaRPr lang="fr-F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7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F2A52F-34B2-452B-BB0A-F21242376A31}"/>
              </a:ext>
            </a:extLst>
          </p:cNvPr>
          <p:cNvSpPr txBox="1"/>
          <p:nvPr/>
        </p:nvSpPr>
        <p:spPr>
          <a:xfrm>
            <a:off x="165862" y="758798"/>
            <a:ext cx="2095500" cy="176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ARVORE DE DECISÃO: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para 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Caixa branca e compreensão de features.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Identificação de features para limpeza.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D8EBB-A15D-47A4-8856-D053878E3A04}"/>
              </a:ext>
            </a:extLst>
          </p:cNvPr>
          <p:cNvSpPr txBox="1"/>
          <p:nvPr/>
        </p:nvSpPr>
        <p:spPr>
          <a:xfrm>
            <a:off x="749300" y="1651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Árvore de Decisão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4592A67-71D4-4901-934D-517683C7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6" y="6516661"/>
            <a:ext cx="6560218" cy="17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7E06C21-9996-4B4C-9F78-413AA2AF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04" y="625793"/>
            <a:ext cx="3855720" cy="22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72A22E-C4FA-4790-90D5-3542290B17C5}"/>
              </a:ext>
            </a:extLst>
          </p:cNvPr>
          <p:cNvSpPr txBox="1"/>
          <p:nvPr/>
        </p:nvSpPr>
        <p:spPr>
          <a:xfrm>
            <a:off x="165862" y="2782990"/>
            <a:ext cx="334800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sz="8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model.get_params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sz="800" b="0" dirty="0">
              <a:solidFill>
                <a:srgbClr val="000000"/>
              </a:solidFill>
              <a:effectLst/>
              <a:latin typeface="+mj-lt"/>
            </a:endParaRP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{'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ccp_alpha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0.0, 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class_weight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, 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criterion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gini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’,</a:t>
            </a:r>
          </a:p>
          <a:p>
            <a:pPr marL="177800" lvl="1"/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1" dirty="0" err="1">
                <a:solidFill>
                  <a:srgbClr val="212121"/>
                </a:solidFill>
                <a:effectLst/>
                <a:latin typeface="+mj-lt"/>
              </a:rPr>
              <a:t>max_depth</a:t>
            </a:r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1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, 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max_features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max_leaf_nodes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None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min_impurity_decrease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0.0,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min_samples_leaf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1,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min_samples_split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2,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min_weight_fraction_leaf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0.0,</a:t>
            </a:r>
          </a:p>
          <a:p>
            <a:pPr marL="177800" lvl="1"/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1" dirty="0" err="1">
                <a:solidFill>
                  <a:srgbClr val="212121"/>
                </a:solidFill>
                <a:effectLst/>
                <a:latin typeface="+mj-lt"/>
              </a:rPr>
              <a:t>random_state</a:t>
            </a:r>
            <a:r>
              <a:rPr lang="pt-BR" sz="800" b="1" dirty="0">
                <a:solidFill>
                  <a:srgbClr val="212121"/>
                </a:solidFill>
                <a:effectLst/>
                <a:latin typeface="+mj-lt"/>
              </a:rPr>
              <a:t>': 42,</a:t>
            </a:r>
          </a:p>
          <a:p>
            <a:pPr marL="177800" lvl="1"/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splitter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': '</a:t>
            </a:r>
            <a:r>
              <a:rPr lang="pt-BR" sz="800" b="0" dirty="0" err="1">
                <a:solidFill>
                  <a:srgbClr val="212121"/>
                </a:solidFill>
                <a:effectLst/>
                <a:latin typeface="+mj-lt"/>
              </a:rPr>
              <a:t>best</a:t>
            </a:r>
            <a:r>
              <a:rPr lang="pt-BR" sz="800" b="0" dirty="0">
                <a:solidFill>
                  <a:srgbClr val="212121"/>
                </a:solidFill>
                <a:effectLst/>
                <a:latin typeface="+mj-lt"/>
              </a:rPr>
              <a:t>’}</a:t>
            </a:r>
          </a:p>
          <a:p>
            <a:pPr marL="177800" lvl="1"/>
            <a:endParaRPr lang="pt-BR" sz="800" dirty="0">
              <a:solidFill>
                <a:srgbClr val="212121"/>
              </a:solidFill>
              <a:latin typeface="+mj-lt"/>
            </a:endParaRPr>
          </a:p>
          <a:p>
            <a:r>
              <a:rPr lang="pt-B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model.get_params</a:t>
            </a:r>
            <a:r>
              <a:rPr lang="pt-B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77800" lvl="1"/>
            <a:endParaRPr lang="pt-BR" sz="800" b="0" dirty="0">
              <a:solidFill>
                <a:srgbClr val="212121"/>
              </a:solidFill>
              <a:effectLst/>
              <a:latin typeface="+mj-lt"/>
            </a:endParaRPr>
          </a:p>
          <a:p>
            <a:pPr marL="177800" lvl="1"/>
            <a:endParaRPr lang="pt-BR" sz="800" b="0" dirty="0">
              <a:solidFill>
                <a:srgbClr val="212121"/>
              </a:solidFill>
              <a:effectLst/>
              <a:latin typeface="+mj-lt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tree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tree.plot_tree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(model,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X_train.columns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F06ABE-00B9-452D-A676-325E6D49EAF3}"/>
              </a:ext>
            </a:extLst>
          </p:cNvPr>
          <p:cNvSpPr txBox="1"/>
          <p:nvPr/>
        </p:nvSpPr>
        <p:spPr>
          <a:xfrm>
            <a:off x="2843784" y="9633178"/>
            <a:ext cx="4033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hlinkClick r:id="rId4"/>
              </a:rPr>
              <a:t>https://scikit-learn.org/stable/modules/generated/sklearn.tree.DecisionTreeClassifier.html</a:t>
            </a:r>
            <a:r>
              <a:rPr lang="pt-BR" sz="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222E26E-56FE-4719-9B6C-838FC45FA93E}"/>
                  </a:ext>
                </a:extLst>
              </p:cNvPr>
              <p:cNvSpPr txBox="1"/>
              <p:nvPr/>
            </p:nvSpPr>
            <p:spPr>
              <a:xfrm>
                <a:off x="2261362" y="3526443"/>
                <a:ext cx="4356862" cy="2129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Critérios de separação de folha:</a:t>
                </a:r>
              </a:p>
              <a:p>
                <a:pPr marL="171450" indent="-1714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Maior redução de Gini (impureza)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𝐺𝑖𝑛𝑖</m:t>
                      </m:r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t-BR" sz="1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)=1−∑</m:t>
                      </m:r>
                      <m:sSubSup>
                        <m:sSubSupPr>
                          <m:ctrlPr>
                            <a:rPr lang="pt-BR" sz="1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pt-BR" sz="100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 o  Grau de impureza Pré-separação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 o grau de impureza de cada folha para cada possível separação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 o grau de impureza ponderado para cada possível separação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Seleciona a separação  que mais reduz a impureza.</a:t>
                </a:r>
              </a:p>
              <a:p>
                <a:pPr marL="228600" indent="-2286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Segue para próximo critério e volta para “1.”</a:t>
                </a:r>
                <a:endParaRPr lang="pt-BR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222E26E-56FE-4719-9B6C-838FC45F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62" y="3526443"/>
                <a:ext cx="4356862" cy="2129365"/>
              </a:xfrm>
              <a:prstGeom prst="rect">
                <a:avLst/>
              </a:prstGeom>
              <a:blipFill>
                <a:blip r:embed="rId5"/>
                <a:stretch>
                  <a:fillRect b="-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27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D284-802A-4EBD-A7E0-36A292B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45631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KNN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6690A-3030-496F-9130-EF041150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algoritmos de </a:t>
            </a:r>
            <a:r>
              <a:rPr lang="pt-BR" dirty="0" err="1"/>
              <a:t>Clusterização</a:t>
            </a:r>
            <a:r>
              <a:rPr lang="pt-BR" dirty="0"/>
              <a:t> são “</a:t>
            </a:r>
            <a:r>
              <a:rPr lang="pt-BR" dirty="0" err="1"/>
              <a:t>Lazy</a:t>
            </a:r>
            <a:r>
              <a:rPr lang="pt-BR" dirty="0"/>
              <a:t> Learning”. Cada observação nova muda o contexto. Tecnicamente não existe um modelo – é um algoritmo. Mas pode ser usado assim. </a:t>
            </a:r>
          </a:p>
          <a:p>
            <a:r>
              <a:rPr lang="pt-BR" dirty="0" err="1"/>
              <a:t>Metodo</a:t>
            </a:r>
            <a:r>
              <a:rPr lang="pt-BR" dirty="0"/>
              <a:t> do joelho; comparação entre teste e treino</a:t>
            </a:r>
          </a:p>
          <a:p>
            <a:r>
              <a:rPr lang="pt-BR" dirty="0" err="1"/>
              <a:t>KNN</a:t>
            </a:r>
            <a:r>
              <a:rPr lang="pt-BR" dirty="0"/>
              <a:t> é supervisionado, favor não confundir com </a:t>
            </a:r>
            <a:r>
              <a:rPr lang="pt-BR" dirty="0" err="1"/>
              <a:t>Kmeans</a:t>
            </a:r>
            <a:r>
              <a:rPr lang="pt-BR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6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1943</TotalTime>
  <Words>705</Words>
  <Application>Microsoft Office PowerPoint</Application>
  <PresentationFormat>Papel A4 (210 x 297 mm)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Cambria Math</vt:lpstr>
      <vt:lpstr>Courier New</vt:lpstr>
      <vt:lpstr>Tema do Office</vt:lpstr>
      <vt:lpstr>Regressão Linear e Logística</vt:lpstr>
      <vt:lpstr>Apresentação do PowerPoint</vt:lpstr>
      <vt:lpstr>Apresentação do PowerPoint</vt:lpstr>
      <vt:lpstr>Apresentação do PowerPoint</vt:lpstr>
      <vt:lpstr>Apresentação do PowerPoint</vt:lpstr>
      <vt:lpstr>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V.M. Quintella</dc:creator>
  <cp:lastModifiedBy>Vitor V.M. Quintella</cp:lastModifiedBy>
  <cp:revision>7</cp:revision>
  <cp:lastPrinted>2022-01-29T14:30:32Z</cp:lastPrinted>
  <dcterms:created xsi:type="dcterms:W3CDTF">2021-05-22T22:54:04Z</dcterms:created>
  <dcterms:modified xsi:type="dcterms:W3CDTF">2022-02-08T00:59:47Z</dcterms:modified>
</cp:coreProperties>
</file>