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8" r:id="rId2"/>
    <p:sldId id="257" r:id="rId3"/>
    <p:sldId id="256" r:id="rId4"/>
    <p:sldId id="262" r:id="rId5"/>
    <p:sldId id="260" r:id="rId6"/>
    <p:sldId id="259" r:id="rId7"/>
  </p:sldIdLst>
  <p:sldSz cx="6858000" cy="9906000" type="A4"/>
  <p:notesSz cx="6797675" cy="992505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tor V.M. Quintella" initials="VVQ" lastIdx="2" clrIdx="0">
    <p:extLst>
      <p:ext uri="{19B8F6BF-5375-455C-9EA6-DF929625EA0E}">
        <p15:presenceInfo xmlns:p15="http://schemas.microsoft.com/office/powerpoint/2012/main" userId="033b059b27f7004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2BA678A-0487-4398-9230-04E9A41EF4F9}" v="290" dt="2022-02-04T01:18:23.5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78" autoAdjust="0"/>
    <p:restoredTop sz="94660"/>
  </p:normalViewPr>
  <p:slideViewPr>
    <p:cSldViewPr snapToGrid="0">
      <p:cViewPr varScale="1">
        <p:scale>
          <a:sx n="56" d="100"/>
          <a:sy n="56" d="100"/>
        </p:scale>
        <p:origin x="2563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EA9E261-C472-4C42-9EE8-0EEA4538D766}" type="doc">
      <dgm:prSet loTypeId="urn:microsoft.com/office/officeart/2005/8/layout/hChevron3" loCatId="process" qsTypeId="urn:microsoft.com/office/officeart/2005/8/quickstyle/simple1" qsCatId="simple" csTypeId="urn:microsoft.com/office/officeart/2005/8/colors/accent2_2" csCatId="accent2" phldr="1"/>
      <dgm:spPr/>
    </dgm:pt>
    <dgm:pt modelId="{FAF156BC-CDED-49B1-8971-DD7D65C4BAA1}">
      <dgm:prSet phldrT="[Texto]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pt-BR" dirty="0"/>
            <a:t>Modelagem</a:t>
          </a:r>
        </a:p>
      </dgm:t>
    </dgm:pt>
    <dgm:pt modelId="{D3D41468-E418-432A-AECD-61242753DFC4}" type="parTrans" cxnId="{CD386B14-6797-42B5-9301-98011B2124C7}">
      <dgm:prSet/>
      <dgm:spPr/>
      <dgm:t>
        <a:bodyPr/>
        <a:lstStyle/>
        <a:p>
          <a:endParaRPr lang="pt-BR"/>
        </a:p>
      </dgm:t>
    </dgm:pt>
    <dgm:pt modelId="{9D39B697-357B-4748-8E2C-34E0FAF83D77}" type="sibTrans" cxnId="{CD386B14-6797-42B5-9301-98011B2124C7}">
      <dgm:prSet/>
      <dgm:spPr/>
      <dgm:t>
        <a:bodyPr/>
        <a:lstStyle/>
        <a:p>
          <a:endParaRPr lang="pt-BR"/>
        </a:p>
      </dgm:t>
    </dgm:pt>
    <dgm:pt modelId="{14FCA573-3935-48CA-9E4C-A7B04A328AA3}">
      <dgm:prSet phldrT="[Texto]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pt-BR" dirty="0"/>
            <a:t>Produção</a:t>
          </a:r>
        </a:p>
      </dgm:t>
    </dgm:pt>
    <dgm:pt modelId="{93083AA1-5479-4484-BBBF-C546EECDBE7E}" type="parTrans" cxnId="{4FF5C7FB-2A79-4AF5-AC4C-77173CD52FB3}">
      <dgm:prSet/>
      <dgm:spPr/>
      <dgm:t>
        <a:bodyPr/>
        <a:lstStyle/>
        <a:p>
          <a:endParaRPr lang="pt-BR"/>
        </a:p>
      </dgm:t>
    </dgm:pt>
    <dgm:pt modelId="{4220D4E5-F5FB-4031-8430-CD388E5BE230}" type="sibTrans" cxnId="{4FF5C7FB-2A79-4AF5-AC4C-77173CD52FB3}">
      <dgm:prSet/>
      <dgm:spPr/>
      <dgm:t>
        <a:bodyPr/>
        <a:lstStyle/>
        <a:p>
          <a:endParaRPr lang="pt-BR"/>
        </a:p>
      </dgm:t>
    </dgm:pt>
    <dgm:pt modelId="{DAC8D542-E2FF-4E45-9C31-44DEF3B1BF16}">
      <dgm:prSet phldrT="[Texto]"/>
      <dgm:spPr>
        <a:solidFill>
          <a:srgbClr val="FF0000"/>
        </a:solidFill>
      </dgm:spPr>
      <dgm:t>
        <a:bodyPr/>
        <a:lstStyle/>
        <a:p>
          <a:r>
            <a:rPr lang="pt-BR" dirty="0" err="1"/>
            <a:t>Circuit-breaking</a:t>
          </a:r>
          <a:endParaRPr lang="pt-BR" dirty="0"/>
        </a:p>
      </dgm:t>
    </dgm:pt>
    <dgm:pt modelId="{3AF62C1B-89B5-494C-A95A-2D70C5982D12}" type="parTrans" cxnId="{91D12D3C-9998-420F-BB12-62279AFBADDF}">
      <dgm:prSet/>
      <dgm:spPr/>
      <dgm:t>
        <a:bodyPr/>
        <a:lstStyle/>
        <a:p>
          <a:endParaRPr lang="pt-BR"/>
        </a:p>
      </dgm:t>
    </dgm:pt>
    <dgm:pt modelId="{B30E5377-3EAE-4111-928B-0D049A332A45}" type="sibTrans" cxnId="{91D12D3C-9998-420F-BB12-62279AFBADDF}">
      <dgm:prSet/>
      <dgm:spPr/>
      <dgm:t>
        <a:bodyPr/>
        <a:lstStyle/>
        <a:p>
          <a:endParaRPr lang="pt-BR"/>
        </a:p>
      </dgm:t>
    </dgm:pt>
    <dgm:pt modelId="{0DA3232A-D46E-42DD-A161-A30FF77E5C59}">
      <dgm:prSet phldrT="[Texto]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pt-BR" dirty="0"/>
            <a:t>Monitoramento</a:t>
          </a:r>
        </a:p>
      </dgm:t>
    </dgm:pt>
    <dgm:pt modelId="{07F1ABA4-5140-4100-AB9C-6A9E80837071}" type="parTrans" cxnId="{E13C5FE6-D339-4E36-8BAD-635C4FDB69E1}">
      <dgm:prSet/>
      <dgm:spPr/>
      <dgm:t>
        <a:bodyPr/>
        <a:lstStyle/>
        <a:p>
          <a:endParaRPr lang="pt-BR"/>
        </a:p>
      </dgm:t>
    </dgm:pt>
    <dgm:pt modelId="{E3A14379-265F-4F08-BDBB-84A482B2894F}" type="sibTrans" cxnId="{E13C5FE6-D339-4E36-8BAD-635C4FDB69E1}">
      <dgm:prSet/>
      <dgm:spPr/>
      <dgm:t>
        <a:bodyPr/>
        <a:lstStyle/>
        <a:p>
          <a:endParaRPr lang="pt-BR"/>
        </a:p>
      </dgm:t>
    </dgm:pt>
    <dgm:pt modelId="{7F30FCB8-8754-4920-8323-6C85111FE3F5}">
      <dgm:prSet phldrT="[Texto]"/>
      <dgm:spPr>
        <a:solidFill>
          <a:srgbClr val="FF0000"/>
        </a:solidFill>
      </dgm:spPr>
      <dgm:t>
        <a:bodyPr/>
        <a:lstStyle/>
        <a:p>
          <a:r>
            <a:rPr lang="pt-BR" dirty="0"/>
            <a:t>Pula parte do </a:t>
          </a:r>
          <a:r>
            <a:rPr lang="pt-BR" dirty="0" err="1"/>
            <a:t>pipe</a:t>
          </a:r>
          <a:r>
            <a:rPr lang="pt-BR" dirty="0"/>
            <a:t> se ativado</a:t>
          </a:r>
        </a:p>
      </dgm:t>
    </dgm:pt>
    <dgm:pt modelId="{3C2FA214-4BE4-4A11-8859-E8DC67537914}" type="parTrans" cxnId="{FFEA0E30-5342-48E1-ABA3-322187396FAB}">
      <dgm:prSet/>
      <dgm:spPr/>
      <dgm:t>
        <a:bodyPr/>
        <a:lstStyle/>
        <a:p>
          <a:endParaRPr lang="pt-BR"/>
        </a:p>
      </dgm:t>
    </dgm:pt>
    <dgm:pt modelId="{EDAB2587-BA03-4836-8070-F0AB0D3B7987}" type="sibTrans" cxnId="{FFEA0E30-5342-48E1-ABA3-322187396FAB}">
      <dgm:prSet/>
      <dgm:spPr/>
      <dgm:t>
        <a:bodyPr/>
        <a:lstStyle/>
        <a:p>
          <a:endParaRPr lang="pt-BR"/>
        </a:p>
      </dgm:t>
    </dgm:pt>
    <dgm:pt modelId="{02626C44-F097-4295-BDA5-688BE3B23E17}">
      <dgm:prSet phldrT="[Texto]"/>
      <dgm:spPr>
        <a:solidFill>
          <a:srgbClr val="FF0000"/>
        </a:solidFill>
      </dgm:spPr>
      <dgm:t>
        <a:bodyPr/>
        <a:lstStyle/>
        <a:p>
          <a:r>
            <a:rPr lang="pt-BR" dirty="0"/>
            <a:t>Ativa para evitar loucuras do modelo</a:t>
          </a:r>
        </a:p>
      </dgm:t>
    </dgm:pt>
    <dgm:pt modelId="{6E98BACB-1C5C-4AB4-AC99-1616EB7661EA}" type="parTrans" cxnId="{F3C79552-F01C-4B75-9EBC-98BA622DD9C0}">
      <dgm:prSet/>
      <dgm:spPr/>
      <dgm:t>
        <a:bodyPr/>
        <a:lstStyle/>
        <a:p>
          <a:endParaRPr lang="pt-BR"/>
        </a:p>
      </dgm:t>
    </dgm:pt>
    <dgm:pt modelId="{1502927F-F649-4837-8AB5-9F28080A0DFE}" type="sibTrans" cxnId="{F3C79552-F01C-4B75-9EBC-98BA622DD9C0}">
      <dgm:prSet/>
      <dgm:spPr/>
      <dgm:t>
        <a:bodyPr/>
        <a:lstStyle/>
        <a:p>
          <a:endParaRPr lang="pt-BR"/>
        </a:p>
      </dgm:t>
    </dgm:pt>
    <dgm:pt modelId="{AB8CD540-BBA1-4020-B9DB-EC3EF47BB66F}">
      <dgm:prSet phldrT="[Texto]"/>
      <dgm:spPr>
        <a:solidFill>
          <a:srgbClr val="FF0000"/>
        </a:solidFill>
      </dgm:spPr>
      <dgm:t>
        <a:bodyPr/>
        <a:lstStyle/>
        <a:p>
          <a:r>
            <a:rPr lang="pt-BR" dirty="0"/>
            <a:t>Ex.: Desconto maior do que 50%</a:t>
          </a:r>
        </a:p>
      </dgm:t>
    </dgm:pt>
    <dgm:pt modelId="{96264BE9-631A-4487-A272-E42A9D1564B3}" type="parTrans" cxnId="{84FC2A8C-2A0D-4491-9BE7-9E2D46A02E82}">
      <dgm:prSet/>
      <dgm:spPr/>
      <dgm:t>
        <a:bodyPr/>
        <a:lstStyle/>
        <a:p>
          <a:endParaRPr lang="pt-BR"/>
        </a:p>
      </dgm:t>
    </dgm:pt>
    <dgm:pt modelId="{C6D1F0BC-A277-413A-9173-70103DC8994F}" type="sibTrans" cxnId="{84FC2A8C-2A0D-4491-9BE7-9E2D46A02E82}">
      <dgm:prSet/>
      <dgm:spPr/>
      <dgm:t>
        <a:bodyPr/>
        <a:lstStyle/>
        <a:p>
          <a:endParaRPr lang="pt-BR"/>
        </a:p>
      </dgm:t>
    </dgm:pt>
    <dgm:pt modelId="{547B4065-3CA3-4F55-A477-6D7C9D58D8ED}" type="pres">
      <dgm:prSet presAssocID="{9EA9E261-C472-4C42-9EE8-0EEA4538D766}" presName="Name0" presStyleCnt="0">
        <dgm:presLayoutVars>
          <dgm:dir/>
          <dgm:resizeHandles val="exact"/>
        </dgm:presLayoutVars>
      </dgm:prSet>
      <dgm:spPr/>
    </dgm:pt>
    <dgm:pt modelId="{B557F100-76CA-496A-BC1E-F791AA6F78D9}" type="pres">
      <dgm:prSet presAssocID="{FAF156BC-CDED-49B1-8971-DD7D65C4BAA1}" presName="parAndChTx" presStyleLbl="node1" presStyleIdx="0" presStyleCnt="4">
        <dgm:presLayoutVars>
          <dgm:bulletEnabled val="1"/>
        </dgm:presLayoutVars>
      </dgm:prSet>
      <dgm:spPr/>
    </dgm:pt>
    <dgm:pt modelId="{F443F73E-2B5C-443B-AC81-95D07D5D9A19}" type="pres">
      <dgm:prSet presAssocID="{9D39B697-357B-4748-8E2C-34E0FAF83D77}" presName="parAndChSpace" presStyleCnt="0"/>
      <dgm:spPr/>
    </dgm:pt>
    <dgm:pt modelId="{67FD38DA-6C19-4C53-8DCE-3133FA8F0ADC}" type="pres">
      <dgm:prSet presAssocID="{14FCA573-3935-48CA-9E4C-A7B04A328AA3}" presName="parAndChTx" presStyleLbl="node1" presStyleIdx="1" presStyleCnt="4">
        <dgm:presLayoutVars>
          <dgm:bulletEnabled val="1"/>
        </dgm:presLayoutVars>
      </dgm:prSet>
      <dgm:spPr/>
    </dgm:pt>
    <dgm:pt modelId="{0899EBE4-FF49-4833-89FA-5343949E830F}" type="pres">
      <dgm:prSet presAssocID="{4220D4E5-F5FB-4031-8430-CD388E5BE230}" presName="parAndChSpace" presStyleCnt="0"/>
      <dgm:spPr/>
    </dgm:pt>
    <dgm:pt modelId="{859C14D1-D5D8-413B-B456-581CCCA60D28}" type="pres">
      <dgm:prSet presAssocID="{0DA3232A-D46E-42DD-A161-A30FF77E5C59}" presName="parAndChTx" presStyleLbl="node1" presStyleIdx="2" presStyleCnt="4">
        <dgm:presLayoutVars>
          <dgm:bulletEnabled val="1"/>
        </dgm:presLayoutVars>
      </dgm:prSet>
      <dgm:spPr/>
    </dgm:pt>
    <dgm:pt modelId="{F25DB601-2A88-447E-A54C-2E5465681CA7}" type="pres">
      <dgm:prSet presAssocID="{E3A14379-265F-4F08-BDBB-84A482B2894F}" presName="parAndChSpace" presStyleCnt="0"/>
      <dgm:spPr/>
    </dgm:pt>
    <dgm:pt modelId="{C86667A2-7BBA-4FC6-80C2-2D3D120CA70B}" type="pres">
      <dgm:prSet presAssocID="{DAC8D542-E2FF-4E45-9C31-44DEF3B1BF16}" presName="parAndChTx" presStyleLbl="node1" presStyleIdx="3" presStyleCnt="4" custScaleY="90909" custLinFactNeighborX="7071">
        <dgm:presLayoutVars>
          <dgm:bulletEnabled val="1"/>
        </dgm:presLayoutVars>
      </dgm:prSet>
      <dgm:spPr/>
    </dgm:pt>
  </dgm:ptLst>
  <dgm:cxnLst>
    <dgm:cxn modelId="{CD386B14-6797-42B5-9301-98011B2124C7}" srcId="{9EA9E261-C472-4C42-9EE8-0EEA4538D766}" destId="{FAF156BC-CDED-49B1-8971-DD7D65C4BAA1}" srcOrd="0" destOrd="0" parTransId="{D3D41468-E418-432A-AECD-61242753DFC4}" sibTransId="{9D39B697-357B-4748-8E2C-34E0FAF83D77}"/>
    <dgm:cxn modelId="{707E7619-FDE1-4E84-B507-354C2D257EDB}" type="presOf" srcId="{DAC8D542-E2FF-4E45-9C31-44DEF3B1BF16}" destId="{C86667A2-7BBA-4FC6-80C2-2D3D120CA70B}" srcOrd="0" destOrd="0" presId="urn:microsoft.com/office/officeart/2005/8/layout/hChevron3"/>
    <dgm:cxn modelId="{C4504E1C-F993-4451-AE61-1BDA3F69BD18}" type="presOf" srcId="{9EA9E261-C472-4C42-9EE8-0EEA4538D766}" destId="{547B4065-3CA3-4F55-A477-6D7C9D58D8ED}" srcOrd="0" destOrd="0" presId="urn:microsoft.com/office/officeart/2005/8/layout/hChevron3"/>
    <dgm:cxn modelId="{FFEA0E30-5342-48E1-ABA3-322187396FAB}" srcId="{DAC8D542-E2FF-4E45-9C31-44DEF3B1BF16}" destId="{7F30FCB8-8754-4920-8323-6C85111FE3F5}" srcOrd="2" destOrd="0" parTransId="{3C2FA214-4BE4-4A11-8859-E8DC67537914}" sibTransId="{EDAB2587-BA03-4836-8070-F0AB0D3B7987}"/>
    <dgm:cxn modelId="{91D12D3C-9998-420F-BB12-62279AFBADDF}" srcId="{9EA9E261-C472-4C42-9EE8-0EEA4538D766}" destId="{DAC8D542-E2FF-4E45-9C31-44DEF3B1BF16}" srcOrd="3" destOrd="0" parTransId="{3AF62C1B-89B5-494C-A95A-2D70C5982D12}" sibTransId="{B30E5377-3EAE-4111-928B-0D049A332A45}"/>
    <dgm:cxn modelId="{F3C79552-F01C-4B75-9EBC-98BA622DD9C0}" srcId="{DAC8D542-E2FF-4E45-9C31-44DEF3B1BF16}" destId="{02626C44-F097-4295-BDA5-688BE3B23E17}" srcOrd="0" destOrd="0" parTransId="{6E98BACB-1C5C-4AB4-AC99-1616EB7661EA}" sibTransId="{1502927F-F649-4837-8AB5-9F28080A0DFE}"/>
    <dgm:cxn modelId="{84FC2A8C-2A0D-4491-9BE7-9E2D46A02E82}" srcId="{DAC8D542-E2FF-4E45-9C31-44DEF3B1BF16}" destId="{AB8CD540-BBA1-4020-B9DB-EC3EF47BB66F}" srcOrd="1" destOrd="0" parTransId="{96264BE9-631A-4487-A272-E42A9D1564B3}" sibTransId="{C6D1F0BC-A277-413A-9173-70103DC8994F}"/>
    <dgm:cxn modelId="{F7BB888E-6C22-4BA2-9B6D-4C6E5D197193}" type="presOf" srcId="{7F30FCB8-8754-4920-8323-6C85111FE3F5}" destId="{C86667A2-7BBA-4FC6-80C2-2D3D120CA70B}" srcOrd="0" destOrd="3" presId="urn:microsoft.com/office/officeart/2005/8/layout/hChevron3"/>
    <dgm:cxn modelId="{AF013B93-52A2-402B-8DD3-268535B6FA49}" type="presOf" srcId="{14FCA573-3935-48CA-9E4C-A7B04A328AA3}" destId="{67FD38DA-6C19-4C53-8DCE-3133FA8F0ADC}" srcOrd="0" destOrd="0" presId="urn:microsoft.com/office/officeart/2005/8/layout/hChevron3"/>
    <dgm:cxn modelId="{FAF13AB9-B462-453E-A862-13D3A45152F7}" type="presOf" srcId="{0DA3232A-D46E-42DD-A161-A30FF77E5C59}" destId="{859C14D1-D5D8-413B-B456-581CCCA60D28}" srcOrd="0" destOrd="0" presId="urn:microsoft.com/office/officeart/2005/8/layout/hChevron3"/>
    <dgm:cxn modelId="{9E7414CA-18D2-46C0-846B-613C2BE462C6}" type="presOf" srcId="{AB8CD540-BBA1-4020-B9DB-EC3EF47BB66F}" destId="{C86667A2-7BBA-4FC6-80C2-2D3D120CA70B}" srcOrd="0" destOrd="2" presId="urn:microsoft.com/office/officeart/2005/8/layout/hChevron3"/>
    <dgm:cxn modelId="{851A19CF-0EF8-489B-A480-6E144E6264F8}" type="presOf" srcId="{FAF156BC-CDED-49B1-8971-DD7D65C4BAA1}" destId="{B557F100-76CA-496A-BC1E-F791AA6F78D9}" srcOrd="0" destOrd="0" presId="urn:microsoft.com/office/officeart/2005/8/layout/hChevron3"/>
    <dgm:cxn modelId="{1D082AD1-FC38-43EB-9D85-52C6598ABF89}" type="presOf" srcId="{02626C44-F097-4295-BDA5-688BE3B23E17}" destId="{C86667A2-7BBA-4FC6-80C2-2D3D120CA70B}" srcOrd="0" destOrd="1" presId="urn:microsoft.com/office/officeart/2005/8/layout/hChevron3"/>
    <dgm:cxn modelId="{E13C5FE6-D339-4E36-8BAD-635C4FDB69E1}" srcId="{9EA9E261-C472-4C42-9EE8-0EEA4538D766}" destId="{0DA3232A-D46E-42DD-A161-A30FF77E5C59}" srcOrd="2" destOrd="0" parTransId="{07F1ABA4-5140-4100-AB9C-6A9E80837071}" sibTransId="{E3A14379-265F-4F08-BDBB-84A482B2894F}"/>
    <dgm:cxn modelId="{4FF5C7FB-2A79-4AF5-AC4C-77173CD52FB3}" srcId="{9EA9E261-C472-4C42-9EE8-0EEA4538D766}" destId="{14FCA573-3935-48CA-9E4C-A7B04A328AA3}" srcOrd="1" destOrd="0" parTransId="{93083AA1-5479-4484-BBBF-C546EECDBE7E}" sibTransId="{4220D4E5-F5FB-4031-8430-CD388E5BE230}"/>
    <dgm:cxn modelId="{47FCA002-3652-451B-B131-A64954F3447B}" type="presParOf" srcId="{547B4065-3CA3-4F55-A477-6D7C9D58D8ED}" destId="{B557F100-76CA-496A-BC1E-F791AA6F78D9}" srcOrd="0" destOrd="0" presId="urn:microsoft.com/office/officeart/2005/8/layout/hChevron3"/>
    <dgm:cxn modelId="{84B807AD-37CD-4A34-9F4A-C026877CD1D7}" type="presParOf" srcId="{547B4065-3CA3-4F55-A477-6D7C9D58D8ED}" destId="{F443F73E-2B5C-443B-AC81-95D07D5D9A19}" srcOrd="1" destOrd="0" presId="urn:microsoft.com/office/officeart/2005/8/layout/hChevron3"/>
    <dgm:cxn modelId="{3C2D2DCE-A921-4658-BE65-BF4D0B8C6BA0}" type="presParOf" srcId="{547B4065-3CA3-4F55-A477-6D7C9D58D8ED}" destId="{67FD38DA-6C19-4C53-8DCE-3133FA8F0ADC}" srcOrd="2" destOrd="0" presId="urn:microsoft.com/office/officeart/2005/8/layout/hChevron3"/>
    <dgm:cxn modelId="{48CC1E29-9ACA-4EAD-90D6-414FABBBF28B}" type="presParOf" srcId="{547B4065-3CA3-4F55-A477-6D7C9D58D8ED}" destId="{0899EBE4-FF49-4833-89FA-5343949E830F}" srcOrd="3" destOrd="0" presId="urn:microsoft.com/office/officeart/2005/8/layout/hChevron3"/>
    <dgm:cxn modelId="{D203C9E7-4B78-4AFD-8B6F-2926266D0F16}" type="presParOf" srcId="{547B4065-3CA3-4F55-A477-6D7C9D58D8ED}" destId="{859C14D1-D5D8-413B-B456-581CCCA60D28}" srcOrd="4" destOrd="0" presId="urn:microsoft.com/office/officeart/2005/8/layout/hChevron3"/>
    <dgm:cxn modelId="{748D9A71-635E-44E0-9CE0-CDDB3F9E910A}" type="presParOf" srcId="{547B4065-3CA3-4F55-A477-6D7C9D58D8ED}" destId="{F25DB601-2A88-447E-A54C-2E5465681CA7}" srcOrd="5" destOrd="0" presId="urn:microsoft.com/office/officeart/2005/8/layout/hChevron3"/>
    <dgm:cxn modelId="{CB1737E6-7257-42A2-BE69-9BADCA8779E1}" type="presParOf" srcId="{547B4065-3CA3-4F55-A477-6D7C9D58D8ED}" destId="{C86667A2-7BBA-4FC6-80C2-2D3D120CA70B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57F100-76CA-496A-BC1E-F791AA6F78D9}">
      <dsp:nvSpPr>
        <dsp:cNvPr id="0" name=""/>
        <dsp:cNvSpPr/>
      </dsp:nvSpPr>
      <dsp:spPr>
        <a:xfrm>
          <a:off x="1611" y="0"/>
          <a:ext cx="1616496" cy="1012761"/>
        </a:xfrm>
        <a:prstGeom prst="homePlate">
          <a:avLst>
            <a:gd name="adj" fmla="val 25000"/>
          </a:avLst>
        </a:prstGeom>
        <a:solidFill>
          <a:schemeClr val="accent6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026" tIns="25400" rIns="228106" bIns="254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000" kern="1200" dirty="0"/>
            <a:t>Modelagem</a:t>
          </a:r>
        </a:p>
      </dsp:txBody>
      <dsp:txXfrm>
        <a:off x="1611" y="0"/>
        <a:ext cx="1489901" cy="1012761"/>
      </dsp:txXfrm>
    </dsp:sp>
    <dsp:sp modelId="{67FD38DA-6C19-4C53-8DCE-3133FA8F0ADC}">
      <dsp:nvSpPr>
        <dsp:cNvPr id="0" name=""/>
        <dsp:cNvSpPr/>
      </dsp:nvSpPr>
      <dsp:spPr>
        <a:xfrm>
          <a:off x="1294808" y="0"/>
          <a:ext cx="1616496" cy="1012761"/>
        </a:xfrm>
        <a:prstGeom prst="chevron">
          <a:avLst>
            <a:gd name="adj" fmla="val 25000"/>
          </a:avLst>
        </a:prstGeom>
        <a:solidFill>
          <a:schemeClr val="accent6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026" tIns="25400" rIns="57026" bIns="254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000" kern="1200" dirty="0"/>
            <a:t>Produção</a:t>
          </a:r>
        </a:p>
      </dsp:txBody>
      <dsp:txXfrm>
        <a:off x="1547998" y="0"/>
        <a:ext cx="1110116" cy="1012761"/>
      </dsp:txXfrm>
    </dsp:sp>
    <dsp:sp modelId="{859C14D1-D5D8-413B-B456-581CCCA60D28}">
      <dsp:nvSpPr>
        <dsp:cNvPr id="0" name=""/>
        <dsp:cNvSpPr/>
      </dsp:nvSpPr>
      <dsp:spPr>
        <a:xfrm>
          <a:off x="2588004" y="0"/>
          <a:ext cx="1616496" cy="1012761"/>
        </a:xfrm>
        <a:prstGeom prst="chevron">
          <a:avLst>
            <a:gd name="adj" fmla="val 25000"/>
          </a:avLst>
        </a:prstGeom>
        <a:solidFill>
          <a:schemeClr val="accent6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026" tIns="25400" rIns="57026" bIns="254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000" kern="1200" dirty="0"/>
            <a:t>Monitoramento</a:t>
          </a:r>
        </a:p>
      </dsp:txBody>
      <dsp:txXfrm>
        <a:off x="2841194" y="0"/>
        <a:ext cx="1110116" cy="1012761"/>
      </dsp:txXfrm>
    </dsp:sp>
    <dsp:sp modelId="{C86667A2-7BBA-4FC6-80C2-2D3D120CA70B}">
      <dsp:nvSpPr>
        <dsp:cNvPr id="0" name=""/>
        <dsp:cNvSpPr/>
      </dsp:nvSpPr>
      <dsp:spPr>
        <a:xfrm>
          <a:off x="3882812" y="0"/>
          <a:ext cx="1616496" cy="1012761"/>
        </a:xfrm>
        <a:prstGeom prst="chevron">
          <a:avLst>
            <a:gd name="adj" fmla="val 25000"/>
          </a:avLst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026" tIns="25400" rIns="57026" bIns="254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000" kern="1200" dirty="0" err="1"/>
            <a:t>Circuit-breaking</a:t>
          </a:r>
          <a:endParaRPr lang="pt-BR" sz="10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800" kern="1200" dirty="0"/>
            <a:t>Ativa para evitar loucuras do modelo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800" kern="1200" dirty="0"/>
            <a:t>Ex.: Desconto maior do que 50%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800" kern="1200" dirty="0"/>
            <a:t>Pula parte do </a:t>
          </a:r>
          <a:r>
            <a:rPr lang="pt-BR" sz="800" kern="1200" dirty="0" err="1"/>
            <a:t>pipe</a:t>
          </a:r>
          <a:r>
            <a:rPr lang="pt-BR" sz="800" kern="1200" dirty="0"/>
            <a:t> se ativado</a:t>
          </a:r>
        </a:p>
      </dsp:txBody>
      <dsp:txXfrm>
        <a:off x="4136002" y="0"/>
        <a:ext cx="1110116" cy="10127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3C0AE-9479-4983-8CB1-AB05384FA850}" type="datetimeFigureOut">
              <a:rPr lang="pt-BR" smtClean="0"/>
              <a:t>03/02/2022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D6BBC-2262-4665-B5B7-7231AA6406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0142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3C0AE-9479-4983-8CB1-AB05384FA850}" type="datetimeFigureOut">
              <a:rPr lang="pt-BR" smtClean="0"/>
              <a:t>03/02/2022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D6BBC-2262-4665-B5B7-7231AA6406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9766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3C0AE-9479-4983-8CB1-AB05384FA850}" type="datetimeFigureOut">
              <a:rPr lang="pt-BR" smtClean="0"/>
              <a:t>03/02/2022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D6BBC-2262-4665-B5B7-7231AA6406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9478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3C0AE-9479-4983-8CB1-AB05384FA850}" type="datetimeFigureOut">
              <a:rPr lang="pt-BR" smtClean="0"/>
              <a:t>03/02/2022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D6BBC-2262-4665-B5B7-7231AA6406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6584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3C0AE-9479-4983-8CB1-AB05384FA850}" type="datetimeFigureOut">
              <a:rPr lang="pt-BR" smtClean="0"/>
              <a:t>03/02/2022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D6BBC-2262-4665-B5B7-7231AA6406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8623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3C0AE-9479-4983-8CB1-AB05384FA850}" type="datetimeFigureOut">
              <a:rPr lang="pt-BR" smtClean="0"/>
              <a:t>03/02/2022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D6BBC-2262-4665-B5B7-7231AA6406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5369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3C0AE-9479-4983-8CB1-AB05384FA850}" type="datetimeFigureOut">
              <a:rPr lang="pt-BR" smtClean="0"/>
              <a:t>03/02/2022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D6BBC-2262-4665-B5B7-7231AA6406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9415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3C0AE-9479-4983-8CB1-AB05384FA850}" type="datetimeFigureOut">
              <a:rPr lang="pt-BR" smtClean="0"/>
              <a:t>03/02/2022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D6BBC-2262-4665-B5B7-7231AA6406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2993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3C0AE-9479-4983-8CB1-AB05384FA850}" type="datetimeFigureOut">
              <a:rPr lang="pt-BR" smtClean="0"/>
              <a:t>03/02/2022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D6BBC-2262-4665-B5B7-7231AA6406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4218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3C0AE-9479-4983-8CB1-AB05384FA850}" type="datetimeFigureOut">
              <a:rPr lang="pt-BR" smtClean="0"/>
              <a:t>03/02/2022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D6BBC-2262-4665-B5B7-7231AA6406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5638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/>
              <a:t>Clique no ícone para adicionar uma imagem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3C0AE-9479-4983-8CB1-AB05384FA850}" type="datetimeFigureOut">
              <a:rPr lang="pt-BR" smtClean="0"/>
              <a:t>03/02/2022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D6BBC-2262-4665-B5B7-7231AA6406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0029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C3C0AE-9479-4983-8CB1-AB05384FA850}" type="datetimeFigureOut">
              <a:rPr lang="pt-BR" smtClean="0"/>
              <a:t>03/02/2022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3D6BBC-2262-4665-B5B7-7231AA6406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8497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queirozf.com/entries/scikit-learn-pipeline-examples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hyperlink" Target="https://scikit-learn.org/stable/modules/generated/sklearn.tree.DecisionTreeClassifier.html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643EC5-E960-4F5D-B30A-9923C6C0C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194896"/>
            <a:ext cx="5915025" cy="303868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/>
              <a:t>Regressão Linear e Logística</a:t>
            </a:r>
          </a:p>
        </p:txBody>
      </p:sp>
    </p:spTree>
    <p:extLst>
      <p:ext uri="{BB962C8B-B14F-4D97-AF65-F5344CB8AC3E}">
        <p14:creationId xmlns:p14="http://schemas.microsoft.com/office/powerpoint/2010/main" val="718801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003F2021-D348-4EBF-BFA9-F5D21BDE8D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-1591399" y="1822592"/>
            <a:ext cx="10040798" cy="6259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8838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ixaDeTexto 9">
            <a:extLst>
              <a:ext uri="{FF2B5EF4-FFF2-40B4-BE49-F238E27FC236}">
                <a16:creationId xmlns:a16="http://schemas.microsoft.com/office/drawing/2014/main" id="{16BD8EBB-A15D-47A4-8856-D053878E3A04}"/>
              </a:ext>
            </a:extLst>
          </p:cNvPr>
          <p:cNvSpPr txBox="1"/>
          <p:nvPr/>
        </p:nvSpPr>
        <p:spPr>
          <a:xfrm>
            <a:off x="749300" y="165100"/>
            <a:ext cx="558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ML – INTRODUÇÃO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65E0374-CE8E-4FD6-8C66-9FA178F78A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911" y="614406"/>
            <a:ext cx="4470609" cy="2171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1" name="Diagrama 10">
            <a:extLst>
              <a:ext uri="{FF2B5EF4-FFF2-40B4-BE49-F238E27FC236}">
                <a16:creationId xmlns:a16="http://schemas.microsoft.com/office/drawing/2014/main" id="{CC3E65CA-407C-4429-9A73-2A8B086B507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73298765"/>
              </p:ext>
            </p:extLst>
          </p:nvPr>
        </p:nvGraphicFramePr>
        <p:xfrm>
          <a:off x="451910" y="2865819"/>
          <a:ext cx="5499309" cy="10127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5" name="Gráfico 14" descr="Avião com preenchimento sólido">
            <a:extLst>
              <a:ext uri="{FF2B5EF4-FFF2-40B4-BE49-F238E27FC236}">
                <a16:creationId xmlns:a16="http://schemas.microsoft.com/office/drawing/2014/main" id="{6782F4BC-D49E-4257-ABD3-F00C5C4D017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823712" y="2785845"/>
            <a:ext cx="513588" cy="513588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7E98325D-F5BB-4AD2-A338-AE260B88067D}"/>
              </a:ext>
            </a:extLst>
          </p:cNvPr>
          <p:cNvSpPr txBox="1"/>
          <p:nvPr/>
        </p:nvSpPr>
        <p:spPr>
          <a:xfrm>
            <a:off x="55670" y="4283652"/>
            <a:ext cx="5144980" cy="34163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 err="1">
                <a:effectLst/>
              </a:rPr>
              <a:t>Padrão</a:t>
            </a:r>
            <a:endParaRPr lang="en-US" sz="800" b="1" dirty="0">
              <a:effectLst/>
            </a:endParaRPr>
          </a:p>
          <a:p>
            <a:endParaRPr lang="en-US" sz="800" dirty="0">
              <a:solidFill>
                <a:srgbClr val="AF00DB"/>
              </a:solidFill>
              <a:latin typeface="Courier New" panose="02070309020205020404" pitchFamily="49" charset="0"/>
            </a:endParaRPr>
          </a:p>
          <a:p>
            <a:r>
              <a:rPr lang="pt-BR" sz="8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 Separação de dados para treino</a:t>
            </a:r>
            <a:endParaRPr lang="pt-BR" sz="8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800" dirty="0">
                <a:solidFill>
                  <a:srgbClr val="AF00DB"/>
                </a:solidFill>
                <a:latin typeface="Courier New" panose="02070309020205020404" pitchFamily="49" charset="0"/>
              </a:rPr>
              <a:t>from</a:t>
            </a: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sklearn.model_selection</a:t>
            </a: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800" dirty="0">
                <a:solidFill>
                  <a:srgbClr val="AF00DB"/>
                </a:solidFill>
                <a:latin typeface="Courier New" panose="02070309020205020404" pitchFamily="49" charset="0"/>
              </a:rPr>
              <a:t>import</a:t>
            </a: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train_test_split</a:t>
            </a:r>
            <a:endParaRPr lang="en-US" sz="8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8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 = </a:t>
            </a:r>
            <a:r>
              <a:rPr lang="en-US" sz="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df.drop</a:t>
            </a:r>
            <a: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(columns = [‘</a:t>
            </a:r>
            <a:r>
              <a:rPr lang="en-US" sz="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target’</a:t>
            </a:r>
            <a: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])</a:t>
            </a:r>
          </a:p>
          <a:p>
            <a: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 = df[</a:t>
            </a:r>
            <a:r>
              <a:rPr lang="en-US" sz="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‘target’</a:t>
            </a:r>
            <a: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</a:t>
            </a:r>
          </a:p>
          <a:p>
            <a:r>
              <a:rPr lang="en-US" sz="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X_train</a:t>
            </a:r>
            <a: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X_test</a:t>
            </a:r>
            <a: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y_train</a:t>
            </a:r>
            <a: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y_test</a:t>
            </a:r>
            <a: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US" sz="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train_test_split</a:t>
            </a:r>
            <a: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(X, y,</a:t>
            </a:r>
          </a:p>
          <a:p>
            <a: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                                         </a:t>
            </a:r>
            <a:r>
              <a:rPr lang="en-US" sz="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test_size</a:t>
            </a:r>
            <a: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8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0.25</a:t>
            </a:r>
            <a: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                                         </a:t>
            </a:r>
            <a:r>
              <a:rPr lang="en-US" sz="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random_state</a:t>
            </a:r>
            <a: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8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42</a:t>
            </a:r>
            <a: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                                         stratify=y)</a:t>
            </a:r>
          </a:p>
          <a:p>
            <a:endParaRPr lang="en-US" sz="8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8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pt-BR" sz="8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 </a:t>
            </a:r>
            <a:r>
              <a:rPr lang="pt-BR" sz="800" dirty="0">
                <a:solidFill>
                  <a:srgbClr val="008000"/>
                </a:solidFill>
                <a:latin typeface="Courier New" panose="02070309020205020404" pitchFamily="49" charset="0"/>
              </a:rPr>
              <a:t>Hiper parâmetros e </a:t>
            </a:r>
            <a:r>
              <a:rPr lang="pt-BR" sz="8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Treino do modelo</a:t>
            </a:r>
            <a:endParaRPr lang="pt-BR" sz="8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8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sklearn.tree</a:t>
            </a:r>
            <a: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8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DecisionTreeClassifier</a:t>
            </a:r>
            <a:endParaRPr lang="en-US" sz="8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en-US" sz="8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pt-BR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model = </a:t>
            </a:r>
            <a:r>
              <a:rPr lang="pt-BR" sz="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DecisionTreeClassifier</a:t>
            </a:r>
            <a:r>
              <a:rPr lang="pt-BR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pt-BR" sz="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random_state</a:t>
            </a:r>
            <a:r>
              <a:rPr lang="pt-BR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pt-BR" sz="8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42</a:t>
            </a:r>
            <a:r>
              <a:rPr lang="pt-BR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fr-FR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model.fit(X_train, y_train)</a:t>
            </a:r>
          </a:p>
          <a:p>
            <a:r>
              <a:rPr lang="en-US" sz="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y_pred</a:t>
            </a:r>
            <a: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US" sz="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model.predict</a:t>
            </a:r>
            <a: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X_test</a:t>
            </a:r>
            <a: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endParaRPr lang="fr-FR" sz="8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fr-FR" sz="8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fr-FR" sz="8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pt-BR" sz="8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 Análise de resultados - métricas de avaliação</a:t>
            </a:r>
            <a:endParaRPr lang="pt-BR" sz="8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pt-BR" sz="800" b="0" dirty="0" err="1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pt-BR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pt-BR" sz="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sklearn.metrics</a:t>
            </a:r>
            <a:r>
              <a:rPr lang="pt-BR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pt-BR" sz="800" b="0" dirty="0" err="1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pt-BR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pt-BR" sz="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classification_report</a:t>
            </a:r>
            <a:endParaRPr lang="pt-BR" sz="8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br>
              <a:rPr lang="pt-BR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pt-BR" sz="8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pt-BR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pt-BR" sz="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classification_report</a:t>
            </a:r>
            <a:r>
              <a:rPr lang="pt-BR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pt-BR" sz="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y_test</a:t>
            </a:r>
            <a:r>
              <a:rPr lang="pt-BR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pt-BR" sz="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y_pred</a:t>
            </a:r>
            <a:r>
              <a:rPr lang="pt-BR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</a:t>
            </a:r>
          </a:p>
          <a:p>
            <a:endParaRPr lang="fr-FR" sz="8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2746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ixaDeTexto 9">
            <a:extLst>
              <a:ext uri="{FF2B5EF4-FFF2-40B4-BE49-F238E27FC236}">
                <a16:creationId xmlns:a16="http://schemas.microsoft.com/office/drawing/2014/main" id="{16BD8EBB-A15D-47A4-8856-D053878E3A04}"/>
              </a:ext>
            </a:extLst>
          </p:cNvPr>
          <p:cNvSpPr txBox="1"/>
          <p:nvPr/>
        </p:nvSpPr>
        <p:spPr>
          <a:xfrm>
            <a:off x="749300" y="165100"/>
            <a:ext cx="558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ML – extra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6F259A53-D566-464B-BB68-37AAE1E45CC2}"/>
              </a:ext>
            </a:extLst>
          </p:cNvPr>
          <p:cNvSpPr txBox="1"/>
          <p:nvPr/>
        </p:nvSpPr>
        <p:spPr>
          <a:xfrm>
            <a:off x="248710" y="647954"/>
            <a:ext cx="4079450" cy="206210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effectLst/>
              </a:rPr>
              <a:t>Pipeline </a:t>
            </a:r>
          </a:p>
          <a:p>
            <a:pPr algn="ctr"/>
            <a:endParaRPr lang="en-US" sz="800" b="1" dirty="0">
              <a:effectLst/>
            </a:endParaRPr>
          </a:p>
          <a:p>
            <a:r>
              <a:rPr lang="pt-BR" sz="8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 Usa-se uma </a:t>
            </a:r>
            <a:r>
              <a:rPr lang="pt-BR" sz="800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tupla</a:t>
            </a:r>
            <a:r>
              <a:rPr lang="pt-BR" sz="8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 (nome, objeto </a:t>
            </a:r>
            <a:r>
              <a:rPr lang="pt-BR" sz="800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sklearn</a:t>
            </a:r>
            <a:r>
              <a:rPr lang="pt-BR" sz="8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) para cada etapa</a:t>
            </a:r>
          </a:p>
          <a:p>
            <a:r>
              <a:rPr lang="pt-BR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modelo = </a:t>
            </a:r>
            <a:r>
              <a:rPr lang="en-US" sz="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DecisionTreeClassifier</a:t>
            </a:r>
            <a: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max_depth</a:t>
            </a:r>
            <a: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8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random_state</a:t>
            </a:r>
            <a: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8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42</a:t>
            </a:r>
            <a: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pt-BR" sz="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pipe</a:t>
            </a:r>
            <a:r>
              <a:rPr lang="pt-BR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Pipeline(</a:t>
            </a:r>
            <a:r>
              <a:rPr lang="pt-BR" sz="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steps</a:t>
            </a:r>
            <a:r>
              <a:rPr lang="pt-BR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=[</a:t>
            </a:r>
          </a:p>
          <a:p>
            <a:r>
              <a:rPr lang="pt-BR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(</a:t>
            </a:r>
            <a:r>
              <a:rPr lang="pt-BR" sz="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pt-BR" sz="8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one</a:t>
            </a:r>
            <a:r>
              <a:rPr lang="pt-BR" sz="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-hot </a:t>
            </a:r>
            <a:r>
              <a:rPr lang="pt-BR" sz="8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encoder</a:t>
            </a:r>
            <a:r>
              <a:rPr lang="pt-BR" sz="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pt-BR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pt-BR" sz="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OneHotEncoder</a:t>
            </a:r>
            <a:r>
              <a:rPr lang="pt-BR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()),</a:t>
            </a:r>
          </a:p>
          <a:p>
            <a:r>
              <a:rPr lang="pt-BR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(</a:t>
            </a:r>
            <a:r>
              <a:rPr lang="pt-BR" sz="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pt-BR" sz="8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imputer</a:t>
            </a:r>
            <a:r>
              <a:rPr lang="pt-BR" sz="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pt-BR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pt-BR" sz="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SimpleImputer</a:t>
            </a:r>
            <a:r>
              <a:rPr lang="pt-BR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pt-BR" sz="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strategy</a:t>
            </a:r>
            <a:r>
              <a:rPr lang="pt-BR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pt-BR" sz="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pt-BR" sz="8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mean</a:t>
            </a:r>
            <a:r>
              <a:rPr lang="pt-BR" sz="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’</a:t>
            </a:r>
            <a:r>
              <a:rPr lang="pt-BR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)),</a:t>
            </a:r>
          </a:p>
          <a:p>
            <a:r>
              <a:rPr lang="pt-BR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(</a:t>
            </a:r>
            <a:r>
              <a:rPr lang="pt-BR" sz="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pt-BR" sz="8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scaler</a:t>
            </a:r>
            <a:r>
              <a:rPr lang="pt-BR" sz="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pt-BR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pt-BR" sz="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StandardScaler</a:t>
            </a:r>
            <a:r>
              <a:rPr lang="pt-BR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()),</a:t>
            </a:r>
          </a:p>
          <a:p>
            <a:r>
              <a:rPr lang="pt-BR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(</a:t>
            </a:r>
            <a:r>
              <a:rPr lang="pt-BR" sz="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‘</a:t>
            </a:r>
            <a:r>
              <a:rPr lang="pt-BR" sz="8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dtc</a:t>
            </a:r>
            <a:r>
              <a:rPr lang="pt-BR" sz="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pt-BR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 modelo),</a:t>
            </a:r>
          </a:p>
          <a:p>
            <a:r>
              <a:rPr lang="pt-BR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 ])</a:t>
            </a:r>
          </a:p>
          <a:p>
            <a:br>
              <a:rPr lang="pt-BR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pt-BR" sz="8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 Usa-se o pipeline como qualquer objeto </a:t>
            </a:r>
            <a:r>
              <a:rPr lang="pt-BR" sz="800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sklearn</a:t>
            </a:r>
            <a:r>
              <a:rPr lang="pt-BR" sz="8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.</a:t>
            </a:r>
            <a:endParaRPr lang="pt-BR" sz="8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pt-BR" sz="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pipe.fit</a:t>
            </a:r>
            <a:r>
              <a:rPr lang="pt-BR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pt-BR" sz="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X_train,y_train</a:t>
            </a:r>
            <a:r>
              <a:rPr lang="pt-BR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  <a:endParaRPr lang="fr-FR" sz="8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y_pred</a:t>
            </a:r>
            <a: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pt-BR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 </a:t>
            </a:r>
            <a:r>
              <a:rPr lang="pt-BR" sz="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pipe</a:t>
            </a:r>
            <a: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.predict(</a:t>
            </a:r>
            <a:r>
              <a:rPr lang="en-US" sz="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X_test</a:t>
            </a:r>
            <a: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endParaRPr lang="pt-BR" sz="8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fr-FR" sz="8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D658BC47-4664-4B21-9E70-FBB2B0445C0D}"/>
              </a:ext>
            </a:extLst>
          </p:cNvPr>
          <p:cNvSpPr txBox="1"/>
          <p:nvPr/>
        </p:nvSpPr>
        <p:spPr>
          <a:xfrm>
            <a:off x="4559808" y="647952"/>
            <a:ext cx="2121408" cy="206210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sz="800" b="1" dirty="0">
                <a:effectLst/>
              </a:rPr>
              <a:t>Pipeline </a:t>
            </a:r>
            <a:br>
              <a:rPr lang="en-US" sz="800" b="1" dirty="0">
                <a:effectLst/>
              </a:rPr>
            </a:br>
            <a:endParaRPr lang="en-US" sz="10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indent="-1714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0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Organiza</a:t>
            </a:r>
            <a:r>
              <a:rPr lang="en-US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 as </a:t>
            </a:r>
            <a:r>
              <a:rPr lang="en-US" sz="10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etapas</a:t>
            </a:r>
            <a:endParaRPr lang="en-US" sz="10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indent="-1714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Une </a:t>
            </a:r>
            <a:r>
              <a:rPr lang="en-US" sz="10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preprocessamento</a:t>
            </a:r>
            <a:r>
              <a:rPr lang="en-US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 e </a:t>
            </a:r>
            <a:r>
              <a:rPr lang="en-US" sz="10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classificação</a:t>
            </a:r>
            <a:endParaRPr lang="en-US" sz="10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indent="-1714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0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Facilita</a:t>
            </a:r>
            <a:r>
              <a:rPr lang="en-US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en-US" sz="10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reproducibiliade</a:t>
            </a:r>
            <a:endParaRPr lang="en-US" sz="10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indent="-1714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Evita data leaking</a:t>
            </a:r>
          </a:p>
          <a:p>
            <a:pPr marL="171450" indent="-1714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0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Facilita</a:t>
            </a:r>
            <a:r>
              <a:rPr lang="en-US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 o </a:t>
            </a:r>
            <a:r>
              <a:rPr lang="en-US" sz="10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uso</a:t>
            </a:r>
            <a:r>
              <a:rPr lang="en-US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 de Cross-validation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41630788-0E21-43CB-A66B-BBB06EB60A21}"/>
              </a:ext>
            </a:extLst>
          </p:cNvPr>
          <p:cNvSpPr txBox="1"/>
          <p:nvPr/>
        </p:nvSpPr>
        <p:spPr>
          <a:xfrm>
            <a:off x="248710" y="2982722"/>
            <a:ext cx="4079450" cy="461665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effectLst/>
              </a:rPr>
              <a:t>Cross-Validation (</a:t>
            </a:r>
            <a:r>
              <a:rPr lang="en-US" sz="800" b="1" dirty="0" err="1">
                <a:effectLst/>
              </a:rPr>
              <a:t>cross_val_score</a:t>
            </a:r>
            <a:r>
              <a:rPr lang="en-US" sz="800" b="1" dirty="0">
                <a:effectLst/>
              </a:rPr>
              <a:t>) </a:t>
            </a:r>
          </a:p>
          <a:p>
            <a:endParaRPr lang="pt-BR" sz="8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fr-FR" sz="8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3590E749-6A5B-4CAF-A12F-0A85ABECB2A6}"/>
              </a:ext>
            </a:extLst>
          </p:cNvPr>
          <p:cNvSpPr txBox="1"/>
          <p:nvPr/>
        </p:nvSpPr>
        <p:spPr>
          <a:xfrm>
            <a:off x="89993" y="4058430"/>
            <a:ext cx="4079450" cy="830997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effectLst/>
              </a:rPr>
              <a:t>Cross-Validation (</a:t>
            </a:r>
            <a:r>
              <a:rPr lang="en-US" sz="800" b="1" dirty="0" err="1">
                <a:effectLst/>
              </a:rPr>
              <a:t>GridSearchCV</a:t>
            </a:r>
            <a:r>
              <a:rPr lang="en-US" sz="800" b="1" dirty="0">
                <a:effectLst/>
              </a:rPr>
              <a:t>)</a:t>
            </a:r>
          </a:p>
          <a:p>
            <a:pPr algn="ctr"/>
            <a:endParaRPr lang="en-US" sz="800" b="1" dirty="0"/>
          </a:p>
          <a:p>
            <a:pPr algn="ctr"/>
            <a:endParaRPr lang="en-US" sz="800" b="1" dirty="0">
              <a:effectLst/>
            </a:endParaRPr>
          </a:p>
          <a:p>
            <a:pPr algn="ctr"/>
            <a:endParaRPr lang="en-US" sz="800" b="1" dirty="0"/>
          </a:p>
          <a:p>
            <a:pPr algn="ctr"/>
            <a:endParaRPr lang="en-US" sz="800" b="1" dirty="0">
              <a:effectLst/>
            </a:endParaRPr>
          </a:p>
          <a:p>
            <a:endParaRPr lang="fr-FR" sz="8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C3FEC28A-0B83-4C9E-B204-D26E8EC4CE80}"/>
              </a:ext>
            </a:extLst>
          </p:cNvPr>
          <p:cNvSpPr txBox="1"/>
          <p:nvPr/>
        </p:nvSpPr>
        <p:spPr>
          <a:xfrm>
            <a:off x="95073" y="5256410"/>
            <a:ext cx="4079450" cy="338554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effectLst/>
              </a:rPr>
              <a:t>Manual Cross-Validation (</a:t>
            </a:r>
            <a:r>
              <a:rPr lang="en-US" sz="800" b="1" dirty="0" err="1">
                <a:effectLst/>
              </a:rPr>
              <a:t>ParameterGrid</a:t>
            </a:r>
            <a:r>
              <a:rPr lang="en-US" sz="800" b="1" dirty="0">
                <a:effectLst/>
              </a:rPr>
              <a:t>)</a:t>
            </a:r>
          </a:p>
          <a:p>
            <a:endParaRPr lang="fr-FR" sz="8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18D927D9-F4C6-4EDC-BCFA-30142F6C2D8B}"/>
              </a:ext>
            </a:extLst>
          </p:cNvPr>
          <p:cNvSpPr txBox="1"/>
          <p:nvPr/>
        </p:nvSpPr>
        <p:spPr>
          <a:xfrm>
            <a:off x="4559808" y="7588130"/>
            <a:ext cx="2121408" cy="2062103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sz="800" b="1" dirty="0">
                <a:effectLst/>
              </a:rPr>
              <a:t>Manual Cross-Validation (</a:t>
            </a:r>
            <a:r>
              <a:rPr lang="en-US" sz="800" b="1" dirty="0" err="1">
                <a:effectLst/>
              </a:rPr>
              <a:t>ParameterGrid</a:t>
            </a:r>
            <a:r>
              <a:rPr lang="en-US" sz="800" b="1" dirty="0">
                <a:effectLst/>
              </a:rPr>
              <a:t>)</a:t>
            </a:r>
            <a:br>
              <a:rPr lang="en-US" sz="800" b="1" dirty="0">
                <a:effectLst/>
              </a:rPr>
            </a:br>
            <a:endParaRPr lang="en-US" sz="10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indent="-1714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0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Organiza</a:t>
            </a:r>
            <a:r>
              <a:rPr lang="en-US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 as </a:t>
            </a:r>
            <a:r>
              <a:rPr lang="en-US" sz="10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etapas</a:t>
            </a:r>
            <a:endParaRPr lang="en-US" sz="10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indent="-1714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Une </a:t>
            </a:r>
            <a:r>
              <a:rPr lang="en-US" sz="10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preprocessamento</a:t>
            </a:r>
            <a:r>
              <a:rPr lang="en-US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 e </a:t>
            </a:r>
            <a:r>
              <a:rPr lang="en-US" sz="10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classificação</a:t>
            </a:r>
            <a:endParaRPr lang="en-US" sz="10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indent="-1714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0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Facilita</a:t>
            </a:r>
            <a:r>
              <a:rPr lang="en-US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en-US" sz="10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reproducibiliade</a:t>
            </a:r>
            <a:endParaRPr lang="en-US" sz="10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indent="-1714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Evita data leaking</a:t>
            </a:r>
          </a:p>
          <a:p>
            <a:pPr marL="171450" indent="-1714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0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Facilita</a:t>
            </a:r>
            <a:r>
              <a:rPr lang="en-US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 o </a:t>
            </a:r>
            <a:r>
              <a:rPr lang="en-US" sz="10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uso</a:t>
            </a:r>
            <a:r>
              <a:rPr lang="en-US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 de Cross-validation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CE8638F0-A5D0-4E6D-8278-7D91501DE6B4}"/>
              </a:ext>
            </a:extLst>
          </p:cNvPr>
          <p:cNvSpPr txBox="1"/>
          <p:nvPr/>
        </p:nvSpPr>
        <p:spPr>
          <a:xfrm>
            <a:off x="4169443" y="9690556"/>
            <a:ext cx="26885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dirty="0">
                <a:hlinkClick r:id="rId2"/>
              </a:rPr>
              <a:t>https://queirozf.com/entries/scikit-learn-pipeline-examples</a:t>
            </a:r>
            <a:r>
              <a:rPr lang="pt-BR" sz="800" dirty="0"/>
              <a:t> 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6AF34393-518D-4EC8-B756-52F745850A66}"/>
              </a:ext>
            </a:extLst>
          </p:cNvPr>
          <p:cNvSpPr txBox="1"/>
          <p:nvPr/>
        </p:nvSpPr>
        <p:spPr>
          <a:xfrm>
            <a:off x="89992" y="6398194"/>
            <a:ext cx="4634407" cy="461665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b="0" i="0" dirty="0">
                <a:solidFill>
                  <a:srgbClr val="212529"/>
                </a:solidFill>
                <a:effectLst/>
                <a:latin typeface="-apple-system"/>
              </a:rPr>
              <a:t>Column Transformer with Mixed Types</a:t>
            </a:r>
          </a:p>
          <a:p>
            <a:br>
              <a:rPr lang="en-US" sz="800" dirty="0"/>
            </a:br>
            <a:r>
              <a:rPr lang="en-US" sz="800" dirty="0"/>
              <a:t>https://scikit-learn.org/stable/auto_examples/compose/plot_column_transformer_mixed_types.html</a:t>
            </a:r>
            <a:endParaRPr lang="fr-FR" sz="8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9474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B4F2A52F-34B2-452B-BB0A-F21242376A31}"/>
              </a:ext>
            </a:extLst>
          </p:cNvPr>
          <p:cNvSpPr txBox="1"/>
          <p:nvPr/>
        </p:nvSpPr>
        <p:spPr>
          <a:xfrm>
            <a:off x="165862" y="758798"/>
            <a:ext cx="2095500" cy="1767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ARVORE DE DECISÃO:</a:t>
            </a:r>
          </a:p>
          <a:p>
            <a:pPr marL="171450" indent="-1714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sz="1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Importante para </a:t>
            </a:r>
            <a:r>
              <a:rPr lang="pt-BR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Baseline:</a:t>
            </a:r>
          </a:p>
          <a:p>
            <a:pPr marL="171450" indent="-1714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Caixa branca e compreensão de features.</a:t>
            </a:r>
          </a:p>
          <a:p>
            <a:pPr marL="171450" indent="-1714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sz="1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Identificação de features para limpeza.</a:t>
            </a:r>
            <a:endParaRPr lang="pt-BR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16BD8EBB-A15D-47A4-8856-D053878E3A04}"/>
              </a:ext>
            </a:extLst>
          </p:cNvPr>
          <p:cNvSpPr txBox="1"/>
          <p:nvPr/>
        </p:nvSpPr>
        <p:spPr>
          <a:xfrm>
            <a:off x="749300" y="165100"/>
            <a:ext cx="558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Árvore de Decisão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D4592A67-71D4-4901-934D-517683C74A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06" y="6516661"/>
            <a:ext cx="6560218" cy="1794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17E06C21-9996-4B4C-9F78-413AA2AF63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504" y="625793"/>
            <a:ext cx="3855720" cy="2235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3372A22E-C4FA-4790-90D5-3542290B17C5}"/>
              </a:ext>
            </a:extLst>
          </p:cNvPr>
          <p:cNvSpPr txBox="1"/>
          <p:nvPr/>
        </p:nvSpPr>
        <p:spPr>
          <a:xfrm>
            <a:off x="165862" y="2782990"/>
            <a:ext cx="3348000" cy="35394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pt-BR" sz="800" b="0" dirty="0">
              <a:solidFill>
                <a:srgbClr val="AF00DB"/>
              </a:solidFill>
              <a:effectLst/>
              <a:latin typeface="Courier New" panose="02070309020205020404" pitchFamily="49" charset="0"/>
            </a:endParaRPr>
          </a:p>
          <a:p>
            <a:r>
              <a:rPr lang="pt-BR" sz="800" b="0" dirty="0" err="1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pt-BR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pt-BR" sz="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sklearn.tree</a:t>
            </a:r>
            <a:r>
              <a:rPr lang="pt-BR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pt-BR" sz="800" b="0" dirty="0" err="1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pt-BR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pt-BR" sz="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DecisionTreeClassifier</a:t>
            </a:r>
            <a:endParaRPr lang="pt-BR" sz="8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pt-BR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model = </a:t>
            </a:r>
            <a:r>
              <a:rPr lang="pt-BR" sz="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DecisionTreeClassifier</a:t>
            </a:r>
            <a:r>
              <a:rPr lang="pt-BR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pt-BR" sz="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random_state</a:t>
            </a:r>
            <a:r>
              <a:rPr lang="pt-BR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pt-BR" sz="8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42</a:t>
            </a:r>
            <a:r>
              <a:rPr lang="pt-BR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endParaRPr lang="pt-BR" sz="8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pt-BR" sz="8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pt-BR" sz="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model.get_params</a:t>
            </a:r>
            <a:r>
              <a:rPr lang="pt-BR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endParaRPr lang="pt-BR" sz="800" b="0" dirty="0">
              <a:solidFill>
                <a:srgbClr val="000000"/>
              </a:solidFill>
              <a:effectLst/>
              <a:latin typeface="+mj-lt"/>
            </a:endParaRPr>
          </a:p>
          <a:p>
            <a:pPr marL="177800" lvl="1"/>
            <a:r>
              <a:rPr lang="pt-BR" sz="800" b="0" dirty="0">
                <a:solidFill>
                  <a:srgbClr val="212121"/>
                </a:solidFill>
                <a:effectLst/>
                <a:latin typeface="+mj-lt"/>
              </a:rPr>
              <a:t>{'</a:t>
            </a:r>
            <a:r>
              <a:rPr lang="pt-BR" sz="800" b="0" dirty="0" err="1">
                <a:solidFill>
                  <a:srgbClr val="212121"/>
                </a:solidFill>
                <a:effectLst/>
                <a:latin typeface="+mj-lt"/>
              </a:rPr>
              <a:t>ccp_alpha</a:t>
            </a:r>
            <a:r>
              <a:rPr lang="pt-BR" sz="800" b="0" dirty="0">
                <a:solidFill>
                  <a:srgbClr val="212121"/>
                </a:solidFill>
                <a:effectLst/>
                <a:latin typeface="+mj-lt"/>
              </a:rPr>
              <a:t>': 0.0, </a:t>
            </a:r>
          </a:p>
          <a:p>
            <a:pPr marL="177800" lvl="1"/>
            <a:r>
              <a:rPr lang="pt-BR" sz="800" b="0" dirty="0">
                <a:solidFill>
                  <a:srgbClr val="212121"/>
                </a:solidFill>
                <a:effectLst/>
                <a:latin typeface="+mj-lt"/>
              </a:rPr>
              <a:t>'</a:t>
            </a:r>
            <a:r>
              <a:rPr lang="pt-BR" sz="800" b="0" dirty="0" err="1">
                <a:solidFill>
                  <a:srgbClr val="212121"/>
                </a:solidFill>
                <a:effectLst/>
                <a:latin typeface="+mj-lt"/>
              </a:rPr>
              <a:t>class_weight</a:t>
            </a:r>
            <a:r>
              <a:rPr lang="pt-BR" sz="800" b="0" dirty="0">
                <a:solidFill>
                  <a:srgbClr val="212121"/>
                </a:solidFill>
                <a:effectLst/>
                <a:latin typeface="+mj-lt"/>
              </a:rPr>
              <a:t>': </a:t>
            </a:r>
            <a:r>
              <a:rPr lang="pt-BR" sz="800" b="0" dirty="0" err="1">
                <a:solidFill>
                  <a:srgbClr val="212121"/>
                </a:solidFill>
                <a:effectLst/>
                <a:latin typeface="+mj-lt"/>
              </a:rPr>
              <a:t>None</a:t>
            </a:r>
            <a:r>
              <a:rPr lang="pt-BR" sz="800" b="0" dirty="0">
                <a:solidFill>
                  <a:srgbClr val="212121"/>
                </a:solidFill>
                <a:effectLst/>
                <a:latin typeface="+mj-lt"/>
              </a:rPr>
              <a:t>, </a:t>
            </a:r>
          </a:p>
          <a:p>
            <a:pPr marL="177800" lvl="1"/>
            <a:r>
              <a:rPr lang="pt-BR" sz="800" b="0" dirty="0">
                <a:solidFill>
                  <a:srgbClr val="212121"/>
                </a:solidFill>
                <a:effectLst/>
                <a:latin typeface="+mj-lt"/>
              </a:rPr>
              <a:t>'</a:t>
            </a:r>
            <a:r>
              <a:rPr lang="pt-BR" sz="800" b="0" dirty="0" err="1">
                <a:solidFill>
                  <a:srgbClr val="212121"/>
                </a:solidFill>
                <a:effectLst/>
                <a:latin typeface="+mj-lt"/>
              </a:rPr>
              <a:t>criterion</a:t>
            </a:r>
            <a:r>
              <a:rPr lang="pt-BR" sz="800" b="0" dirty="0">
                <a:solidFill>
                  <a:srgbClr val="212121"/>
                </a:solidFill>
                <a:effectLst/>
                <a:latin typeface="+mj-lt"/>
              </a:rPr>
              <a:t>': '</a:t>
            </a:r>
            <a:r>
              <a:rPr lang="pt-BR" sz="800" b="0" dirty="0" err="1">
                <a:solidFill>
                  <a:srgbClr val="212121"/>
                </a:solidFill>
                <a:effectLst/>
                <a:latin typeface="+mj-lt"/>
              </a:rPr>
              <a:t>gini</a:t>
            </a:r>
            <a:r>
              <a:rPr lang="pt-BR" sz="800" b="0" dirty="0">
                <a:solidFill>
                  <a:srgbClr val="212121"/>
                </a:solidFill>
                <a:effectLst/>
                <a:latin typeface="+mj-lt"/>
              </a:rPr>
              <a:t>’,</a:t>
            </a:r>
          </a:p>
          <a:p>
            <a:pPr marL="177800" lvl="1"/>
            <a:r>
              <a:rPr lang="pt-BR" sz="800" b="1" dirty="0">
                <a:solidFill>
                  <a:srgbClr val="212121"/>
                </a:solidFill>
                <a:effectLst/>
                <a:latin typeface="+mj-lt"/>
              </a:rPr>
              <a:t>'</a:t>
            </a:r>
            <a:r>
              <a:rPr lang="pt-BR" sz="800" b="1" dirty="0" err="1">
                <a:solidFill>
                  <a:srgbClr val="212121"/>
                </a:solidFill>
                <a:effectLst/>
                <a:latin typeface="+mj-lt"/>
              </a:rPr>
              <a:t>max_depth</a:t>
            </a:r>
            <a:r>
              <a:rPr lang="pt-BR" sz="800" b="1" dirty="0">
                <a:solidFill>
                  <a:srgbClr val="212121"/>
                </a:solidFill>
                <a:effectLst/>
                <a:latin typeface="+mj-lt"/>
              </a:rPr>
              <a:t>': </a:t>
            </a:r>
            <a:r>
              <a:rPr lang="pt-BR" sz="800" b="1" dirty="0" err="1">
                <a:solidFill>
                  <a:srgbClr val="212121"/>
                </a:solidFill>
                <a:effectLst/>
                <a:latin typeface="+mj-lt"/>
              </a:rPr>
              <a:t>None</a:t>
            </a:r>
            <a:r>
              <a:rPr lang="pt-BR" sz="800" b="1" dirty="0">
                <a:solidFill>
                  <a:srgbClr val="212121"/>
                </a:solidFill>
                <a:effectLst/>
                <a:latin typeface="+mj-lt"/>
              </a:rPr>
              <a:t>, </a:t>
            </a:r>
          </a:p>
          <a:p>
            <a:pPr marL="177800" lvl="1"/>
            <a:r>
              <a:rPr lang="pt-BR" sz="800" b="0" dirty="0">
                <a:solidFill>
                  <a:srgbClr val="212121"/>
                </a:solidFill>
                <a:effectLst/>
                <a:latin typeface="+mj-lt"/>
              </a:rPr>
              <a:t>'</a:t>
            </a:r>
            <a:r>
              <a:rPr lang="pt-BR" sz="800" b="0" dirty="0" err="1">
                <a:solidFill>
                  <a:srgbClr val="212121"/>
                </a:solidFill>
                <a:effectLst/>
                <a:latin typeface="+mj-lt"/>
              </a:rPr>
              <a:t>max_features</a:t>
            </a:r>
            <a:r>
              <a:rPr lang="pt-BR" sz="800" b="0" dirty="0">
                <a:solidFill>
                  <a:srgbClr val="212121"/>
                </a:solidFill>
                <a:effectLst/>
                <a:latin typeface="+mj-lt"/>
              </a:rPr>
              <a:t>': </a:t>
            </a:r>
            <a:r>
              <a:rPr lang="pt-BR" sz="800" b="0" dirty="0" err="1">
                <a:solidFill>
                  <a:srgbClr val="212121"/>
                </a:solidFill>
                <a:effectLst/>
                <a:latin typeface="+mj-lt"/>
              </a:rPr>
              <a:t>None</a:t>
            </a:r>
            <a:r>
              <a:rPr lang="pt-BR" sz="800" b="0" dirty="0">
                <a:solidFill>
                  <a:srgbClr val="212121"/>
                </a:solidFill>
                <a:effectLst/>
                <a:latin typeface="+mj-lt"/>
              </a:rPr>
              <a:t>,</a:t>
            </a:r>
          </a:p>
          <a:p>
            <a:pPr marL="177800" lvl="1"/>
            <a:r>
              <a:rPr lang="pt-BR" sz="800" b="0" dirty="0">
                <a:solidFill>
                  <a:srgbClr val="212121"/>
                </a:solidFill>
                <a:effectLst/>
                <a:latin typeface="+mj-lt"/>
              </a:rPr>
              <a:t>'</a:t>
            </a:r>
            <a:r>
              <a:rPr lang="pt-BR" sz="800" b="0" dirty="0" err="1">
                <a:solidFill>
                  <a:srgbClr val="212121"/>
                </a:solidFill>
                <a:effectLst/>
                <a:latin typeface="+mj-lt"/>
              </a:rPr>
              <a:t>max_leaf_nodes</a:t>
            </a:r>
            <a:r>
              <a:rPr lang="pt-BR" sz="800" b="0" dirty="0">
                <a:solidFill>
                  <a:srgbClr val="212121"/>
                </a:solidFill>
                <a:effectLst/>
                <a:latin typeface="+mj-lt"/>
              </a:rPr>
              <a:t>': </a:t>
            </a:r>
            <a:r>
              <a:rPr lang="pt-BR" sz="800" b="0" dirty="0" err="1">
                <a:solidFill>
                  <a:srgbClr val="212121"/>
                </a:solidFill>
                <a:effectLst/>
                <a:latin typeface="+mj-lt"/>
              </a:rPr>
              <a:t>None</a:t>
            </a:r>
            <a:r>
              <a:rPr lang="pt-BR" sz="800" b="0" dirty="0">
                <a:solidFill>
                  <a:srgbClr val="212121"/>
                </a:solidFill>
                <a:effectLst/>
                <a:latin typeface="+mj-lt"/>
              </a:rPr>
              <a:t>,</a:t>
            </a:r>
          </a:p>
          <a:p>
            <a:pPr marL="177800" lvl="1"/>
            <a:r>
              <a:rPr lang="pt-BR" sz="800" b="0" dirty="0">
                <a:solidFill>
                  <a:srgbClr val="212121"/>
                </a:solidFill>
                <a:effectLst/>
                <a:latin typeface="+mj-lt"/>
              </a:rPr>
              <a:t>'</a:t>
            </a:r>
            <a:r>
              <a:rPr lang="pt-BR" sz="800" b="0" dirty="0" err="1">
                <a:solidFill>
                  <a:srgbClr val="212121"/>
                </a:solidFill>
                <a:effectLst/>
                <a:latin typeface="+mj-lt"/>
              </a:rPr>
              <a:t>min_impurity_decrease</a:t>
            </a:r>
            <a:r>
              <a:rPr lang="pt-BR" sz="800" b="0" dirty="0">
                <a:solidFill>
                  <a:srgbClr val="212121"/>
                </a:solidFill>
                <a:effectLst/>
                <a:latin typeface="+mj-lt"/>
              </a:rPr>
              <a:t>': 0.0,</a:t>
            </a:r>
          </a:p>
          <a:p>
            <a:pPr marL="177800" lvl="1"/>
            <a:r>
              <a:rPr lang="pt-BR" sz="800" b="0" dirty="0">
                <a:solidFill>
                  <a:srgbClr val="212121"/>
                </a:solidFill>
                <a:effectLst/>
                <a:latin typeface="+mj-lt"/>
              </a:rPr>
              <a:t>'</a:t>
            </a:r>
            <a:r>
              <a:rPr lang="pt-BR" sz="800" b="0" dirty="0" err="1">
                <a:solidFill>
                  <a:srgbClr val="212121"/>
                </a:solidFill>
                <a:effectLst/>
                <a:latin typeface="+mj-lt"/>
              </a:rPr>
              <a:t>min_samples_leaf</a:t>
            </a:r>
            <a:r>
              <a:rPr lang="pt-BR" sz="800" b="0" dirty="0">
                <a:solidFill>
                  <a:srgbClr val="212121"/>
                </a:solidFill>
                <a:effectLst/>
                <a:latin typeface="+mj-lt"/>
              </a:rPr>
              <a:t>': 1,</a:t>
            </a:r>
          </a:p>
          <a:p>
            <a:pPr marL="177800" lvl="1"/>
            <a:r>
              <a:rPr lang="pt-BR" sz="800" b="0" dirty="0">
                <a:solidFill>
                  <a:srgbClr val="212121"/>
                </a:solidFill>
                <a:effectLst/>
                <a:latin typeface="+mj-lt"/>
              </a:rPr>
              <a:t>'</a:t>
            </a:r>
            <a:r>
              <a:rPr lang="pt-BR" sz="800" b="0" dirty="0" err="1">
                <a:solidFill>
                  <a:srgbClr val="212121"/>
                </a:solidFill>
                <a:effectLst/>
                <a:latin typeface="+mj-lt"/>
              </a:rPr>
              <a:t>min_samples_split</a:t>
            </a:r>
            <a:r>
              <a:rPr lang="pt-BR" sz="800" b="0" dirty="0">
                <a:solidFill>
                  <a:srgbClr val="212121"/>
                </a:solidFill>
                <a:effectLst/>
                <a:latin typeface="+mj-lt"/>
              </a:rPr>
              <a:t>': 2,</a:t>
            </a:r>
          </a:p>
          <a:p>
            <a:pPr marL="177800" lvl="1"/>
            <a:r>
              <a:rPr lang="pt-BR" sz="800" b="0" dirty="0">
                <a:solidFill>
                  <a:srgbClr val="212121"/>
                </a:solidFill>
                <a:effectLst/>
                <a:latin typeface="+mj-lt"/>
              </a:rPr>
              <a:t>'</a:t>
            </a:r>
            <a:r>
              <a:rPr lang="pt-BR" sz="800" b="0" dirty="0" err="1">
                <a:solidFill>
                  <a:srgbClr val="212121"/>
                </a:solidFill>
                <a:effectLst/>
                <a:latin typeface="+mj-lt"/>
              </a:rPr>
              <a:t>min_weight_fraction_leaf</a:t>
            </a:r>
            <a:r>
              <a:rPr lang="pt-BR" sz="800" b="0" dirty="0">
                <a:solidFill>
                  <a:srgbClr val="212121"/>
                </a:solidFill>
                <a:effectLst/>
                <a:latin typeface="+mj-lt"/>
              </a:rPr>
              <a:t>': 0.0,</a:t>
            </a:r>
          </a:p>
          <a:p>
            <a:pPr marL="177800" lvl="1"/>
            <a:r>
              <a:rPr lang="pt-BR" sz="800" b="1" dirty="0">
                <a:solidFill>
                  <a:srgbClr val="212121"/>
                </a:solidFill>
                <a:effectLst/>
                <a:latin typeface="+mj-lt"/>
              </a:rPr>
              <a:t>'</a:t>
            </a:r>
            <a:r>
              <a:rPr lang="pt-BR" sz="800" b="1" dirty="0" err="1">
                <a:solidFill>
                  <a:srgbClr val="212121"/>
                </a:solidFill>
                <a:effectLst/>
                <a:latin typeface="+mj-lt"/>
              </a:rPr>
              <a:t>random_state</a:t>
            </a:r>
            <a:r>
              <a:rPr lang="pt-BR" sz="800" b="1" dirty="0">
                <a:solidFill>
                  <a:srgbClr val="212121"/>
                </a:solidFill>
                <a:effectLst/>
                <a:latin typeface="+mj-lt"/>
              </a:rPr>
              <a:t>': 42,</a:t>
            </a:r>
          </a:p>
          <a:p>
            <a:pPr marL="177800" lvl="1"/>
            <a:r>
              <a:rPr lang="pt-BR" sz="800" b="0" dirty="0">
                <a:solidFill>
                  <a:srgbClr val="212121"/>
                </a:solidFill>
                <a:effectLst/>
                <a:latin typeface="+mj-lt"/>
              </a:rPr>
              <a:t>'</a:t>
            </a:r>
            <a:r>
              <a:rPr lang="pt-BR" sz="800" b="0" dirty="0" err="1">
                <a:solidFill>
                  <a:srgbClr val="212121"/>
                </a:solidFill>
                <a:effectLst/>
                <a:latin typeface="+mj-lt"/>
              </a:rPr>
              <a:t>splitter</a:t>
            </a:r>
            <a:r>
              <a:rPr lang="pt-BR" sz="800" b="0" dirty="0">
                <a:solidFill>
                  <a:srgbClr val="212121"/>
                </a:solidFill>
                <a:effectLst/>
                <a:latin typeface="+mj-lt"/>
              </a:rPr>
              <a:t>': '</a:t>
            </a:r>
            <a:r>
              <a:rPr lang="pt-BR" sz="800" b="0" dirty="0" err="1">
                <a:solidFill>
                  <a:srgbClr val="212121"/>
                </a:solidFill>
                <a:effectLst/>
                <a:latin typeface="+mj-lt"/>
              </a:rPr>
              <a:t>best</a:t>
            </a:r>
            <a:r>
              <a:rPr lang="pt-BR" sz="800" b="0" dirty="0">
                <a:solidFill>
                  <a:srgbClr val="212121"/>
                </a:solidFill>
                <a:effectLst/>
                <a:latin typeface="+mj-lt"/>
              </a:rPr>
              <a:t>’}</a:t>
            </a:r>
          </a:p>
          <a:p>
            <a:pPr marL="177800" lvl="1"/>
            <a:endParaRPr lang="pt-BR" sz="800" dirty="0">
              <a:solidFill>
                <a:srgbClr val="212121"/>
              </a:solidFill>
              <a:latin typeface="+mj-lt"/>
            </a:endParaRPr>
          </a:p>
          <a:p>
            <a:r>
              <a:rPr lang="pt-BR" sz="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model.get_params</a:t>
            </a:r>
            <a:r>
              <a:rPr lang="pt-BR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pPr marL="177800" lvl="1"/>
            <a:endParaRPr lang="pt-BR" sz="800" b="0" dirty="0">
              <a:solidFill>
                <a:srgbClr val="212121"/>
              </a:solidFill>
              <a:effectLst/>
              <a:latin typeface="+mj-lt"/>
            </a:endParaRPr>
          </a:p>
          <a:p>
            <a:pPr marL="177800" lvl="1"/>
            <a:endParaRPr lang="pt-BR" sz="800" b="0" dirty="0">
              <a:solidFill>
                <a:srgbClr val="212121"/>
              </a:solidFill>
              <a:effectLst/>
              <a:latin typeface="+mj-lt"/>
            </a:endParaRPr>
          </a:p>
          <a:p>
            <a:r>
              <a:rPr lang="en-US" sz="8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sklearn</a:t>
            </a:r>
            <a: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8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tree</a:t>
            </a:r>
            <a:b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plt.figure</a:t>
            </a:r>
            <a: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figsize</a:t>
            </a:r>
            <a: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=(</a:t>
            </a:r>
            <a:r>
              <a:rPr lang="en-US" sz="8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20</a:t>
            </a:r>
            <a: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8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20</a:t>
            </a:r>
            <a: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</a:t>
            </a:r>
          </a:p>
          <a:p>
            <a:r>
              <a:rPr lang="en-US" sz="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tree.plot_tree</a:t>
            </a:r>
            <a: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(model, </a:t>
            </a:r>
            <a:r>
              <a:rPr lang="en-US" sz="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feature_names</a:t>
            </a:r>
            <a: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X_train.columns</a:t>
            </a:r>
            <a: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sz="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plt.show</a:t>
            </a:r>
            <a: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FDF06ABE-00B9-452D-A676-325E6D49EAF3}"/>
              </a:ext>
            </a:extLst>
          </p:cNvPr>
          <p:cNvSpPr txBox="1"/>
          <p:nvPr/>
        </p:nvSpPr>
        <p:spPr>
          <a:xfrm>
            <a:off x="2843784" y="9633178"/>
            <a:ext cx="403352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800" dirty="0">
                <a:hlinkClick r:id="rId4"/>
              </a:rPr>
              <a:t>https://scikit-learn.org/stable/modules/generated/sklearn.tree.DecisionTreeClassifier.html</a:t>
            </a:r>
            <a:r>
              <a:rPr lang="pt-BR" sz="800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D222E26E-56FE-4719-9B6C-838FC45FA93E}"/>
                  </a:ext>
                </a:extLst>
              </p:cNvPr>
              <p:cNvSpPr txBox="1"/>
              <p:nvPr/>
            </p:nvSpPr>
            <p:spPr>
              <a:xfrm>
                <a:off x="2261362" y="3526443"/>
                <a:ext cx="4356862" cy="212936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pt-BR" sz="1000" b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Critérios de separação de folha:</a:t>
                </a:r>
              </a:p>
              <a:p>
                <a:pPr marL="171450" indent="-171450">
                  <a:lnSpc>
                    <a:spcPct val="107000"/>
                  </a:lnSpc>
                  <a:spcAft>
                    <a:spcPts val="800"/>
                  </a:spcAft>
                  <a:buFont typeface="Arial" panose="020B0604020202020204" pitchFamily="34" charset="0"/>
                  <a:buChar char="•"/>
                </a:pPr>
                <a:r>
                  <a:rPr lang="pt-BR" sz="10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Maior redução de Gini (impureza) 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000" i="1" dirty="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𝐺𝑖𝑛𝑖</m:t>
                      </m:r>
                      <m:r>
                        <a:rPr lang="pt-BR" sz="1000" i="1" dirty="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pt-BR" sz="1000" i="1" dirty="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𝐷</m:t>
                      </m:r>
                      <m:r>
                        <a:rPr lang="pt-BR" sz="1000" i="1" dirty="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)=1−∑</m:t>
                      </m:r>
                      <m:sSubSup>
                        <m:sSubSupPr>
                          <m:ctrlPr>
                            <a:rPr lang="pt-BR" sz="1000" b="0" i="1" dirty="0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pt-BR" sz="1000" i="1" dirty="0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pt-BR" sz="1000" b="0" i="1" dirty="0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pt-BR" sz="1000" b="0" i="1" dirty="0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pt-BR" sz="1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228600" indent="-228600">
                  <a:lnSpc>
                    <a:spcPct val="107000"/>
                  </a:lnSpc>
                  <a:spcAft>
                    <a:spcPts val="800"/>
                  </a:spcAft>
                  <a:buFont typeface="+mj-lt"/>
                  <a:buAutoNum type="arabicPeriod"/>
                </a:pPr>
                <a:r>
                  <a:rPr lang="pt-BR" sz="10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Calcula o  Grau de impureza Pré-separação</a:t>
                </a:r>
              </a:p>
              <a:p>
                <a:pPr marL="228600" indent="-228600">
                  <a:lnSpc>
                    <a:spcPct val="107000"/>
                  </a:lnSpc>
                  <a:spcAft>
                    <a:spcPts val="800"/>
                  </a:spcAft>
                  <a:buFont typeface="+mj-lt"/>
                  <a:buAutoNum type="arabicPeriod"/>
                </a:pPr>
                <a:r>
                  <a:rPr lang="pt-BR" sz="1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Calcula o grau de impureza de cada folha para cada possível separação</a:t>
                </a:r>
              </a:p>
              <a:p>
                <a:pPr marL="228600" indent="-228600">
                  <a:lnSpc>
                    <a:spcPct val="107000"/>
                  </a:lnSpc>
                  <a:spcAft>
                    <a:spcPts val="800"/>
                  </a:spcAft>
                  <a:buFont typeface="+mj-lt"/>
                  <a:buAutoNum type="arabicPeriod"/>
                </a:pPr>
                <a:r>
                  <a:rPr lang="pt-BR" sz="10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Calcula o grau de impureza ponderado para cada possível separação</a:t>
                </a:r>
              </a:p>
              <a:p>
                <a:pPr marL="228600" indent="-228600">
                  <a:lnSpc>
                    <a:spcPct val="107000"/>
                  </a:lnSpc>
                  <a:spcAft>
                    <a:spcPts val="800"/>
                  </a:spcAft>
                  <a:buFont typeface="+mj-lt"/>
                  <a:buAutoNum type="arabicPeriod"/>
                </a:pPr>
                <a:r>
                  <a:rPr lang="pt-BR" sz="1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Seleciona a separação  que mais reduz a impureza.</a:t>
                </a:r>
              </a:p>
              <a:p>
                <a:pPr marL="228600" indent="-228600">
                  <a:lnSpc>
                    <a:spcPct val="107000"/>
                  </a:lnSpc>
                  <a:spcAft>
                    <a:spcPts val="800"/>
                  </a:spcAft>
                  <a:buFont typeface="+mj-lt"/>
                  <a:buAutoNum type="arabicPeriod"/>
                </a:pPr>
                <a:r>
                  <a:rPr lang="pt-BR" sz="10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Segue para próximo critério e volta para “1.”</a:t>
                </a:r>
                <a:endParaRPr lang="pt-BR" sz="1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D222E26E-56FE-4719-9B6C-838FC45FA9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1362" y="3526443"/>
                <a:ext cx="4356862" cy="2129365"/>
              </a:xfrm>
              <a:prstGeom prst="rect">
                <a:avLst/>
              </a:prstGeom>
              <a:blipFill>
                <a:blip r:embed="rId5"/>
                <a:stretch>
                  <a:fillRect b="-28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1278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ADD284-802A-4EBD-A7E0-36A292B43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326690A-3030-496F-9130-EF0411505F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169105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1802</TotalTime>
  <Words>652</Words>
  <Application>Microsoft Office PowerPoint</Application>
  <PresentationFormat>Papel A4 (210 x 297 mm)</PresentationFormat>
  <Paragraphs>109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3" baseType="lpstr">
      <vt:lpstr>-apple-system</vt:lpstr>
      <vt:lpstr>Arial</vt:lpstr>
      <vt:lpstr>Calibri</vt:lpstr>
      <vt:lpstr>Calibri Light</vt:lpstr>
      <vt:lpstr>Cambria Math</vt:lpstr>
      <vt:lpstr>Courier New</vt:lpstr>
      <vt:lpstr>Tema do Office</vt:lpstr>
      <vt:lpstr>Regressão Linear e Logística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Vitor V.M. Quintella</dc:creator>
  <cp:lastModifiedBy>Vitor V.M. Quintella</cp:lastModifiedBy>
  <cp:revision>5</cp:revision>
  <cp:lastPrinted>2022-01-29T14:30:32Z</cp:lastPrinted>
  <dcterms:created xsi:type="dcterms:W3CDTF">2021-05-22T22:54:04Z</dcterms:created>
  <dcterms:modified xsi:type="dcterms:W3CDTF">2022-02-04T02:23:26Z</dcterms:modified>
</cp:coreProperties>
</file>