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8FDD8-491A-FF8D-4430-6A9948C7B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F8A9C-D3A6-3823-D91D-1B85EB15C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404CE0-11E1-5B57-0A97-A6EC329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432A5-6F61-BF96-CC2B-A92ED4F0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623935-4EB3-BCD7-51A7-85B730A2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9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99975-BE52-2F29-304D-158558F6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25E9EE-4B7C-D43C-2FAE-D6483749F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6F3CFD-5BF5-3B99-1AC8-77A4A08D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AEBFBF-43E6-9C0D-0EF9-2A5ED1A0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DF4B80-08E5-ABF1-6A0B-15442995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2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D099A0-496A-B1A6-836B-65A2C15B9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DB218D-46C1-5921-0B6A-78970B2E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FC423-5252-9FA5-639C-1B626399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660095-ECED-8C6D-2FBD-057B21F6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6E0472-8553-C510-CF64-B9173414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27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07766-F56F-05F0-2DDF-08FC1BCF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4FCFE-D68E-0151-954F-1BAF4D7C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EE2062-7EEF-EE74-BA80-755BDE6E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A8EACD-371E-4AEF-93DB-661A61EB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A4541-3AED-DE99-3E24-BDB0ECE0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5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C37B4-74E5-1EA8-3649-20C74322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AE07E2-688D-C47A-BCCD-5A4D72307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76F32-4B82-0F4C-DDE0-86EA798A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AD3CAD-5D13-B62E-4266-CBFB304F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36B82-E64C-D1E2-2AFF-5B478844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59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D2D57-073C-460A-A657-932DBF4D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B25F5-21CE-3CE9-390A-B40C50A25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4C5CAF-03E9-F906-4319-D5E8DE7CC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330AD1-7F89-FECA-6B20-CE2BC4E7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7903CA-0CD3-6328-7462-474B2A22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6F7756-0F1F-9B3F-78AA-BBCDAF3A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6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A9241-5F79-3B46-BE39-938E9523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F4B3C7-ED36-DE0B-C717-D3A22B9C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8F8486-33F8-6A32-299F-D1841D56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351EAA-7350-B89A-5A6A-98972DD62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561A97-C168-1A1B-455C-6F5733B58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57D3D9-7EF3-53EC-0BFC-BB8EC2F4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408640-E36B-077E-6DC9-87DB3EA5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C9F040-C738-A815-B134-FC15B7BE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92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7949E-90E9-2B53-E4EA-FD87B30B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308065-14B9-14C0-73C1-3117F176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4841A6-2946-E42B-61CD-2C10D74E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C6D0A0-0C0E-ACCB-F2BA-7ADE01BC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90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5C034EB-15FD-126D-3464-54C3BEEF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5CDEE2-C930-B527-FAEB-1CA1E17C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D909A1-7E49-FC8B-E750-C26300FA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75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12BDF-4AD9-C980-2294-445F7AFD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80EDD-3AA9-CF21-5752-7CBAE8C7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33FCE3-3BE8-AFFA-F061-E0A94E1A5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626BED-C89D-77C0-B9AE-0C544BF9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877071-4680-C687-776B-714CCBD1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C4DB74-8C9F-5C80-09E2-A9541812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83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DC75D-5CA3-D2F8-0AEB-8682790F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D70873-02C1-8478-30FF-BE771B221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DE5C2D-0481-157B-9C61-8C28FE416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DDF7AB-4727-E1C2-1DD3-ECB7FFB7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27D073-9004-A08A-6E0A-D877F0E5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28DE3E-93FA-8C8F-F3D6-5910B36C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63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EA01AE-2F09-AABE-8836-E623E530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6C816-EEC2-84E7-449A-179BDD12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E498D9-7C6A-09B7-1997-EBA86F546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637C5-4858-44A8-B941-8F7B95FD1BEE}" type="datetimeFigureOut">
              <a:rPr lang="pt-BR" smtClean="0"/>
              <a:t>12/01/2025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26DC5-6148-AFE0-C681-D5FCF43D7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F6A04-EE42-0A61-558B-30AE8C757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1005-B3DB-4BE1-BE9A-82530C00D2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05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vitorramosdasilva/Teste_Ver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366BA-D620-9AD5-F7D2-BFEED1E25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Teste da Empresa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Verx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 dados da </a:t>
            </a:r>
            <a:r>
              <a:rPr lang="pt-B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Ipeadata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DD1DD7-5B28-D447-BD91-BC36441A987B}"/>
              </a:ext>
            </a:extLst>
          </p:cNvPr>
          <p:cNvSpPr/>
          <p:nvPr/>
        </p:nvSpPr>
        <p:spPr>
          <a:xfrm>
            <a:off x="0" y="0"/>
            <a:ext cx="12192000" cy="644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CED548-5224-5D1D-5AEB-32622108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73604"/>
            <a:ext cx="1708931" cy="49944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A771A0B-F495-FD9C-0280-0414D9BA7E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17845" y="144420"/>
            <a:ext cx="16287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1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C2AA1-73CC-5F6E-7F69-711C7ADF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7F4C4D2-E780-3AB4-DE29-74149D94451E}"/>
              </a:ext>
            </a:extLst>
          </p:cNvPr>
          <p:cNvSpPr/>
          <p:nvPr/>
        </p:nvSpPr>
        <p:spPr>
          <a:xfrm>
            <a:off x="0" y="0"/>
            <a:ext cx="12192000" cy="644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06F1C6-BD89-371E-4EF2-CC7D3A8EF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73604"/>
            <a:ext cx="1708931" cy="4994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3886645-17E2-8776-3373-7FCC231F628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17845" y="144420"/>
            <a:ext cx="1628775" cy="428625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3BBA7FE1-C86D-E8F2-FA60-E67488F458D2}"/>
              </a:ext>
            </a:extLst>
          </p:cNvPr>
          <p:cNvSpPr txBox="1"/>
          <p:nvPr/>
        </p:nvSpPr>
        <p:spPr>
          <a:xfrm>
            <a:off x="2116381" y="1248340"/>
            <a:ext cx="75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Base da Dados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9155ECF-D20D-75FD-A0CA-A10ACBDF609E}"/>
              </a:ext>
            </a:extLst>
          </p:cNvPr>
          <p:cNvSpPr txBox="1"/>
          <p:nvPr/>
        </p:nvSpPr>
        <p:spPr>
          <a:xfrm>
            <a:off x="2116380" y="2070733"/>
            <a:ext cx="7554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Temos 3 Bases de dados da </a:t>
            </a:r>
            <a:r>
              <a:rPr lang="pt-B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Ipeadata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que são: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5414256-194C-E7CA-B658-C030B04D11C0}"/>
              </a:ext>
            </a:extLst>
          </p:cNvPr>
          <p:cNvSpPr txBox="1"/>
          <p:nvPr/>
        </p:nvSpPr>
        <p:spPr>
          <a:xfrm>
            <a:off x="435694" y="2770017"/>
            <a:ext cx="11320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O </a:t>
            </a:r>
            <a:r>
              <a:rPr lang="pt-BR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IPCA</a:t>
            </a:r>
            <a:r>
              <a:rPr lang="pt-B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 é um </a:t>
            </a:r>
            <a:r>
              <a:rPr lang="pt-BR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índice</a:t>
            </a:r>
            <a:r>
              <a:rPr lang="pt-B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 que mede a variação de preços de um conjunto de produtos e serviços comercializados no varejo, sendo considerado o indicador oficial da </a:t>
            </a:r>
            <a:r>
              <a:rPr lang="pt-BR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inflação</a:t>
            </a:r>
            <a:r>
              <a:rPr lang="pt-B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 no Brasil;</a:t>
            </a:r>
          </a:p>
          <a:p>
            <a:pPr algn="just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707070"/>
                </a:solidFill>
                <a:effectLst/>
                <a:latin typeface="system-ui"/>
              </a:rPr>
              <a:t>O Produto Interno Bruto (</a:t>
            </a:r>
            <a:r>
              <a:rPr lang="pt-BR" b="1" i="0" dirty="0">
                <a:solidFill>
                  <a:srgbClr val="707070"/>
                </a:solidFill>
                <a:effectLst/>
                <a:latin typeface="system-ui"/>
              </a:rPr>
              <a:t>PIB</a:t>
            </a:r>
            <a:r>
              <a:rPr lang="pt-BR" b="0" i="0" dirty="0">
                <a:solidFill>
                  <a:srgbClr val="707070"/>
                </a:solidFill>
                <a:effectLst/>
                <a:latin typeface="system-ui"/>
              </a:rPr>
              <a:t>) é um </a:t>
            </a:r>
            <a:r>
              <a:rPr lang="pt-BR" b="1" i="0" dirty="0">
                <a:solidFill>
                  <a:srgbClr val="707070"/>
                </a:solidFill>
                <a:effectLst/>
                <a:latin typeface="system-ui"/>
              </a:rPr>
              <a:t>indicador econômico </a:t>
            </a:r>
            <a:r>
              <a:rPr lang="pt-BR" b="0" i="0" dirty="0">
                <a:solidFill>
                  <a:srgbClr val="707070"/>
                </a:solidFill>
                <a:effectLst/>
                <a:latin typeface="system-ui"/>
              </a:rPr>
              <a:t>que está relacionado com </a:t>
            </a:r>
            <a:r>
              <a:rPr lang="pt-BR" b="1" i="0" dirty="0">
                <a:solidFill>
                  <a:srgbClr val="707070"/>
                </a:solidFill>
                <a:effectLst/>
                <a:latin typeface="system-ui"/>
              </a:rPr>
              <a:t>a atividade econômica </a:t>
            </a:r>
            <a:r>
              <a:rPr lang="pt-BR" b="0" i="0" dirty="0">
                <a:solidFill>
                  <a:srgbClr val="707070"/>
                </a:solidFill>
                <a:effectLst/>
                <a:latin typeface="system-ui"/>
              </a:rPr>
              <a:t>de um lugar </a:t>
            </a:r>
            <a:r>
              <a:rPr lang="pt-BR" b="1" i="0" dirty="0">
                <a:solidFill>
                  <a:srgbClr val="707070"/>
                </a:solidFill>
                <a:effectLst/>
                <a:latin typeface="system-ui"/>
              </a:rPr>
              <a:t>durante um determinado período</a:t>
            </a:r>
            <a:r>
              <a:rPr lang="pt-BR" b="0" i="0" dirty="0">
                <a:solidFill>
                  <a:srgbClr val="707070"/>
                </a:solidFill>
                <a:effectLst/>
                <a:latin typeface="system-ui"/>
              </a:rPr>
              <a:t>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707070"/>
              </a:solidFill>
              <a:effectLst/>
              <a:latin typeface="system-u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707070"/>
                </a:solidFill>
                <a:latin typeface="system-ui"/>
              </a:rPr>
              <a:t>A taxa de desemprego</a:t>
            </a:r>
            <a:r>
              <a:rPr lang="pt-BR" dirty="0">
                <a:solidFill>
                  <a:srgbClr val="707070"/>
                </a:solidFill>
                <a:latin typeface="system-ui"/>
              </a:rPr>
              <a:t>, também conhecida como taxa de desemprego, mede o </a:t>
            </a:r>
            <a:r>
              <a:rPr lang="pt-BR" b="1" dirty="0">
                <a:solidFill>
                  <a:srgbClr val="707070"/>
                </a:solidFill>
                <a:latin typeface="system-ui"/>
              </a:rPr>
              <a:t>nível de desemprego em relação à população ativa.</a:t>
            </a: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3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97EF1-D101-49DB-69C7-331CDCD8D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BE77904-A4AA-38CB-8D5C-B6C0CE68BC95}"/>
              </a:ext>
            </a:extLst>
          </p:cNvPr>
          <p:cNvSpPr/>
          <p:nvPr/>
        </p:nvSpPr>
        <p:spPr>
          <a:xfrm>
            <a:off x="0" y="0"/>
            <a:ext cx="12192000" cy="644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86EDE8-1CEF-D350-1315-4E02D0778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73604"/>
            <a:ext cx="1708931" cy="4994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96671E0-7BE5-7DBB-D1D5-60162AE3D2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17845" y="144420"/>
            <a:ext cx="1628775" cy="428625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9E2377-07C6-A201-DEB9-462476F9F8CB}"/>
              </a:ext>
            </a:extLst>
          </p:cNvPr>
          <p:cNvSpPr txBox="1"/>
          <p:nvPr/>
        </p:nvSpPr>
        <p:spPr>
          <a:xfrm>
            <a:off x="2101391" y="987095"/>
            <a:ext cx="75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Arquivos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F6006F4-6107-C2EB-3115-4BAF0718EA55}"/>
              </a:ext>
            </a:extLst>
          </p:cNvPr>
          <p:cNvSpPr txBox="1"/>
          <p:nvPr/>
        </p:nvSpPr>
        <p:spPr>
          <a:xfrm>
            <a:off x="435694" y="1874269"/>
            <a:ext cx="1132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Os Arquivos do Teste que foram disponibilizados estão no </a:t>
            </a:r>
            <a:r>
              <a:rPr lang="pt-B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  <a:hlinkClick r:id="rId4"/>
              </a:rPr>
              <a:t>https://github.com/vitorramosdasilva/</a:t>
            </a:r>
            <a:r>
              <a:rPr lang="pt-BR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  <a:hlinkClick r:id="rId4"/>
              </a:rPr>
              <a:t>Teste_Verx</a:t>
            </a:r>
            <a:r>
              <a:rPr lang="pt-B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,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640DB4-13FE-CD70-60A1-708C5ACE9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902" y="3166931"/>
            <a:ext cx="6511328" cy="31741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C4A907E-9141-8C99-2A1A-573E89F630FC}"/>
              </a:ext>
            </a:extLst>
          </p:cNvPr>
          <p:cNvSpPr txBox="1"/>
          <p:nvPr/>
        </p:nvSpPr>
        <p:spPr>
          <a:xfrm>
            <a:off x="435694" y="2243601"/>
            <a:ext cx="11320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Porém apenas o Tableau está no:  </a:t>
            </a:r>
            <a:r>
              <a:rPr lang="pt-BR" b="0" i="0" dirty="0">
                <a:solidFill>
                  <a:schemeClr val="accent1"/>
                </a:solidFill>
                <a:effectLst/>
                <a:latin typeface="-apple-system"/>
              </a:rPr>
              <a:t>https://us-east-1.online.tableau.com/t/adbe1981-021b65b9a7/views/Verx_v2/Histria/5f79276d-9b64-4956-8a18-6facb8f29d67/a9b81aed-142e-4e8d-a267-a04bacd8e062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26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E2699-3DCA-6CC3-7EEF-91ED826D1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36586C4-3F34-5419-2100-B4E68F9A62E0}"/>
              </a:ext>
            </a:extLst>
          </p:cNvPr>
          <p:cNvSpPr/>
          <p:nvPr/>
        </p:nvSpPr>
        <p:spPr>
          <a:xfrm>
            <a:off x="0" y="0"/>
            <a:ext cx="12192000" cy="644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849E35C-53D9-D9B4-6177-DB40849F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73604"/>
            <a:ext cx="1708931" cy="4994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51A2952-7054-D91D-2504-45538306660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17845" y="144420"/>
            <a:ext cx="1628775" cy="4286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395FCDD-81FE-1210-E5B2-8561E290A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76" y="2619902"/>
            <a:ext cx="749398" cy="7493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2171612-EF15-5266-F581-9291557E21CA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78" y="4644483"/>
            <a:ext cx="376677" cy="37667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4005BEE-D705-82C0-AFDB-A8F3B08C80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52" y="3884292"/>
            <a:ext cx="1041686" cy="895501"/>
          </a:xfrm>
          <a:prstGeom prst="rect">
            <a:avLst/>
          </a:prstGeom>
        </p:spPr>
      </p:pic>
      <p:sp>
        <p:nvSpPr>
          <p:cNvPr id="16" name="Seta: Curva para a Direita 15">
            <a:extLst>
              <a:ext uri="{FF2B5EF4-FFF2-40B4-BE49-F238E27FC236}">
                <a16:creationId xmlns:a16="http://schemas.microsoft.com/office/drawing/2014/main" id="{76EA3830-F41B-BAE8-BD32-5194354D14B4}"/>
              </a:ext>
            </a:extLst>
          </p:cNvPr>
          <p:cNvSpPr/>
          <p:nvPr/>
        </p:nvSpPr>
        <p:spPr>
          <a:xfrm rot="21301583">
            <a:off x="1595008" y="3278569"/>
            <a:ext cx="1404000" cy="2890968"/>
          </a:xfrm>
          <a:prstGeom prst="curvedRightArrow">
            <a:avLst>
              <a:gd name="adj1" fmla="val 25000"/>
              <a:gd name="adj2" fmla="val 35714"/>
              <a:gd name="adj3" fmla="val 25000"/>
            </a:avLst>
          </a:prstGeom>
          <a:solidFill>
            <a:srgbClr val="D13737"/>
          </a:solidFill>
          <a:ln>
            <a:solidFill>
              <a:srgbClr val="D13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186EB99F-16AA-963A-BEAF-93C1DAFBC5B6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75" y="5315156"/>
            <a:ext cx="1179214" cy="1179214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B1C0631-F4AC-B4DD-63F7-16013B30D6DC}"/>
              </a:ext>
            </a:extLst>
          </p:cNvPr>
          <p:cNvSpPr txBox="1"/>
          <p:nvPr/>
        </p:nvSpPr>
        <p:spPr>
          <a:xfrm>
            <a:off x="2820032" y="2262952"/>
            <a:ext cx="117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IPEADATA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2B60256-A694-E02C-253E-2E9041C28667}"/>
              </a:ext>
            </a:extLst>
          </p:cNvPr>
          <p:cNvSpPr txBox="1"/>
          <p:nvPr/>
        </p:nvSpPr>
        <p:spPr>
          <a:xfrm>
            <a:off x="4877253" y="3478980"/>
            <a:ext cx="15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SQL SERVER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5B6996B-0F7D-2EB4-7DBE-8E087431FBEE}"/>
              </a:ext>
            </a:extLst>
          </p:cNvPr>
          <p:cNvSpPr txBox="1"/>
          <p:nvPr/>
        </p:nvSpPr>
        <p:spPr>
          <a:xfrm>
            <a:off x="1801281" y="4285147"/>
            <a:ext cx="117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PYTHON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0AA6590-430B-F66C-9D7A-0B3D6619F06B}"/>
              </a:ext>
            </a:extLst>
          </p:cNvPr>
          <p:cNvSpPr txBox="1"/>
          <p:nvPr/>
        </p:nvSpPr>
        <p:spPr>
          <a:xfrm>
            <a:off x="3131469" y="1114271"/>
            <a:ext cx="561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Visão Macro do Processo dos dados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C250BB10-BA49-022A-C1F7-4EA787BAD8AC}"/>
              </a:ext>
            </a:extLst>
          </p:cNvPr>
          <p:cNvSpPr/>
          <p:nvPr/>
        </p:nvSpPr>
        <p:spPr>
          <a:xfrm rot="19633629">
            <a:off x="4353322" y="4798424"/>
            <a:ext cx="621948" cy="644231"/>
          </a:xfrm>
          <a:prstGeom prst="rightArrow">
            <a:avLst/>
          </a:prstGeom>
          <a:solidFill>
            <a:srgbClr val="D13737"/>
          </a:solidFill>
          <a:ln>
            <a:solidFill>
              <a:srgbClr val="D13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Curva para a Direita 2">
            <a:extLst>
              <a:ext uri="{FF2B5EF4-FFF2-40B4-BE49-F238E27FC236}">
                <a16:creationId xmlns:a16="http://schemas.microsoft.com/office/drawing/2014/main" id="{491575EA-D198-6B87-DF17-3002C5ACC89D}"/>
              </a:ext>
            </a:extLst>
          </p:cNvPr>
          <p:cNvSpPr/>
          <p:nvPr/>
        </p:nvSpPr>
        <p:spPr>
          <a:xfrm rot="11064333">
            <a:off x="8067066" y="3351895"/>
            <a:ext cx="1404000" cy="2890968"/>
          </a:xfrm>
          <a:prstGeom prst="curvedRightArrow">
            <a:avLst>
              <a:gd name="adj1" fmla="val 25000"/>
              <a:gd name="adj2" fmla="val 35714"/>
              <a:gd name="adj3" fmla="val 25000"/>
            </a:avLst>
          </a:prstGeom>
          <a:solidFill>
            <a:srgbClr val="D13737"/>
          </a:solidFill>
          <a:ln>
            <a:solidFill>
              <a:srgbClr val="D13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5C4980F7-3C40-30ED-F53D-14F18BC53233}"/>
              </a:ext>
            </a:extLst>
          </p:cNvPr>
          <p:cNvSpPr/>
          <p:nvPr/>
        </p:nvSpPr>
        <p:spPr>
          <a:xfrm rot="5400000">
            <a:off x="5277249" y="4900288"/>
            <a:ext cx="644231" cy="644231"/>
          </a:xfrm>
          <a:prstGeom prst="rightArrow">
            <a:avLst/>
          </a:prstGeom>
          <a:solidFill>
            <a:srgbClr val="D13737"/>
          </a:solidFill>
          <a:ln>
            <a:solidFill>
              <a:srgbClr val="D13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B836762-7BCE-33C3-8F97-94EB3C01C1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52" y="5701935"/>
            <a:ext cx="1114651" cy="111465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85A626-AE06-4ADA-E228-99D939D2A404}"/>
              </a:ext>
            </a:extLst>
          </p:cNvPr>
          <p:cNvSpPr txBox="1"/>
          <p:nvPr/>
        </p:nvSpPr>
        <p:spPr>
          <a:xfrm>
            <a:off x="5084952" y="5589696"/>
            <a:ext cx="190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2">
                    <a:lumMod val="50000"/>
                  </a:schemeClr>
                </a:solidFill>
              </a:rPr>
              <a:t>Processamento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33E057ED-A365-EDDC-7311-C99463BCEE76}"/>
              </a:ext>
            </a:extLst>
          </p:cNvPr>
          <p:cNvSpPr/>
          <p:nvPr/>
        </p:nvSpPr>
        <p:spPr>
          <a:xfrm rot="2607257">
            <a:off x="6218146" y="4828507"/>
            <a:ext cx="621948" cy="644231"/>
          </a:xfrm>
          <a:prstGeom prst="rightArrow">
            <a:avLst/>
          </a:prstGeom>
          <a:solidFill>
            <a:srgbClr val="D13737"/>
          </a:solidFill>
          <a:ln>
            <a:solidFill>
              <a:srgbClr val="D13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AC90784-F568-60A3-3246-5CC5FA92C273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75" y="5467556"/>
            <a:ext cx="1179214" cy="117921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75AC529-8CC3-4A9C-861C-C95F49009E5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10" y="5479316"/>
            <a:ext cx="1179214" cy="117921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28EFC9E-EABE-791D-0604-ECBEE95D26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07" y="2790241"/>
            <a:ext cx="1024000" cy="10240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E5A7BC95-5560-E5CF-562F-AAC73C822864}"/>
              </a:ext>
            </a:extLst>
          </p:cNvPr>
          <p:cNvSpPr txBox="1"/>
          <p:nvPr/>
        </p:nvSpPr>
        <p:spPr>
          <a:xfrm>
            <a:off x="6898800" y="2398321"/>
            <a:ext cx="117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2">
                    <a:lumMod val="50000"/>
                  </a:schemeClr>
                </a:solidFill>
              </a:rPr>
              <a:t>TABLEAU</a:t>
            </a:r>
          </a:p>
        </p:txBody>
      </p:sp>
      <p:sp>
        <p:nvSpPr>
          <p:cNvPr id="7" name="Seta: Curva para a Direita 6">
            <a:extLst>
              <a:ext uri="{FF2B5EF4-FFF2-40B4-BE49-F238E27FC236}">
                <a16:creationId xmlns:a16="http://schemas.microsoft.com/office/drawing/2014/main" id="{E802AA10-6BF3-87A1-2394-F73B5382C444}"/>
              </a:ext>
            </a:extLst>
          </p:cNvPr>
          <p:cNvSpPr/>
          <p:nvPr/>
        </p:nvSpPr>
        <p:spPr>
          <a:xfrm rot="2857456" flipV="1">
            <a:off x="5603747" y="1979452"/>
            <a:ext cx="635463" cy="1415385"/>
          </a:xfrm>
          <a:prstGeom prst="curvedRightArrow">
            <a:avLst>
              <a:gd name="adj1" fmla="val 25000"/>
              <a:gd name="adj2" fmla="val 35714"/>
              <a:gd name="adj3" fmla="val 25000"/>
            </a:avLst>
          </a:prstGeom>
          <a:solidFill>
            <a:srgbClr val="D13737"/>
          </a:solidFill>
          <a:ln>
            <a:solidFill>
              <a:srgbClr val="D13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91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5AB0-38EF-71A1-99D2-0F0DA611B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5BBF53E-C01E-56D1-3E0F-F9DDD6392547}"/>
              </a:ext>
            </a:extLst>
          </p:cNvPr>
          <p:cNvSpPr/>
          <p:nvPr/>
        </p:nvSpPr>
        <p:spPr>
          <a:xfrm>
            <a:off x="0" y="0"/>
            <a:ext cx="12192000" cy="644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7F3CD9-539D-585A-D778-EAF68B9F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73604"/>
            <a:ext cx="1708931" cy="4994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989FCAD-A2F6-122A-D922-82D4E4A826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17845" y="144420"/>
            <a:ext cx="1628775" cy="428625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BD75B0DD-8E01-066E-3C93-228C485BD0C4}"/>
              </a:ext>
            </a:extLst>
          </p:cNvPr>
          <p:cNvSpPr txBox="1"/>
          <p:nvPr/>
        </p:nvSpPr>
        <p:spPr>
          <a:xfrm>
            <a:off x="2116381" y="1248340"/>
            <a:ext cx="75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Relatório em Excel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AF8385F-4C83-9F5B-9D82-69E10CF2FBC5}"/>
              </a:ext>
            </a:extLst>
          </p:cNvPr>
          <p:cNvSpPr txBox="1"/>
          <p:nvPr/>
        </p:nvSpPr>
        <p:spPr>
          <a:xfrm>
            <a:off x="435694" y="1874269"/>
            <a:ext cx="11320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No relatório em Excel mostramos as visões anuais dos três indicadores o IPCA, PIB e Taxa de Desemprego e nele també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m utilizamos os filtro segmentados por ano que controlam todas as visões do relatório.</a:t>
            </a:r>
            <a:endParaRPr lang="pt-BR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  <a:p>
            <a:pPr algn="just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-apple-system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1B678B-A31C-5B0E-463B-ECD793DDB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848" y="2715153"/>
            <a:ext cx="9043415" cy="368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2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F0BD-0435-D4C3-4D94-7329590E7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CA75497-1C86-17BB-C910-AEE210C9BDA7}"/>
              </a:ext>
            </a:extLst>
          </p:cNvPr>
          <p:cNvSpPr/>
          <p:nvPr/>
        </p:nvSpPr>
        <p:spPr>
          <a:xfrm>
            <a:off x="0" y="0"/>
            <a:ext cx="12192000" cy="6445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ACBDEF-A920-DBDD-5FE3-7B8EED98A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73604"/>
            <a:ext cx="1708931" cy="4994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B61AFDD-6BF3-39DE-2441-AC3ECE0FA6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17845" y="144420"/>
            <a:ext cx="1628775" cy="428625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8129144C-E58A-10B6-A972-CD6758E1D992}"/>
              </a:ext>
            </a:extLst>
          </p:cNvPr>
          <p:cNvSpPr txBox="1"/>
          <p:nvPr/>
        </p:nvSpPr>
        <p:spPr>
          <a:xfrm>
            <a:off x="2116381" y="1248340"/>
            <a:ext cx="7554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Visões no Tableau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12D5FCA-989B-FC95-BA7A-FEC09464E0AD}"/>
              </a:ext>
            </a:extLst>
          </p:cNvPr>
          <p:cNvSpPr txBox="1"/>
          <p:nvPr/>
        </p:nvSpPr>
        <p:spPr>
          <a:xfrm>
            <a:off x="435694" y="1874269"/>
            <a:ext cx="11320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No Tableau mostramos as visões anuais dos três indicadores o PIB, Taxa de Desemprego e o IPCA, nele també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-apple-system"/>
              </a:rPr>
              <a:t>m utilizamos os filtro segmentados por ano que controlam todas as visões.</a:t>
            </a:r>
            <a:endParaRPr lang="pt-BR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-apple-system"/>
            </a:endParaRPr>
          </a:p>
          <a:p>
            <a:pPr algn="just"/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-apple-system"/>
            </a:endParaRPr>
          </a:p>
          <a:p>
            <a:pPr algn="ctr"/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D300E7-6DC9-4F59-B1E5-33BF23F0C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18" y="2697687"/>
            <a:ext cx="5795884" cy="35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2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244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system-ui</vt:lpstr>
      <vt:lpstr>Tema do Office</vt:lpstr>
      <vt:lpstr>Teste da Empresa Verx com dados da Ipeadata.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vitor Ramos</dc:creator>
  <cp:lastModifiedBy>vitor Ramos</cp:lastModifiedBy>
  <cp:revision>6</cp:revision>
  <dcterms:created xsi:type="dcterms:W3CDTF">2025-01-12T13:30:15Z</dcterms:created>
  <dcterms:modified xsi:type="dcterms:W3CDTF">2025-01-12T19:26:55Z</dcterms:modified>
</cp:coreProperties>
</file>