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2" r:id="rId3"/>
    <p:sldId id="257" r:id="rId4"/>
    <p:sldId id="259" r:id="rId5"/>
    <p:sldId id="260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273" r:id="rId5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0BF00D71-1166-4A3B-B6CD-F769D9D15F21}">
          <p14:sldIdLst>
            <p14:sldId id="256"/>
          </p14:sldIdLst>
        </p14:section>
        <p14:section name="Seção sem Título" id="{0ACE8400-F5DB-456F-BCD7-EF48C5836323}">
          <p14:sldIdLst>
            <p14:sldId id="292"/>
          </p14:sldIdLst>
        </p14:section>
        <p14:section name="Seção sem Título" id="{CEE3BC96-3808-4CE3-A278-EE23C62B2EFB}">
          <p14:sldIdLst>
            <p14:sldId id="257"/>
            <p14:sldId id="259"/>
            <p14:sldId id="26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BC790-04BA-46B0-BF59-928963AFAB77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CDD3-A109-46AF-B29C-B4F4B7DAC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5042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1150E-9C27-4394-A569-F4CD79ED05C7}" type="datetimeFigureOut">
              <a:rPr lang="pt-BR" smtClean="0"/>
              <a:t>05/10/2017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363E-7EC1-495D-B935-85F59214D9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42987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7354-6B1D-43B9-8CDA-22EA6EE9396D}" type="datetime1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9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0761-B9A6-412A-A22D-82D312C62130}" type="datetime1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40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8688-DFAB-4DA1-8C94-00D38E86CA70}" type="datetime1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5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4568-5850-49DD-BD96-0A370C7C2DDA}" type="datetime1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A50B-3DAA-49BB-8633-740327FCD928}" type="datetime1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2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7C4-D329-4646-B9AC-94A3E6854208}" type="datetime1">
              <a:rPr lang="pt-BR" smtClean="0"/>
              <a:t>05/10/2017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2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ECE-DF13-4594-85DA-FF44C4591A0F}" type="datetime1">
              <a:rPr lang="pt-BR" smtClean="0"/>
              <a:t>05/10/2017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7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5AB0-3382-4C31-87E4-E08CE414A711}" type="datetime1">
              <a:rPr lang="pt-BR" smtClean="0"/>
              <a:t>05/10/2017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61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5F5-00EF-4347-BB1F-D0EB57207F56}" type="datetime1">
              <a:rPr lang="pt-BR" smtClean="0"/>
              <a:t>05/10/2017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74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CFD7-0838-4A25-8D87-C5C296C9D885}" type="datetime1">
              <a:rPr lang="pt-BR" smtClean="0"/>
              <a:t>05/10/2017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3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8FC3-F9E7-45AA-AE5D-C153D5C29F54}" type="datetime1">
              <a:rPr lang="pt-BR" smtClean="0"/>
              <a:t>05/10/2017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53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26B7C-1B82-4A59-A9E1-5BDAB1D2F5D5}" type="datetime1">
              <a:rPr lang="pt-BR" smtClean="0"/>
              <a:t>05/10/2017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1B3E-B309-4045-A84E-88C2F32F78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74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pt-BR" sz="3600" b="1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itchFamily="34" charset="0"/>
              </a:rPr>
              <a:t>Diodos semicondutores</a:t>
            </a:r>
            <a:endParaRPr lang="pt-BR" sz="36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800" dirty="0" smtClean="0">
                <a:solidFill>
                  <a:schemeClr val="tx1"/>
                </a:solidFill>
              </a:rPr>
              <a:t>Prof. </a:t>
            </a:r>
            <a:r>
              <a:rPr lang="pt-BR" sz="2800" dirty="0" err="1" smtClean="0">
                <a:solidFill>
                  <a:schemeClr val="tx1"/>
                </a:solidFill>
              </a:rPr>
              <a:t>Allyson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 err="1" smtClean="0">
                <a:solidFill>
                  <a:schemeClr val="tx1"/>
                </a:solidFill>
              </a:rPr>
              <a:t>Arilson</a:t>
            </a:r>
            <a:r>
              <a:rPr lang="pt-BR" sz="2800" dirty="0" smtClean="0">
                <a:solidFill>
                  <a:schemeClr val="tx1"/>
                </a:solidFill>
              </a:rPr>
              <a:t> Lima Filgueira</a:t>
            </a:r>
          </a:p>
          <a:p>
            <a:r>
              <a:rPr lang="pt-BR" sz="2800" dirty="0" smtClean="0">
                <a:solidFill>
                  <a:schemeClr val="tx1"/>
                </a:solidFill>
              </a:rPr>
              <a:t>&lt;allyson_alf@hotmail.com&gt;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179512" y="2204864"/>
            <a:ext cx="86409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483768" y="57332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Mossoró – RN</a:t>
            </a:r>
          </a:p>
          <a:p>
            <a:pPr algn="ctr"/>
            <a:r>
              <a:rPr lang="pt-BR" b="1" dirty="0" smtClean="0"/>
              <a:t>2015</a:t>
            </a:r>
            <a:endParaRPr lang="pt-BR" b="1" dirty="0"/>
          </a:p>
        </p:txBody>
      </p: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3" y="116632"/>
            <a:ext cx="1755089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encrypted-tbn0.gstatic.com/images?q=tbn:ANd9GcS-wZwr5hEg8GqSYAGODBh9ZY8ZnelP9hEcR6ulO8BiJkRzYr3W_PxkQ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3" y="851184"/>
            <a:ext cx="3378367" cy="99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224623" y="2204864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10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574380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Junções</a:t>
            </a:r>
            <a:r>
              <a:rPr lang="en-US" altLang="pt-BR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600" b="1" i="1" dirty="0">
                <a:latin typeface="Times New Roman" pitchFamily="18" charset="0"/>
                <a:cs typeface="Times New Roman" pitchFamily="18" charset="0"/>
              </a:rPr>
              <a:t>p-n</a:t>
            </a:r>
            <a:endParaRPr lang="en-US" alt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2204864"/>
            <a:ext cx="8686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junção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p-n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, 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excesso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elétrons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condução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lado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é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atraído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para as lacunas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banda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valência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lado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</a:pPr>
            <a:endParaRPr lang="en-US" altLang="pt-BR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pt-B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elétrons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no material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migram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longo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junção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para o material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fluxo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elétrons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migração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elétrons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resulta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carga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negativa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lado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junção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carga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positiva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lado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junção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</a:pPr>
            <a:endParaRPr lang="en-US" alt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11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3068960"/>
            <a:ext cx="60674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43197" y="2036762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resultado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é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formação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região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depleção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torno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junção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0717" y="1335087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600" b="1">
                <a:latin typeface="Times New Roman" pitchFamily="18" charset="0"/>
                <a:cs typeface="Times New Roman" pitchFamily="18" charset="0"/>
              </a:rPr>
              <a:t>Junções </a:t>
            </a:r>
            <a:r>
              <a:rPr lang="en-US" altLang="pt-BR" sz="3600" b="1" i="1">
                <a:latin typeface="Times New Roman" pitchFamily="18" charset="0"/>
                <a:cs typeface="Times New Roman" pitchFamily="18" charset="0"/>
              </a:rPr>
              <a:t>p-n</a:t>
            </a:r>
            <a:endParaRPr lang="en-US" altLang="pt-BR" sz="1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9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343" y="1268760"/>
            <a:ext cx="4269243" cy="720080"/>
          </a:xfrm>
        </p:spPr>
        <p:txBody>
          <a:bodyPr>
            <a:normAutofit fontScale="90000"/>
          </a:bodyPr>
          <a:lstStyle/>
          <a:p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Condições de operação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12</a:t>
            </a:fld>
            <a:endParaRPr lang="pt-BR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63076" y="2467429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Um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tem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três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condições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operação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endParaRPr lang="en-US" altLang="pt-BR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Ausência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reversa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direta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8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13</a:t>
            </a:fld>
            <a:endParaRPr lang="pt-BR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28600" y="1981200"/>
            <a:ext cx="6248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250000"/>
              </a:lnSpc>
              <a:spcBef>
                <a:spcPct val="0"/>
              </a:spcBef>
            </a:pPr>
            <a:r>
              <a:rPr lang="en-US" altLang="pt-BR" sz="2400" b="1">
                <a:latin typeface="Times New Roman" pitchFamily="18" charset="0"/>
                <a:cs typeface="Times New Roman" pitchFamily="18" charset="0"/>
              </a:rPr>
              <a:t> Ausência de polarização</a:t>
            </a:r>
          </a:p>
          <a:p>
            <a:pPr algn="just" eaLnBrk="1" hangingPunct="1">
              <a:lnSpc>
                <a:spcPct val="2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Nenhuma tensão externa é aplicada: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0 V. </a:t>
            </a:r>
          </a:p>
          <a:p>
            <a:pPr algn="just" eaLnBrk="1" hangingPunct="1">
              <a:lnSpc>
                <a:spcPct val="2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Não há corrente no diodo: 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0 A.</a:t>
            </a:r>
          </a:p>
          <a:p>
            <a:pPr algn="just" eaLnBrk="1" hangingPunct="1">
              <a:lnSpc>
                <a:spcPct val="2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Só uma modesta depleção.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0"/>
            <a:ext cx="31527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62743" y="1421160"/>
            <a:ext cx="511736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Condições de operação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1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14</a:t>
            </a:fld>
            <a:endParaRPr lang="pt-BR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28600" y="2112892"/>
            <a:ext cx="8686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pt-B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b="1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pt-B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b="1" dirty="0" err="1">
                <a:latin typeface="Times New Roman" pitchFamily="18" charset="0"/>
                <a:cs typeface="Times New Roman" pitchFamily="18" charset="0"/>
              </a:rPr>
              <a:t>reversa</a:t>
            </a:r>
            <a:endParaRPr lang="en-US" altLang="pt-BR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Uma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externa é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aplicada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longo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junção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p-n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polaridade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oposta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materias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endParaRPr lang="en-US" altLang="pt-B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717032"/>
            <a:ext cx="2514600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62743" y="1421160"/>
            <a:ext cx="4613313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Condições de operação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5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15</a:t>
            </a:fld>
            <a:endParaRPr lang="pt-BR"/>
          </a:p>
        </p:txBody>
      </p:sp>
      <p:sp>
        <p:nvSpPr>
          <p:cNvPr id="5" name="Rectangle 19"/>
          <p:cNvSpPr txBox="1">
            <a:spLocks noChangeArrowheads="1"/>
          </p:cNvSpPr>
          <p:nvPr/>
        </p:nvSpPr>
        <p:spPr bwMode="auto">
          <a:xfrm>
            <a:off x="228600" y="55626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As lacunas no material do tipo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são atraídos para perto do terminal negativo da fonte de voltagem.</a:t>
            </a:r>
            <a:endParaRPr lang="en-US" altLang="pt-B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064" y="2327275"/>
            <a:ext cx="4800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pt-B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b="1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pt-B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b="1" dirty="0" err="1">
                <a:latin typeface="Times New Roman" pitchFamily="18" charset="0"/>
                <a:cs typeface="Times New Roman" pitchFamily="18" charset="0"/>
              </a:rPr>
              <a:t>reversa</a:t>
            </a:r>
            <a:endParaRPr lang="en-US" altLang="pt-BR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reversa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faz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com que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área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região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depleção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aumente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elétrons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no material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atraídos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para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perto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terminal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positivo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fonte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m 11" descr="Imagem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337661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62743" y="1421160"/>
            <a:ext cx="4613313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Condições de operação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8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16</a:t>
            </a:fld>
            <a:endParaRPr lang="pt-BR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28600" y="261895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pt-B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b="1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pt-B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b="1" dirty="0" err="1">
                <a:latin typeface="Times New Roman" pitchFamily="18" charset="0"/>
                <a:cs typeface="Times New Roman" pitchFamily="18" charset="0"/>
              </a:rPr>
              <a:t>direta</a:t>
            </a:r>
            <a:endParaRPr lang="en-US" altLang="pt-BR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Uma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externa é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aplicada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longo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junção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p-n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mesma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polaridade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dos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materiais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005064"/>
            <a:ext cx="3038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310343" y="1268760"/>
            <a:ext cx="4621697" cy="720080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Condições de operação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1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17</a:t>
            </a:fld>
            <a:endParaRPr lang="pt-BR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28600" y="1981200"/>
            <a:ext cx="3886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pt-BR" sz="2400" b="1">
                <a:latin typeface="Times New Roman" pitchFamily="18" charset="0"/>
                <a:cs typeface="Times New Roman" pitchFamily="18" charset="0"/>
              </a:rPr>
              <a:t> Polarização direta</a:t>
            </a: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 tensão direta faz com que a área da região de depleção diminua.</a:t>
            </a: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Os elétrons e lacunas são empurrados em direção à junção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p-n.</a:t>
            </a:r>
            <a:endParaRPr lang="en-US" alt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8600" y="56388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Os elétrons e lacunas têm energia suficiente para cruzar a junção 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p-n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pt-BR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1200"/>
            <a:ext cx="4647161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62743" y="1421160"/>
            <a:ext cx="5333393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Condições de operação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4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18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00655"/>
            <a:ext cx="80158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Portadores</a:t>
            </a:r>
            <a:r>
              <a:rPr lang="en-US" altLang="pt-BR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majoritários</a:t>
            </a:r>
            <a:r>
              <a:rPr lang="en-US" altLang="pt-BR" sz="3600" b="1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minoritários</a:t>
            </a:r>
            <a:endParaRPr lang="en-US" alt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8600" y="1981200"/>
            <a:ext cx="86868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Duas correntes ao longo de um diodo:</a:t>
            </a: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Portadores majoritários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Os portadores majoritários em materiais do tipo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são elétrons.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Os portadores majoritários em materiais do tipo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são lacunas.</a:t>
            </a:r>
          </a:p>
          <a:p>
            <a:pPr algn="just" eaLnBrk="1" hangingPunct="1">
              <a:buFontTx/>
              <a:buNone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Portadores minoritários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Os portadores minoritários em materiais do tipo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são lacunas.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Os portadores minoritários em materiais do tipo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são elétrons.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8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19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38351" y="1484784"/>
            <a:ext cx="8303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pt-BR" sz="36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pt-BR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direta</a:t>
            </a:r>
            <a:endParaRPr lang="en-US" alt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15842" y="2131115"/>
            <a:ext cx="8686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ponto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qual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muda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condição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ausente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para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condição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com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direta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ocorre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quando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elétrons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 as lacunas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fornecem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energia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suficiente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para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cruzar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junção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p-n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 Essa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energia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vem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externa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aplicada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longo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direta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necessária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para um: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arseneto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gálio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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1.2 V	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silício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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0.7 V		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germânio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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0.3 V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9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21780" y="-805"/>
            <a:ext cx="9144000" cy="6848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</a:t>
            </a:fld>
            <a:endParaRPr lang="pt-BR"/>
          </a:p>
        </p:txBody>
      </p:sp>
      <p:sp>
        <p:nvSpPr>
          <p:cNvPr id="2" name="AutoShape 2" descr="data:image/jpeg;base64,/9j/4AAQSkZJRgABAQAAAQABAAD/2wCEAAkGBxQTEhUUExQWFBUWFxcaGBcYGBsdFxgVFhYXHRUVFxccHigiGB0lHBccITEiJSkrLi4uFx8zODMsNygtLiwBCgoKDg0OGxAQGy8lICQsLywsLCwsLCwsLCwsLDQsLCwsLCwsLCwsLSwsLCwsLC4vLCwsLCwsLCwsLCwsLCwsLP/AABEIALYAiAMBEQACEQEDEQH/xAAbAAACAwEBAQAAAAAAAAAAAAADBAECBQYAB//EADoQAAIBAwIEAggFAwIHAAAAAAECAwAEERIhBRMxQSJRBjJhcYGR0fAUI6HB4RVSsULxFjNDU2Jygv/EABoBAAMBAQEBAAAAAAAAAAAAAAECAwAEBQb/xAA5EQABBAEDAgQFAwMCBQUAAAABAAIDESEEEjFBUQUTImEUMnGBkUKh8LHB4SNSFWJy0fEkM4Kisv/aAAwDAQACEQMRAD8A+SEV10ua1GK1LWvaa1LWqSLSkIhSBRQtHZdqFZRtQFGK1ZWQSKKAXlWtyioK1qWUYoUtasBRCy89ArBRitSylaNIL2mjS1qVWgii4p6SWvYrUta6X+h2sdvbTTzzIbgOQEiV1XllQc5YE+sP1rxzrdVJqZYYY2nZXLiLvjoR0XT5TGsa5x5Rk9CibrktNlDbvPHKi7OqjIGknb21J/jI+G85rMh4Y5pPB+qZun9VE9LSll6Pw/g47ueWVVlcoBDGHCFc7yksOp6AVeXXzfFu00LGktAJ3Ei76NweEBC0M3OKJw3gcBtI7i4nkj5sxhASNXCsASCcsDjbtSz66dupdBBGHbW7zbiLH4KzYWlm8nrXCO/olymufxE2iG2ZVaRE1NIzgFUjQnY4Izk7ZpB4t5rYhCy3yAkNJoNA5JNcfZH4faSXHAWbxTgcYtvxVtK0sIfRIJFCSROfV1YJBU56jzrog1zzP8PO0NcRYINhw61i7CV0Q272mwjelXAIbLMXNleZVVt41ELqw3Mbas4Hu39lJ4ZrptaPM2NDDY+Y7hXcVX/ZGaNrMXlM3vozbRXYtZJ5svyeWyxoQTNsQ+WGADjpnvUI/EtRNpTqY420N1guP6e2DdpjC1r9pPNK8XonbPfCySebWHdXZokCjSpOVw3i3x1pHeKalmiOrdG2qBADiTk9cYR8lnmbAVkX/BQllDdo5cO7xyKQBy3X1QCDuCAevsrvh1rnat+mc2qAc3PIPf6KboqYHhaf/B35vLabQIrdZrl2XIh1biNQDljjzxXIfGD5e8Mvc8sjAPzV1PYJvhs1fTKVl4DDJBLNZzSPyADLHLGEcIcgSKVJBGxyOoqrNbNHMyLUsA32GlpJF9jdZ7dEDEHNLmHhE4r6PQ28ETyTSmWaLmJojUwk7YjLls6sHcjpQ02vm1E72RtbtY7abcd31qqpZ8TWNBJ5XN169LmUqtZZMMtOAltV01qWtdfcLBcWdkhuooWgWbWrhi35jIRgKN/V/wAV4DPiNNrZ5BC5wftoiugPc+67fRJE0bgKTtn6S25u1wxSCGzkgjZxguxUbkdsnoPZXHN4XqRpXEi5Hyh5AzQ7fbqnbOzfXQCkh6Dzx241y3UXJdSJ7ZlYs2FIACYwW6eIV2eMxSag7I4XbwRseKAHezyPoUkDmjJcKPRUg9IVgsIlgKiZbmRgjgOyRsraW3GMjYZrP0Dp9c90wOwxtBINAnqMZr2W84NiG3m0HhHFUmtri1uZuW00izJO+SOaMahJjcAgDf30+q0j4NRFqdOywxpaWjB29CEI5A9pY889VF3cQ29k1nHKs7zyo8siA8uNExpUEjLnbO3t9mRFHNqdWNVIwsDGkNBrcSe/b7+yznMZHsBslN8WnROHvbzXCXTZU2ulW1Roc6iWYbIQBgew+ypaWOR/iAmijMY4luqcemATkd/dM4tbHtcb7IfpJxSGTikEyOGjU22px0Ghhr+VHw/STR+GyRObTjvofW6/K0sjTM0g4wi8K4tCvGnuGkUQmSQiT/TgrsfnU9Ro5neDiAN9dAV91myN+I3XhLehPEoFE8F02IHKTKPOSF86R/7rgfCr+K6XUOMc+mFvFtP0cK/+pyhDIwW15xyo4Hx9XkvBdMUW+Uh3Azy3yShx3UasfAU2s8OcyKD4YWYTgf7hwR9TVoRz25wfw5TBLDY29yqzx3M1ygjURatCICS7MxHXcYHs+SPZNr9REXRljGHcd3JPQAdu5RBZEw0bJ7JrhlxDDZzxTXUdxFJHmOBQ2tJz0YAjwYOcnODUtRFNNqo5IoXMeD6nmtpb2sc30xY4RY5rYyHOBHQe64xV9lfR0uJX07VqQTU4GdqZo7oFBK01IWuum4FGtnbypZzXDSxO0jpIyrGy9CQEI7k4OPVNfN/8QkdrJYXTNYGkAAtFuv7j+Fd/lNbG120kkLI4nwuNLK0mXOuYzaznbwFdOB0HWvR0+qkk108DvlYG13zzag+MNja4dVr2/AY/wcEy2c108nN18uRlCaD4SQqt1/auCXXyfGyQmZsbWhtbmg3fPJCsyNvlh20klKejNlaTxTF7dy1vBzCwnYCUg9Auj8sH403iU2s08rNkgp7toGwen73mvsjAInggt491bhPD7aW3urgWsrcp4VSFZmJ8edR1BMnz9XtQ1Wo1UM8Wn81o3BxLi0VjjF/3RjbG9rn7ftaZuPQ6EXcicyRYIoFnlBwZUyP+TnpqztkioR+MzfCtftBe5+xvIaf+b6Iu0w310AtVcpxKKXQJYprdGlRXk5qum2tclQYyABhV8PspgJPC5Gb9rmPIaSG7SD0PJB55OUDtnB28jP8AOyFxH0WQ2kNxbEtIIElniJydD5xKnsBUgjttVtP4q/4x8E4AbuLWO6WOh/sUkkAEYc3mrKLY+jED3EUZD6XsTOfEc83SSDny9lQ1HimoZBJIKtsuzj9N/wBU7IGFwHss2HhkEFrDcXSvM9xqMUKvy1CLjVJJIAT3GAPP5db9VPPqn6fTkMDPmcRZs8ADH7/9kojYxoe8XfRW4Tw6C4NxOVkhtraNXeMOHkZmzhFkKjAJU7kZAoanV6nTiOCw6R5IBqgAOpFni+LQZGx5LgKAUrw23uraea3jeCS2UO8bScxHjORlWIBVgR7q3xOp0s8cU7g9smA4DaQ7sRZsG/qiWMkaSwUR90fjXCYILSGVIpJhLHk3IlwqTHrG0QBAA6bkE+dS0us1E+rfG94ZtNbNuS3/AHB1/wBOEXxsbGCBd9VyBbNe3ZOSuWk2nq1UKZ5TRYdKfaltBIpqQXSXPEbWa3tYpJJ4mt42VtCBlbUQTuXHl+tfPt0erh1U00bGuDyCNziCKH0K7jKx0bWkkUqm/tZbS2gmeaNoDKcpGrA8wjzYdNP60/wurh1ks8TWuDw0ZcRW37G0m+N0bWEkV7K78QtZLW3geS4j5Jl3RAdQkYYz4hjYfqaX4PVx6uTUNYx28NwXEUQP+k2m8yMsDCSKvokuCcVjt0u1bURNC0aYA6ltiwzsMeVdPiOkl1Bhc2gWPDjn2yAkgkawuvqFHBuP/hrS4jjZ0mkkhaNl6Dlnxajnv5d96lrvDviNVFI8Asa1wIPOePx+yeCbYwgcrRPpVB+KeZYmMdzFouo9gdZHiMZzvvvviuNnhU7tK2FzxujdcbvboHf3VDqGh5dXIz/hJx8VtrSKYWplllnTl65VCLHGfWwASXY+fTb52l0uq1ckZ1Ia1rDuppJ3O9+w/dKHsjadlklAk9JWSS0lt8q8FusbBh4WwTqU+akUWeGB7ZmT8PeXCuR2PsQsZ627egpa/wDxdbfjFnWN0iFo0IQAZVyDgDf1RnrXCfB9T8G6FzgXGTdfcDr9VX4hm+66LKtOKQzWsVtdiRTBnkzRAMQrY1I6EjI2G4PYfH0JdHqIdS/Uaajvrc12Mjgg9PupCVrmhr+nB/wvcK4pBbtPEBLLaXEapIxCrKCM4dFyRsSdia2p0Wp1LY5MNkYbGSW+4JxzSzJWMJaMgq39Tt7e2mhtTLK9wFWSWRQgWNckIignJJJyTSt0mo1M8cupDWtjsta0k2T1J/osZGMYQzJKNw3i9rbQTrG88huItBidFWNXI3kLBiGx2wAemfYmp0eq1U0ZkDWhjr3AkkjtVCvfNIskYxhqzfRcqY98e6vb25oLlvFphF2qrRhTJym0AGcmqkJEMijSFrfXgUK2yyvKFkkjeRBqA3VsLHo05bODk6hjbY14jvEJjq3RRx21rmtODfqFk3dCugrPddbYW+WHOdk+6Bw+0jezfKHmm5hjV9QGNavjI0k6e5Gd9txin1M0zNcwB3oEbnEUf0ke/PQHp1taNjXRHGbH7rRuPRm3EpjWYkxc8yqGVpCsKghlwoEZY5Gk6sYBya4Y/GNSYRI6P5tu00Q23GqJvNCjYq+KVXaVm7aHcc/ZBPArcRNM7TCLkRzBFKGQFpCjJqKgHps2B7qpJ4lqt4gaG7w8sJN1QbuBq7HuLP1Wbp4/mJNEX0Rl4Cs80SzM5Qw2i6wyJpeYEKoGg6zscDAOxJNch174IHmMDdvkO2i6w2rPPpGcni+AqmEOeN3Yduv2WDwnhKs1xzCxS3SRmCEBn0PpABIIXJ3zg4r1Z9W9kcRjAuQgC7IFi88XXA4tc7Yg5xs4AXScU4NDMwkkkaOKK2swMsqN+bzN2YqwGAp2x4jjcV4sGtnhBjY0FzpJTgE/LWAAQck98DoV1Oha71XgAfuuZ4ZwiN5Z1MhaGBJXLx41SJGfDozkDVkHJBxvXranVyMgjcG+t5a2ncNJ7/T7WueOMF5F4C1+G8JiuIIBrlSHVeuB+WzLykhb1go1Z/YdK4J9XNp5pCGtL6jBPqAO4kcXiv5aqyJrwO2f2SsvCrdfwuDOTduCmWTEcRlCYfweN8Ek4xg4611N1mp/1SNo8oZw7Lg28Zw3jm7SeSyhzn+flaHC+DBHZkd1PMvouikFII/CcFepyc/piuXV+IOkZtc0VtifVkZcfrwOn72nZAGnB7hCu+EwOUIRkSOwSdwrLmQkYUDw+Ek5yxz22GN2h1moaHAkOLpiwWDQ+ucgDgYz1QfEw57CyhyejcJ5oVpHf8PHPDFqVXKuGL5JUhymkbADIPaqHxGUhu4ADe5j3US2xW3rjd3JNEUl8louu1hcrGu/yr2wDa5jwmk6ge+rg5USE7ND3qwCS0HFGlk0nFJREYQ/5Zz4SAcavW0kjK5x2rik0UL5hMR6scEi64ujmulqzZnBu3oh297IiSRq2EkxqXAIOnOCM+qdzuPOnk0scsjZHj1N4Nnrz9RjgpWyOaCB1TU3HbhnRzJl0zhtK5ORg6jjxZAxvmudnhemY1zGt9LuRZrvgXjOcUqHUSGiTwg33EpXV8sfGqqwwAuhDlUAAwoB8qI8Pgja3a35SXA2SbIok9z9VvPeTk8r1p6Q3KbrKQcRjouwizy8ZG2Mnf21zv8AC9LI2nM6uPJ/V835VBqHg8/wJe0vJYZDKrjW+rUcAgh92BU7EHyrom0MUkQjeLaKr2rgg82ptmcHbhymP69chzJzCSUEZJVSpVc6QVIwcHptXO7wrTFgaGYBJwSDZ5N3eevdUGofd3lZ8PFGik5schEm+SAN9R8QIxgg5O3SrT6WGSPyXC24x2rj3tIx7g7cry+kc+dn/wC70CgDnBVkAAGBkKB8KgfDtOMbb+Xqf0mx+5VPPec2q2/HJhDylYiNTlRgEqc5yjEZXcA7eVVOhhkkMxHqrPOfqOCl85zRtRpvS65kOp5Dka8YVQBzV0ybAdxXLF4ZpWNIazmup6Gx+DwqOmkJ5Xrf0imATEn/ACkKLkL6hG6Nt4ht0NV+A053+n5iCcnkdR2PuEvnSCs8Kx47capGEm8gAY6RnSAVAQ48A0kjw4oHw7T7Wt24bmrOeuc5znPVYTPsm+Vmou/xruHKkeE7FF0JPSulrMAqJK0GHh+NWrKnaVZaxCwKGUpC1NanFHhZeArALK0vq0Hj0rN5SsYyKgwWFV2CgS3ONhuf0/mheQtSA85YDOwH30o7yRfFLbQChlyTmk3FxspqAVNW2+/2aW8C01dlKuR02FEOI44QIBVVG1KBhE8qXGKJFLBWWQj79tBZOW8gJ8jnpTt+ZK7haCqcV1gGlA8q4GVP8fWr1lTtCkhwBuN/aPrQq0bQwvtH6fWttWtUx97fWl2prUD76fWgAta842+/rQc2wsDRS5hK9e9SbEWcqheChBd/nSBtn8o3QUywEdd+nT/FZ8RHKweDwh4+/wBhU6tPagpnYUNt+kLXWVVht8qBGEbXlGxrNGECcowUb5BqoaMlwSWcUhEVKk6so3p2iigThOKfPPzrrABGf6qFkFbLR6cYPXt9mukC+VFAuV8WPv8AzWAJRVEXff8Af60QFlEqDVscj4/Wl2oqgG/+/wBaWs0igzeX1+tBzSRhEFLiFh6wNRZG8fMqFwPCl4CBnzzQMRAtYPBwhIhHfNI1pHKYkFVQ43qbTVWicohKkbLp9ue1VOwjApKNwPKpC3iHQe/pSRn1ikzh6VDd/fSkc/VYHheZz07US8jA4WDQvRvpPnWa/wAt1rFu4LydTWbe42seEwBXVSkukmtmwvfPTz/xXSCMqCDeW5Bzg57/AHii3KypLbu41lTgd8fxWoA0iDSV0b9D8j9Kbbla1e8jK42xkffatVoApKQbfP8AakeMJwcoELE5yc1ywkuBtUeAOEV0woOxOTtmqOG1uMm0oNlRIAT0A9golgJwFgSgsgFQcxrRSoHEpjgnD/xNxFBkrzHC6guojqSdPw+Febr9X8Pp3zAXtF1xf8/mV0Qxh7gFrcX9F4olZluBjlJJGG0kyaiwKqykq2NI3GR4hXmaXxSWZwaYv1FriLpvFEggEXfBruuh+na0E30RE9Fo/wAFFPzWMswOiPMYBbWFUDUwZskjoDit/wAWkGrfp9gDWVbqccVZ4FD2shb4cbA7qUxc+hHLQky8xwlyWEeNIe3aNdIyMndyD7tqWPxwyOwza0mOt3JD9xvB7NxysdLVC75/akqPQ9hOsLyo2A/M5ZYtGYwNSnwn+4b4xsaqfG43QmUMIGNu6gDfBGR2OOUo0p3Vf1RJfQidWkBaMFDIEUsS0giVWcqcY2Vh1xvTQ+P6Z2w0aIFmsN3GhebyQeLQdo359undYLJg9q+pLC00vNu11Gks6gjYdOn0q1ADClaHegEHAxv99qLAbWtQts3KJzt7/wBsVrG+kFn6PvH8VWlkKc5+AxR20taBKu1Tkb6UzTlAjhK9Qa5YonMwQqOcCisowMLg75PnVtguwEt+686DAODnv5eyg6Mc1lYOKpJnA8I/c++ke1xAwmbV8poMyANE2h0OoEbNn/xravSMlhMZaCOoWhlLH7rV555pjrlkDkrjxYyqjsB0HWoaHw+PSxlsbQAclNNOZCCeipHxi5WLkrJIIgCAgxjBOTjbIrgf4RpnyGYw+rvldA1Tw3buwvXfG7uTPMkkbKspzjdZMa16d9Az7qSLwfTxfLDWQevLbr8WUXalzuXJm79JrlihMrKyxlOudQbGotnYk4Hb/SKnF4Jo4twc0eoh1VxXABHbP5KZ2rkdRHRAXjt02tTO+mTdxn1sgA79sgAHHlV4vCNGZGf6Y9PGD3v+uUjtVIGnPKEYu+K+g2BcO5dQPzEJxuo2I/3pK2lJdpEqeXv5/feq0LQtK8zbGfv51TaFrRbKZFPjGr4/zSPY4/KUbSUoyTiqbUAUMQs2AozSPaeiYEdVM1yzYDHOBt+lT4JBRpR6wAJxjOMfHqazhfVYYUXIOd2zgYrFppYFVbJUb7DpW2kha1MqbncjYf4NGRtuOf5lZpwoFuxBI7DPw86UxGrtHcF5YDvg/L40PLOaP8ytuHZEihJJ31bHqao1mTlKShfgcjO58qidKHGyU/m1hKurA7CudzXsdgKgLSFsQeMbn3+016WKBC5jyujilKqAV2+O/wCtQLATha0GWTSCSmcnp9mmDLPKCzb6EqckYzv971dhsLIVzKGAwoXHlnf9aLWkcrFCtossNs0zsBBDudicbewfWlPyohJKuTXK1pecqpNBHlhAOAcjpk1YxhowlDiVaW1K49oBGPKsyNDcoby3z3+PSqcWEPdMmFsEhQegOex7YrOFlAFLcnSxD5O2MA9+1T22U27CvIDGE1HG5PT3UpOwCz+yw9RKX1Dcdz86w2/LeSmN8re4Vb6kHXboaaT0mlJZHFlw2Og86nOTtb26nsqR0r8FiJDA7jH69qXThzWZRlq11V3YOxGCceW+36UzHtAyp0lTGwdlbJ+f0qnpIsILNW2YHLZPvB+lWwtaDKv3v9KcBY8KpyD5e+jQISqLpmbdh2GNsbCgGjhNaXeMLjDA7ZOO3spAA3lGyUSZk1ZXcbfzRaQ4WtRVWXU22cdsnoKwYtdI8luI23JPb50GtFWhZKtJITnBzuO3spgMYQQ14fLvtnp78VJgLSbKcuBSskjMRnfG2PfSm3PFdERgLR/pGU1HY46bUdrC7hLvWnwNcJQnHqSgqqKCXyhYeVEjAWBS39aiVSqppzU/TfqKfaSu1iZWOF6+7+K5S0tGUbBWBMPzz9/tXY0f6YUzymbq3Bi1E742GB9KRrqfX8/qieFz9yylQAuCO+P4rsaDfP8APylVI31tl/Ft2291MW7RTUESJVkDB5MaV8Of8Uptvyj6orNteHSyFuXG8mkDVoUtpznBOBtnB+RqLw1hp7gL7mlZu5wtoR7fhjaguktkE4Xc4AyT8hmnAjiYSTQ98JLLzQGUVZUHcVXaVOilL2bWdQBx0z7ewz51MkD0qjW4RIoiBgqVJ0sARjKnowz1B86MT2uuuiDwRytCTmLGJOU7JuNWG0eXUDGx2qb3sadt57Yv8ItY5wvosaMb5710NabJQJwtC5t5kGHyNgdxjYjKn4jBqbC1xtpvKxxghRZwSHowVemo+qDvtmi+rygCEawhkM2lGz1Ph3yFBJPuAGfhSyFrWbn8e6wG7A5WZeSRuSD4Sudx/qPtqMvkudtechOzcBYXd8Qn0AGJhkffnUo27j6ggccLKsg7sWO5+/bXQ/a0UkQo5XzhjsO2f5pyG9FkeG7VGJZAwI++9I6NzhQNIgrGu1I8Q2DE4wa6WG8JUncWzJgvtnpS7hlxPCbnAW16H+kMdsZNasdbwkEYynL5uXXP+sawRnI2rzNbAdXQjNVu/cf4pdkEoiab9lox+ltumjwN4VUbKv5eIZEcqSfHrLqSD/bXLNpZqc2+fc54oVWNtHPVPHIwUa/mbP3Sl36SwGGRFjHMZVXmNGCZcRaSzKrDQdXiB3+dDyp97SXGgTgHjr15wnMkdHH+Upx/0lWeO4RdSK9wskShVA5YR15Zx6p8QbIzU2RPjLHHkAg2epPv+FnyNcCB7JXifE4JuU4aRZEgSMrpGNUa4B1Z6EnyqmlfJFIccm+e/OEsoY9vK6LgvH42tlRo9ZjDB12UMGmEnr5zjAwVxgk1aXTSSajzWGhjPagRx19lNsrGRbDn/wAqzcdgPMbQpCIWVnCB3m5xa2QIOqqCQ2NsddsVN2n1MYDQTZwKs4qnOJ6Xgj34VhLE6zWOe3uAs679LInidAnjZUUs6aiwEMaEbMNJVlLAkH1ztXNGydkoo9T1rrfXume6MtP0WpdcbhaPURIIzcRyMEAwSsTKwUE5RdWGC5JwCMjaur4XUNyALDXDk3k8+55HbjspedGTXTH7c/2Sq+lUALMqOhZXDBUT8wvbrGMkkldLhm2P/UPeoO0+pfGGuz2s8Zv72MKvmRA2Fw1tbNIxxue9dbInzPJXI5waF9Mntgw+HmfrV2vIXOQkeGEq5H1+tWlpzUAp4vaxqoZXyx6jf60IXvcaIRcAFmuVKnOdXbr9auLBwlWZb25LeLp7f96rdIuK0Zp0ZAsiZx0PephhvBS2uflAzgbDzpnc0Me6oOLKXnXfvjzri1LCZAOndUYcLftbWGSC2DSRpi5l551oJVhYQBWCE6nA8ZGAe9ckrnMnJFn0isGr7LoaAY/utGLg1i7qHmSM5hLr+IQoqGZxLpl6OeWEbA3Gr5cs2plNE55ztIs1dV7HF9VVsTAkeKW9q8BkEi81IbbHjTBJU8yMRrhi4O+SCMA5OaUSOM3qui491i0eX70tWwmtDGANCzJZ9R0ldgcqw7SocEHuGx1ArquYPdtsjePqBjP0OQkd5e0XzSrxLhdmA4WVSwhkOoTKUEquQvQ6jrXcAZwSMgDpaPW6o/M39Q/Sbo8jtjulMUQ4PTuOi9xC0sJrqRwwX8y4wqyqEkKCAwkHYRhtcgG+CY+vXPmxO1DKIzXWiaybvuuhwjcaR5prRogodRy41ZCZE6iaTwPpPjcrp3XI89iK7G6idktnqReD1aMi+l/dQMTCB7D+WqcV4bZPLdTJJrRCZco4w2qSVTFgD8s6zGV81BI61KDU6hrGNIzwLB7CnHvjdfZO6KMknpyuMsrhVc53z5V6sUsYkcAeVxPaS1fQ7sYxnVsPb9KizKmUhZjxHr9/Crv+VBW4hCoQ6s57dfpQjcS7CxCF/SV5Yk1ZP9v2Kbzzu20tWFW7RdIwuPnv+lFhNmysV7h3DFkJ1tpx+taWYs4CAbadm4PGxXwg4/Woid45TUjT8PQ7Mige7pStldyCiQuN9IeGpE+IzqFW2GRu6qKLXVhJRWDSDwjOKZ8G4Cyj5lFISwkHevPkgdGcqwfYWpwMeM+6u3TtIBtQlNhEnHWu/opArMSUjIHQ15ccj2eldJAOVpycRjERQxAv/f3romla02T9uim1pKWhkbllcnTnOntnGAcdzijFG1zN5GaNFEvIO3ogWhVT4hmufT7GnPKZ9kYX1HiSdwR9/CoxFI5ZNifF9/SuqQelIDlN8StWkAIG3u/ipRPaw5KYi0rNZaBv9/pVGybuEpCHcr4R/H0pmnJWV+Gwgt9/ShK6gsAnuKXDaFVF0kdTUYmDcS4pnHFBXtCWXxbmg+gcLBL8T4eroQFGaeKUtcg5q5QBoW8vMV6OHhIm7iySZQ6dR1FRujT+EbI4VuGWylmJGnAoyuIFBBI3Cdas0oL34hOTp5W+fWpdh3XeOya0nHCutdfT2UJIg43WUwcQEzLGu4TpTt4opLXuFcIEh3OPKuZ7GR5q0+8nAXacclwQO3v/AJrk07bCZ/K5y3huOpDpuRnmYzuewBxXY+SPhrb+w/uQqHUaYcn9if6I0810qkK8hGDgLLjBwcesoz2/Wkb5Tjb2V9gf/wAkojVab/d+x/7LbuZSVXV62lc+/SM538652tAca4tSebOEtdIcL9/vVGEWkKFDc8s5/f8AmmczeFrpb0MiyDIwfl9a4nAsKoKKhyFrCytwhc8HpTbULC5v0nvYyAFTDb5NdumY5uScJDROFkW18Y9xXU9odyhRWhw6bWWPsqUgoBBKzDrVAghtxAiMJgY8+9bYN260yWuGwQae0AE1bjUM0rjS1LY4OyoSxx026fWuaYFwoJhhbHG0yw/n61y6c0EzuUsHkUHS2Bk9/aT+9X/0zyMrz/JnHBR7iTWniGWxsdW2rzxSMprscfRO6J7m5GfqmrKyLHJ+G5+tQkl2jC7WMxlO3fD9R09/f/NRZLQtULOi5/jtukeFdiDkZwCRjO5674pmajVmQ+XEC2rBsCz2quvfj7IhkVep2b4pI8O4nGhOmRjvsCp3G25326kfCgXa2TYHQj/mpw9PPHe6sfXNJiyIA08+2OVuHisYI3yDjPXvnPyrm/8AWEPqLgmrIF0Mfko1CKt3a8d+f2T8rKwBVCu3T27VAS60OywVbb9Q4zu+4xXdOWw183f9uPysbjVhGVy4IwTv8sdPjXXpdTrXOFsAHUWCeTxn/p/Km+OEDDv5Q/yse4S0ZRhmXp2P/wBV1+f4iH/+0CPV+odPlP34Pb90gbD/ALq46fn8InDI4dTaGYpjc43zg/PfFTmn15hsxAPziwQcis31zyiGQ76LjX/n+9JS+jiwfGQdJOCvUgjC/EZ+VXbqNZuoxCrA+a8EHcf/AIkAZq79kBHDWHdD0/nKTuooc7O2MMQNPfV4V+K75qJ1XiAAD4heM7h1b6jXs7FdQcK3lwWad36e+P2T9hYwyMPEzDx4BBHQ/l77dRuaDtZ4gGX5IB9Gdw6/Pi/08DOb60l2QA/MevT8JyW1jTIywIJ2GTtjbv55FF2q1T33CwObXJ9Pqvg3njPFcpGxxget1G/rivx3UW1vrU7bjvk/Wu97tpXOMrZ4w3iH3+1csAwneUhcSfl/f0qzW+pJazrHiLa9J3Hw+lXkhFWgCuziPhFeS4ZVwVJ+PzrUja5L0jk8YzuM/favS0rfSok5WHLIol2Xby2+ldAaVrwta3IMi4GPv3VJwIaheV2UMqjYjO1eU5pPBVwQkOMv+Wdvv5VeBvqSO4XGzMCwGNvv2V6gaaUrWjwpxqYAYGKjK00EQUvfygHcZ+/dTxsJCFoUMSl8kZHl9ii66R3I0EwVxpGN+n2KBYS3K1pmSXLHP3+lIGUELWmOIxpFp5e575FcxheX3afeKql//9k="/>
          <p:cNvSpPr>
            <a:spLocks noChangeAspect="1" noChangeArrowheads="1"/>
          </p:cNvSpPr>
          <p:nvPr/>
        </p:nvSpPr>
        <p:spPr bwMode="auto">
          <a:xfrm>
            <a:off x="155575" y="-1036638"/>
            <a:ext cx="1619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data:image/jpeg;base64,/9j/4AAQSkZJRgABAQAAAQABAAD/2wCEAAkGBxQTEhUUExQWFBUWFxcaGBcYGBsdFxgVFhYXHRUVFxccHigiGB0lHBccITEiJSkrLi4uFx8zODMsNygtLiwBCgoKDg0OGxAQGy8lICQsLywsLCwsLCwsLCwsLDQsLCwsLCwsLCwsLSwsLCwsLC4vLCwsLCwsLCwsLCwsLCwsLP/AABEIALYAiAMBEQACEQEDEQH/xAAbAAACAwEBAQAAAAAAAAAAAAADBAECBQYAB//EADoQAAIBAwIEAggFAwIHAAAAAAECAwAEERIhBRMxQSJRBjJhcYGR0fAUI6HB4RVSsULxFjNDU2Jygv/EABoBAAMBAQEBAAAAAAAAAAAAAAECAwAEBQb/xAA5EQABBAEDAgQFAwMCBQUAAAABAAIDESEEEjFBUQUTImEUMnGBkUKh8LHB4SNSFWJy0fEkM4Kisv/aAAwDAQACEQMRAD8A+SEV10ua1GK1LWvaa1LWqSLSkIhSBRQtHZdqFZRtQFGK1ZWQSKKAXlWtyioK1qWUYoUtasBRCy89ArBRitSylaNIL2mjS1qVWgii4p6SWvYrUta6X+h2sdvbTTzzIbgOQEiV1XllQc5YE+sP1rxzrdVJqZYYY2nZXLiLvjoR0XT5TGsa5x5Rk9CibrktNlDbvPHKi7OqjIGknb21J/jI+G85rMh4Y5pPB+qZun9VE9LSll6Pw/g47ueWVVlcoBDGHCFc7yksOp6AVeXXzfFu00LGktAJ3Ei76NweEBC0M3OKJw3gcBtI7i4nkj5sxhASNXCsASCcsDjbtSz66dupdBBGHbW7zbiLH4KzYWlm8nrXCO/olymufxE2iG2ZVaRE1NIzgFUjQnY4Izk7ZpB4t5rYhCy3yAkNJoNA5JNcfZH4faSXHAWbxTgcYtvxVtK0sIfRIJFCSROfV1YJBU56jzrog1zzP8PO0NcRYINhw61i7CV0Q272mwjelXAIbLMXNleZVVt41ELqw3Mbas4Hu39lJ4ZrptaPM2NDDY+Y7hXcVX/ZGaNrMXlM3vozbRXYtZJ5svyeWyxoQTNsQ+WGADjpnvUI/EtRNpTqY420N1guP6e2DdpjC1r9pPNK8XonbPfCySebWHdXZokCjSpOVw3i3x1pHeKalmiOrdG2qBADiTk9cYR8lnmbAVkX/BQllDdo5cO7xyKQBy3X1QCDuCAevsrvh1rnat+mc2qAc3PIPf6KboqYHhaf/B35vLabQIrdZrl2XIh1biNQDljjzxXIfGD5e8Mvc8sjAPzV1PYJvhs1fTKVl4DDJBLNZzSPyADLHLGEcIcgSKVJBGxyOoqrNbNHMyLUsA32GlpJF9jdZ7dEDEHNLmHhE4r6PQ28ETyTSmWaLmJojUwk7YjLls6sHcjpQ02vm1E72RtbtY7abcd31qqpZ8TWNBJ5XN169LmUqtZZMMtOAltV01qWtdfcLBcWdkhuooWgWbWrhi35jIRgKN/V/wAV4DPiNNrZ5BC5wftoiugPc+67fRJE0bgKTtn6S25u1wxSCGzkgjZxguxUbkdsnoPZXHN4XqRpXEi5Hyh5AzQ7fbqnbOzfXQCkh6Dzx241y3UXJdSJ7ZlYs2FIACYwW6eIV2eMxSag7I4XbwRseKAHezyPoUkDmjJcKPRUg9IVgsIlgKiZbmRgjgOyRsraW3GMjYZrP0Dp9c90wOwxtBINAnqMZr2W84NiG3m0HhHFUmtri1uZuW00izJO+SOaMahJjcAgDf30+q0j4NRFqdOywxpaWjB29CEI5A9pY889VF3cQ29k1nHKs7zyo8siA8uNExpUEjLnbO3t9mRFHNqdWNVIwsDGkNBrcSe/b7+yznMZHsBslN8WnROHvbzXCXTZU2ulW1Roc6iWYbIQBgew+ypaWOR/iAmijMY4luqcemATkd/dM4tbHtcb7IfpJxSGTikEyOGjU22px0Ghhr+VHw/STR+GyRObTjvofW6/K0sjTM0g4wi8K4tCvGnuGkUQmSQiT/TgrsfnU9Ro5neDiAN9dAV91myN+I3XhLehPEoFE8F02IHKTKPOSF86R/7rgfCr+K6XUOMc+mFvFtP0cK/+pyhDIwW15xyo4Hx9XkvBdMUW+Uh3Azy3yShx3UasfAU2s8OcyKD4YWYTgf7hwR9TVoRz25wfw5TBLDY29yqzx3M1ygjURatCICS7MxHXcYHs+SPZNr9REXRljGHcd3JPQAdu5RBZEw0bJ7JrhlxDDZzxTXUdxFJHmOBQ2tJz0YAjwYOcnODUtRFNNqo5IoXMeD6nmtpb2sc30xY4RY5rYyHOBHQe64xV9lfR0uJX07VqQTU4GdqZo7oFBK01IWuum4FGtnbypZzXDSxO0jpIyrGy9CQEI7k4OPVNfN/8QkdrJYXTNYGkAAtFuv7j+Fd/lNbG120kkLI4nwuNLK0mXOuYzaznbwFdOB0HWvR0+qkk108DvlYG13zzag+MNja4dVr2/AY/wcEy2c108nN18uRlCaD4SQqt1/auCXXyfGyQmZsbWhtbmg3fPJCsyNvlh20klKejNlaTxTF7dy1vBzCwnYCUg9Auj8sH403iU2s08rNkgp7toGwen73mvsjAInggt491bhPD7aW3urgWsrcp4VSFZmJ8edR1BMnz9XtQ1Wo1UM8Wn81o3BxLi0VjjF/3RjbG9rn7ftaZuPQ6EXcicyRYIoFnlBwZUyP+TnpqztkioR+MzfCtftBe5+xvIaf+b6Iu0w310AtVcpxKKXQJYprdGlRXk5qum2tclQYyABhV8PspgJPC5Gb9rmPIaSG7SD0PJB55OUDtnB28jP8AOyFxH0WQ2kNxbEtIIElniJydD5xKnsBUgjttVtP4q/4x8E4AbuLWO6WOh/sUkkAEYc3mrKLY+jED3EUZD6XsTOfEc83SSDny9lQ1HimoZBJIKtsuzj9N/wBU7IGFwHss2HhkEFrDcXSvM9xqMUKvy1CLjVJJIAT3GAPP5db9VPPqn6fTkMDPmcRZs8ADH7/9kojYxoe8XfRW4Tw6C4NxOVkhtraNXeMOHkZmzhFkKjAJU7kZAoanV6nTiOCw6R5IBqgAOpFni+LQZGx5LgKAUrw23uraea3jeCS2UO8bScxHjORlWIBVgR7q3xOp0s8cU7g9smA4DaQ7sRZsG/qiWMkaSwUR90fjXCYILSGVIpJhLHk3IlwqTHrG0QBAA6bkE+dS0us1E+rfG94ZtNbNuS3/AHB1/wBOEXxsbGCBd9VyBbNe3ZOSuWk2nq1UKZ5TRYdKfaltBIpqQXSXPEbWa3tYpJJ4mt42VtCBlbUQTuXHl+tfPt0erh1U00bGuDyCNziCKH0K7jKx0bWkkUqm/tZbS2gmeaNoDKcpGrA8wjzYdNP60/wurh1ks8TWuDw0ZcRW37G0m+N0bWEkV7K78QtZLW3geS4j5Jl3RAdQkYYz4hjYfqaX4PVx6uTUNYx28NwXEUQP+k2m8yMsDCSKvokuCcVjt0u1bURNC0aYA6ltiwzsMeVdPiOkl1Bhc2gWPDjn2yAkgkawuvqFHBuP/hrS4jjZ0mkkhaNl6Dlnxajnv5d96lrvDviNVFI8Asa1wIPOePx+yeCbYwgcrRPpVB+KeZYmMdzFouo9gdZHiMZzvvvviuNnhU7tK2FzxujdcbvboHf3VDqGh5dXIz/hJx8VtrSKYWplllnTl65VCLHGfWwASXY+fTb52l0uq1ckZ1Ia1rDuppJ3O9+w/dKHsjadlklAk9JWSS0lt8q8FusbBh4WwTqU+akUWeGB7ZmT8PeXCuR2PsQsZ627egpa/wDxdbfjFnWN0iFo0IQAZVyDgDf1RnrXCfB9T8G6FzgXGTdfcDr9VX4hm+66LKtOKQzWsVtdiRTBnkzRAMQrY1I6EjI2G4PYfH0JdHqIdS/Uaajvrc12Mjgg9PupCVrmhr+nB/wvcK4pBbtPEBLLaXEapIxCrKCM4dFyRsSdia2p0Wp1LY5MNkYbGSW+4JxzSzJWMJaMgq39Tt7e2mhtTLK9wFWSWRQgWNckIignJJJyTSt0mo1M8cupDWtjsta0k2T1J/osZGMYQzJKNw3i9rbQTrG88huItBidFWNXI3kLBiGx2wAemfYmp0eq1U0ZkDWhjr3AkkjtVCvfNIskYxhqzfRcqY98e6vb25oLlvFphF2qrRhTJym0AGcmqkJEMijSFrfXgUK2yyvKFkkjeRBqA3VsLHo05bODk6hjbY14jvEJjq3RRx21rmtODfqFk3dCugrPddbYW+WHOdk+6Bw+0jezfKHmm5hjV9QGNavjI0k6e5Gd9txin1M0zNcwB3oEbnEUf0ke/PQHp1taNjXRHGbH7rRuPRm3EpjWYkxc8yqGVpCsKghlwoEZY5Gk6sYBya4Y/GNSYRI6P5tu00Q23GqJvNCjYq+KVXaVm7aHcc/ZBPArcRNM7TCLkRzBFKGQFpCjJqKgHps2B7qpJ4lqt4gaG7w8sJN1QbuBq7HuLP1Wbp4/mJNEX0Rl4Cs80SzM5Qw2i6wyJpeYEKoGg6zscDAOxJNch174IHmMDdvkO2i6w2rPPpGcni+AqmEOeN3Yduv2WDwnhKs1xzCxS3SRmCEBn0PpABIIXJ3zg4r1Z9W9kcRjAuQgC7IFi88XXA4tc7Yg5xs4AXScU4NDMwkkkaOKK2swMsqN+bzN2YqwGAp2x4jjcV4sGtnhBjY0FzpJTgE/LWAAQck98DoV1Oha71XgAfuuZ4ZwiN5Z1MhaGBJXLx41SJGfDozkDVkHJBxvXranVyMgjcG+t5a2ncNJ7/T7WueOMF5F4C1+G8JiuIIBrlSHVeuB+WzLykhb1go1Z/YdK4J9XNp5pCGtL6jBPqAO4kcXiv5aqyJrwO2f2SsvCrdfwuDOTduCmWTEcRlCYfweN8Ek4xg4611N1mp/1SNo8oZw7Lg28Zw3jm7SeSyhzn+flaHC+DBHZkd1PMvouikFII/CcFepyc/piuXV+IOkZtc0VtifVkZcfrwOn72nZAGnB7hCu+EwOUIRkSOwSdwrLmQkYUDw+Ek5yxz22GN2h1moaHAkOLpiwWDQ+ucgDgYz1QfEw57CyhyejcJ5oVpHf8PHPDFqVXKuGL5JUhymkbADIPaqHxGUhu4ADe5j3US2xW3rjd3JNEUl8louu1hcrGu/yr2wDa5jwmk6ge+rg5USE7ND3qwCS0HFGlk0nFJREYQ/5Zz4SAcavW0kjK5x2rik0UL5hMR6scEi64ujmulqzZnBu3oh297IiSRq2EkxqXAIOnOCM+qdzuPOnk0scsjZHj1N4Nnrz9RjgpWyOaCB1TU3HbhnRzJl0zhtK5ORg6jjxZAxvmudnhemY1zGt9LuRZrvgXjOcUqHUSGiTwg33EpXV8sfGqqwwAuhDlUAAwoB8qI8Pgja3a35SXA2SbIok9z9VvPeTk8r1p6Q3KbrKQcRjouwizy8ZG2Mnf21zv8AC9LI2nM6uPJ/V835VBqHg8/wJe0vJYZDKrjW+rUcAgh92BU7EHyrom0MUkQjeLaKr2rgg82ptmcHbhymP69chzJzCSUEZJVSpVc6QVIwcHptXO7wrTFgaGYBJwSDZ5N3eevdUGofd3lZ8PFGik5schEm+SAN9R8QIxgg5O3SrT6WGSPyXC24x2rj3tIx7g7cry+kc+dn/wC70CgDnBVkAAGBkKB8KgfDtOMbb+Xqf0mx+5VPPec2q2/HJhDylYiNTlRgEqc5yjEZXcA7eVVOhhkkMxHqrPOfqOCl85zRtRpvS65kOp5Dka8YVQBzV0ybAdxXLF4ZpWNIazmup6Gx+DwqOmkJ5Xrf0imATEn/ACkKLkL6hG6Nt4ht0NV+A053+n5iCcnkdR2PuEvnSCs8Kx47capGEm8gAY6RnSAVAQ48A0kjw4oHw7T7Wt24bmrOeuc5znPVYTPsm+Vmou/xruHKkeE7FF0JPSulrMAqJK0GHh+NWrKnaVZaxCwKGUpC1NanFHhZeArALK0vq0Hj0rN5SsYyKgwWFV2CgS3ONhuf0/mheQtSA85YDOwH30o7yRfFLbQChlyTmk3FxspqAVNW2+/2aW8C01dlKuR02FEOI44QIBVVG1KBhE8qXGKJFLBWWQj79tBZOW8gJ8jnpTt+ZK7haCqcV1gGlA8q4GVP8fWr1lTtCkhwBuN/aPrQq0bQwvtH6fWttWtUx97fWl2prUD76fWgAta842+/rQc2wsDRS5hK9e9SbEWcqheChBd/nSBtn8o3QUywEdd+nT/FZ8RHKweDwh4+/wBhU6tPagpnYUNt+kLXWVVht8qBGEbXlGxrNGECcowUb5BqoaMlwSWcUhEVKk6so3p2iigThOKfPPzrrABGf6qFkFbLR6cYPXt9mukC+VFAuV8WPv8AzWAJRVEXff8Af60QFlEqDVscj4/Wl2oqgG/+/wBaWs0igzeX1+tBzSRhEFLiFh6wNRZG8fMqFwPCl4CBnzzQMRAtYPBwhIhHfNI1pHKYkFVQ43qbTVWicohKkbLp9ue1VOwjApKNwPKpC3iHQe/pSRn1ikzh6VDd/fSkc/VYHheZz07US8jA4WDQvRvpPnWa/wAt1rFu4LydTWbe42seEwBXVSkukmtmwvfPTz/xXSCMqCDeW5Bzg57/AHii3KypLbu41lTgd8fxWoA0iDSV0b9D8j9Kbbla1e8jK42xkffatVoApKQbfP8AakeMJwcoELE5yc1ywkuBtUeAOEV0woOxOTtmqOG1uMm0oNlRIAT0A9golgJwFgSgsgFQcxrRSoHEpjgnD/xNxFBkrzHC6guojqSdPw+Febr9X8Pp3zAXtF1xf8/mV0Qxh7gFrcX9F4olZluBjlJJGG0kyaiwKqykq2NI3GR4hXmaXxSWZwaYv1FriLpvFEggEXfBruuh+na0E30RE9Fo/wAFFPzWMswOiPMYBbWFUDUwZskjoDit/wAWkGrfp9gDWVbqccVZ4FD2shb4cbA7qUxc+hHLQky8xwlyWEeNIe3aNdIyMndyD7tqWPxwyOwza0mOt3JD9xvB7NxysdLVC75/akqPQ9hOsLyo2A/M5ZYtGYwNSnwn+4b4xsaqfG43QmUMIGNu6gDfBGR2OOUo0p3Vf1RJfQidWkBaMFDIEUsS0giVWcqcY2Vh1xvTQ+P6Z2w0aIFmsN3GhebyQeLQdo359undYLJg9q+pLC00vNu11Gks6gjYdOn0q1ADClaHegEHAxv99qLAbWtQts3KJzt7/wBsVrG+kFn6PvH8VWlkKc5+AxR20taBKu1Tkb6UzTlAjhK9Qa5YonMwQqOcCisowMLg75PnVtguwEt+686DAODnv5eyg6Mc1lYOKpJnA8I/c++ke1xAwmbV8poMyANE2h0OoEbNn/xravSMlhMZaCOoWhlLH7rV555pjrlkDkrjxYyqjsB0HWoaHw+PSxlsbQAclNNOZCCeipHxi5WLkrJIIgCAgxjBOTjbIrgf4RpnyGYw+rvldA1Tw3buwvXfG7uTPMkkbKspzjdZMa16d9Az7qSLwfTxfLDWQevLbr8WUXalzuXJm79JrlihMrKyxlOudQbGotnYk4Hb/SKnF4Jo4twc0eoh1VxXABHbP5KZ2rkdRHRAXjt02tTO+mTdxn1sgA79sgAHHlV4vCNGZGf6Y9PGD3v+uUjtVIGnPKEYu+K+g2BcO5dQPzEJxuo2I/3pK2lJdpEqeXv5/feq0LQtK8zbGfv51TaFrRbKZFPjGr4/zSPY4/KUbSUoyTiqbUAUMQs2AozSPaeiYEdVM1yzYDHOBt+lT4JBRpR6wAJxjOMfHqazhfVYYUXIOd2zgYrFppYFVbJUb7DpW2kha1MqbncjYf4NGRtuOf5lZpwoFuxBI7DPw86UxGrtHcF5YDvg/L40PLOaP8ytuHZEihJJ31bHqao1mTlKShfgcjO58qidKHGyU/m1hKurA7CudzXsdgKgLSFsQeMbn3+016WKBC5jyujilKqAV2+O/wCtQLATha0GWTSCSmcnp9mmDLPKCzb6EqckYzv971dhsLIVzKGAwoXHlnf9aLWkcrFCtossNs0zsBBDudicbewfWlPyohJKuTXK1pecqpNBHlhAOAcjpk1YxhowlDiVaW1K49oBGPKsyNDcoby3z3+PSqcWEPdMmFsEhQegOex7YrOFlAFLcnSxD5O2MA9+1T22U27CvIDGE1HG5PT3UpOwCz+yw9RKX1Dcdz86w2/LeSmN8re4Vb6kHXboaaT0mlJZHFlw2Og86nOTtb26nsqR0r8FiJDA7jH69qXThzWZRlq11V3YOxGCceW+36UzHtAyp0lTGwdlbJ+f0qnpIsILNW2YHLZPvB+lWwtaDKv3v9KcBY8KpyD5e+jQISqLpmbdh2GNsbCgGjhNaXeMLjDA7ZOO3spAA3lGyUSZk1ZXcbfzRaQ4WtRVWXU22cdsnoKwYtdI8luI23JPb50GtFWhZKtJITnBzuO3spgMYQQ14fLvtnp78VJgLSbKcuBSskjMRnfG2PfSm3PFdERgLR/pGU1HY46bUdrC7hLvWnwNcJQnHqSgqqKCXyhYeVEjAWBS39aiVSqppzU/TfqKfaSu1iZWOF6+7+K5S0tGUbBWBMPzz9/tXY0f6YUzymbq3Bi1E742GB9KRrqfX8/qieFz9yylQAuCO+P4rsaDfP8APylVI31tl/Ft2291MW7RTUESJVkDB5MaV8Of8Uptvyj6orNteHSyFuXG8mkDVoUtpznBOBtnB+RqLw1hp7gL7mlZu5wtoR7fhjaguktkE4Xc4AyT8hmnAjiYSTQ98JLLzQGUVZUHcVXaVOilL2bWdQBx0z7ewz51MkD0qjW4RIoiBgqVJ0sARjKnowz1B86MT2uuuiDwRytCTmLGJOU7JuNWG0eXUDGx2qb3sadt57Yv8ItY5wvosaMb5710NabJQJwtC5t5kGHyNgdxjYjKn4jBqbC1xtpvKxxghRZwSHowVemo+qDvtmi+rygCEawhkM2lGz1Ph3yFBJPuAGfhSyFrWbn8e6wG7A5WZeSRuSD4Sudx/qPtqMvkudtechOzcBYXd8Qn0AGJhkffnUo27j6ggccLKsg7sWO5+/bXQ/a0UkQo5XzhjsO2f5pyG9FkeG7VGJZAwI++9I6NzhQNIgrGu1I8Q2DE4wa6WG8JUncWzJgvtnpS7hlxPCbnAW16H+kMdsZNasdbwkEYynL5uXXP+sawRnI2rzNbAdXQjNVu/cf4pdkEoiab9lox+ltumjwN4VUbKv5eIZEcqSfHrLqSD/bXLNpZqc2+fc54oVWNtHPVPHIwUa/mbP3Sl36SwGGRFjHMZVXmNGCZcRaSzKrDQdXiB3+dDyp97SXGgTgHjr15wnMkdHH+Upx/0lWeO4RdSK9wskShVA5YR15Zx6p8QbIzU2RPjLHHkAg2epPv+FnyNcCB7JXifE4JuU4aRZEgSMrpGNUa4B1Z6EnyqmlfJFIccm+e/OEsoY9vK6LgvH42tlRo9ZjDB12UMGmEnr5zjAwVxgk1aXTSSajzWGhjPagRx19lNsrGRbDn/wAqzcdgPMbQpCIWVnCB3m5xa2QIOqqCQ2NsddsVN2n1MYDQTZwKs4qnOJ6Xgj34VhLE6zWOe3uAs679LInidAnjZUUs6aiwEMaEbMNJVlLAkH1ztXNGydkoo9T1rrfXume6MtP0WpdcbhaPURIIzcRyMEAwSsTKwUE5RdWGC5JwCMjaur4XUNyALDXDk3k8+55HbjspedGTXTH7c/2Sq+lUALMqOhZXDBUT8wvbrGMkkldLhm2P/UPeoO0+pfGGuz2s8Zv72MKvmRA2Fw1tbNIxxue9dbInzPJXI5waF9Mntgw+HmfrV2vIXOQkeGEq5H1+tWlpzUAp4vaxqoZXyx6jf60IXvcaIRcAFmuVKnOdXbr9auLBwlWZb25LeLp7f96rdIuK0Zp0ZAsiZx0PephhvBS2uflAzgbDzpnc0Me6oOLKXnXfvjzri1LCZAOndUYcLftbWGSC2DSRpi5l551oJVhYQBWCE6nA8ZGAe9ckrnMnJFn0isGr7LoaAY/utGLg1i7qHmSM5hLr+IQoqGZxLpl6OeWEbA3Gr5cs2plNE55ztIs1dV7HF9VVsTAkeKW9q8BkEi81IbbHjTBJU8yMRrhi4O+SCMA5OaUSOM3qui491i0eX70tWwmtDGANCzJZ9R0ldgcqw7SocEHuGx1ArquYPdtsjePqBjP0OQkd5e0XzSrxLhdmA4WVSwhkOoTKUEquQvQ6jrXcAZwSMgDpaPW6o/M39Q/Sbo8jtjulMUQ4PTuOi9xC0sJrqRwwX8y4wqyqEkKCAwkHYRhtcgG+CY+vXPmxO1DKIzXWiaybvuuhwjcaR5prRogodRy41ZCZE6iaTwPpPjcrp3XI89iK7G6idktnqReD1aMi+l/dQMTCB7D+WqcV4bZPLdTJJrRCZco4w2qSVTFgD8s6zGV81BI61KDU6hrGNIzwLB7CnHvjdfZO6KMknpyuMsrhVc53z5V6sUsYkcAeVxPaS1fQ7sYxnVsPb9KizKmUhZjxHr9/Crv+VBW4hCoQ6s57dfpQjcS7CxCF/SV5Yk1ZP9v2Kbzzu20tWFW7RdIwuPnv+lFhNmysV7h3DFkJ1tpx+taWYs4CAbadm4PGxXwg4/Woid45TUjT8PQ7Mige7pStldyCiQuN9IeGpE+IzqFW2GRu6qKLXVhJRWDSDwjOKZ8G4Cyj5lFISwkHevPkgdGcqwfYWpwMeM+6u3TtIBtQlNhEnHWu/opArMSUjIHQ15ccj2eldJAOVpycRjERQxAv/f3romla02T9uim1pKWhkbllcnTnOntnGAcdzijFG1zN5GaNFEvIO3ogWhVT4hmufT7GnPKZ9kYX1HiSdwR9/CoxFI5ZNifF9/SuqQelIDlN8StWkAIG3u/ipRPaw5KYi0rNZaBv9/pVGybuEpCHcr4R/H0pmnJWV+Gwgt9/ShK6gsAnuKXDaFVF0kdTUYmDcS4pnHFBXtCWXxbmg+gcLBL8T4eroQFGaeKUtcg5q5QBoW8vMV6OHhIm7iySZQ6dR1FRujT+EbI4VuGWylmJGnAoyuIFBBI3Cdas0oL34hOTp5W+fWpdh3XeOya0nHCutdfT2UJIg43WUwcQEzLGu4TpTt4opLXuFcIEh3OPKuZ7GR5q0+8nAXacclwQO3v/AJrk07bCZ/K5y3huOpDpuRnmYzuewBxXY+SPhrb+w/uQqHUaYcn9if6I0810qkK8hGDgLLjBwcesoz2/Wkb5Tjb2V9gf/wAkojVab/d+x/7LbuZSVXV62lc+/SM538652tAca4tSebOEtdIcL9/vVGEWkKFDc8s5/f8AmmczeFrpb0MiyDIwfl9a4nAsKoKKhyFrCytwhc8HpTbULC5v0nvYyAFTDb5NdumY5uScJDROFkW18Y9xXU9odyhRWhw6bWWPsqUgoBBKzDrVAghtxAiMJgY8+9bYN260yWuGwQae0AE1bjUM0rjS1LY4OyoSxx026fWuaYFwoJhhbHG0yw/n61y6c0EzuUsHkUHS2Bk9/aT+9X/0zyMrz/JnHBR7iTWniGWxsdW2rzxSMprscfRO6J7m5GfqmrKyLHJ+G5+tQkl2jC7WMxlO3fD9R09/f/NRZLQtULOi5/jtukeFdiDkZwCRjO5674pmajVmQ+XEC2rBsCz2quvfj7IhkVep2b4pI8O4nGhOmRjvsCp3G25326kfCgXa2TYHQj/mpw9PPHe6sfXNJiyIA08+2OVuHisYI3yDjPXvnPyrm/8AWEPqLgmrIF0Mfko1CKt3a8d+f2T8rKwBVCu3T27VAS60OywVbb9Q4zu+4xXdOWw183f9uPysbjVhGVy4IwTv8sdPjXXpdTrXOFsAHUWCeTxn/p/Km+OEDDv5Q/yse4S0ZRhmXp2P/wBV1+f4iH/+0CPV+odPlP34Pb90gbD/ALq46fn8InDI4dTaGYpjc43zg/PfFTmn15hsxAPziwQcis31zyiGQ76LjX/n+9JS+jiwfGQdJOCvUgjC/EZ+VXbqNZuoxCrA+a8EHcf/AIkAZq79kBHDWHdD0/nKTuooc7O2MMQNPfV4V+K75qJ1XiAAD4heM7h1b6jXs7FdQcK3lwWad36e+P2T9hYwyMPEzDx4BBHQ/l77dRuaDtZ4gGX5IB9Gdw6/Pi/08DOb60l2QA/MevT8JyW1jTIywIJ2GTtjbv55FF2q1T33CwObXJ9Pqvg3njPFcpGxxget1G/rivx3UW1vrU7bjvk/Wu97tpXOMrZ4w3iH3+1csAwneUhcSfl/f0qzW+pJazrHiLa9J3Hw+lXkhFWgCuziPhFeS4ZVwVJ+PzrUja5L0jk8YzuM/favS0rfSok5WHLIol2Xby2+ldAaVrwta3IMi4GPv3VJwIaheV2UMqjYjO1eU5pPBVwQkOMv+Wdvv5VeBvqSO4XGzMCwGNvv2V6gaaUrWjwpxqYAYGKjK00EQUvfygHcZ+/dTxsJCFoUMSl8kZHl9ii66R3I0EwVxpGN+n2KBYS3K1pmSXLHP3+lIGUELWmOIxpFp5e575FcxheX3afeKql//9k="/>
          <p:cNvSpPr>
            <a:spLocks noChangeAspect="1" noChangeArrowheads="1"/>
          </p:cNvSpPr>
          <p:nvPr/>
        </p:nvSpPr>
        <p:spPr bwMode="auto">
          <a:xfrm>
            <a:off x="307975" y="-884238"/>
            <a:ext cx="1619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http://www.pearsonhighered.com/boylestad_br/images/dispositiv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45061"/>
            <a:ext cx="2947532" cy="395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4.bp.blogspot.com/-6GKYshn3W2s/T20HTyzhpEI/AAAAAAAAAME/7LY4Zm5OSAI/s1600/Sem%2Bt%25C3%25ADtul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44879"/>
            <a:ext cx="2895600" cy="391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livrariaengetec.com.br/image/cache/data/digitalizar0087-290x29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r="14244"/>
          <a:stretch/>
        </p:blipFill>
        <p:spPr bwMode="auto">
          <a:xfrm>
            <a:off x="6030796" y="945061"/>
            <a:ext cx="2821997" cy="391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20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35087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pt-BR" sz="3200" b="1" dirty="0" err="1" smtClean="0">
                <a:latin typeface="Times New Roman" pitchFamily="18" charset="0"/>
                <a:cs typeface="Times New Roman" pitchFamily="18" charset="0"/>
              </a:rPr>
              <a:t>Efeitos</a:t>
            </a:r>
            <a:r>
              <a:rPr lang="en-US" altLang="pt-B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da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981200"/>
            <a:ext cx="8686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À medida que a temperatura aumenta, é adicionada energia ao diodo.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Ela reduz a tensão de polarização direta necessária para condução de polarização direta.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Ela aumenta a quantidade de corrente reversa na condição de polarização reversa.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Ela aumenta a tensão máxima de avalanche da polarização reversa.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Os diodos de germânios são mais sensíveis a variações de temperatura que os de silício ou de arseneto de gálio.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6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21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4822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pt-BR" sz="3200" b="1" dirty="0" err="1" smtClean="0">
                <a:latin typeface="Times New Roman" pitchFamily="18" charset="0"/>
                <a:cs typeface="Times New Roman" pitchFamily="18" charset="0"/>
              </a:rPr>
              <a:t>Níveis</a:t>
            </a:r>
            <a:r>
              <a:rPr lang="en-US" altLang="pt-B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resistência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981200"/>
            <a:ext cx="86868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Semicondutores reagem de modo diferente a correntes CC e CA.</a:t>
            </a:r>
          </a:p>
          <a:p>
            <a:pPr algn="just" eaLnBrk="1" hangingPunct="1"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/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 Há três tipos de resistência:</a:t>
            </a: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Resistência CC (estática).</a:t>
            </a: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Resistência CA (dinâmica).</a:t>
            </a: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Resistência CA média.</a:t>
            </a:r>
            <a:endParaRPr lang="en-US" altLang="pt-BR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8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22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658143"/>
            <a:ext cx="5562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Resistência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CC (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estática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52400" y="2420888"/>
            <a:ext cx="4191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Para um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CC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específica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aplicada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), 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tem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corrente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específica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 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resistência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específica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447800" y="4419600"/>
            <a:ext cx="1600200" cy="914400"/>
            <a:chOff x="984" y="2693"/>
            <a:chExt cx="1008" cy="576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984" y="2693"/>
              <a:ext cx="1008" cy="5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1110" y="2709"/>
            <a:ext cx="755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3" imgW="583947" imgH="431613" progId="Equation.3">
                    <p:embed/>
                  </p:oleObj>
                </mc:Choice>
                <mc:Fallback>
                  <p:oleObj name="Equation" r:id="rId3" imgW="583947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2709"/>
                          <a:ext cx="755" cy="56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133600"/>
            <a:ext cx="4243387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4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23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35087"/>
            <a:ext cx="548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Resistência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CA (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dinâmica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8600" y="3722688"/>
            <a:ext cx="8686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 resistência depende da quantidade de corrente (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) no diodo.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 tensão ao longo do diodo é razoavelmente constante (26 mV para 25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C).</a:t>
            </a:r>
          </a:p>
          <a:p>
            <a:pPr algn="just" eaLnBrk="1" hangingPunct="1"/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varia de típico 0,1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para dispositivos de alta potência a 2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para baixa potência, diodos de uso geral. Em alguns casos o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pode ser ignorado.</a:t>
            </a: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581400" y="2589213"/>
          <a:ext cx="21828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066800" imgH="431800" progId="Equation.3">
                  <p:embed/>
                </p:oleObj>
              </mc:Choice>
              <mc:Fallback>
                <p:oleObj name="Equation" r:id="rId3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89213"/>
                        <a:ext cx="2182813" cy="9921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228600" y="1981200"/>
            <a:ext cx="434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2400">
                <a:latin typeface="Times New Roman" pitchFamily="18" charset="0"/>
                <a:cs typeface="Times New Roman" pitchFamily="18" charset="0"/>
              </a:rPr>
              <a:t> Na região de polarização direta: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9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24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35087"/>
            <a:ext cx="548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Resistência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CA (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dinâmica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962400" y="2743200"/>
          <a:ext cx="1276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431613" imgH="228501" progId="Equation.3">
                  <p:embed/>
                </p:oleObj>
              </mc:Choice>
              <mc:Fallback>
                <p:oleObj name="Equation" r:id="rId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43200"/>
                        <a:ext cx="12763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CAE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28600" y="1981200"/>
            <a:ext cx="624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2400">
                <a:latin typeface="Times New Roman" pitchFamily="18" charset="0"/>
                <a:cs typeface="Times New Roman" pitchFamily="18" charset="0"/>
              </a:rPr>
              <a:t> Em região de polarização reversa: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28600" y="4156075"/>
            <a:ext cx="8686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100" i="1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100" i="1" dirty="0" err="1">
                <a:latin typeface="Times New Roman" pitchFamily="18" charset="0"/>
                <a:cs typeface="Times New Roman" pitchFamily="18" charset="0"/>
              </a:rPr>
              <a:t>resistência</a:t>
            </a:r>
            <a:r>
              <a:rPr lang="en-US" altLang="en-US" sz="2100" i="1" dirty="0">
                <a:latin typeface="Times New Roman" pitchFamily="18" charset="0"/>
                <a:cs typeface="Times New Roman" pitchFamily="18" charset="0"/>
              </a:rPr>
              <a:t> é </a:t>
            </a:r>
            <a:r>
              <a:rPr lang="en-US" altLang="en-US" sz="2100" i="1" dirty="0" err="1">
                <a:latin typeface="Times New Roman" pitchFamily="18" charset="0"/>
                <a:cs typeface="Times New Roman" pitchFamily="18" charset="0"/>
              </a:rPr>
              <a:t>efetivamente</a:t>
            </a:r>
            <a:r>
              <a:rPr lang="en-US" altLang="en-US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 dirty="0" err="1">
                <a:latin typeface="Times New Roman" pitchFamily="18" charset="0"/>
                <a:cs typeface="Times New Roman" pitchFamily="18" charset="0"/>
              </a:rPr>
              <a:t>infinita</a:t>
            </a:r>
            <a:r>
              <a:rPr lang="en-US" altLang="en-US" sz="2100" i="1" dirty="0">
                <a:latin typeface="Times New Roman" pitchFamily="18" charset="0"/>
                <a:cs typeface="Times New Roman" pitchFamily="18" charset="0"/>
              </a:rPr>
              <a:t>. O </a:t>
            </a:r>
            <a:r>
              <a:rPr lang="en-US" altLang="en-US" sz="2100" i="1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100" i="1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altLang="en-US" sz="2100" i="1" dirty="0" err="1">
                <a:latin typeface="Times New Roman" pitchFamily="18" charset="0"/>
                <a:cs typeface="Times New Roman" pitchFamily="18" charset="0"/>
              </a:rPr>
              <a:t>comporta</a:t>
            </a:r>
            <a:r>
              <a:rPr lang="en-US" altLang="en-US" sz="2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 dirty="0" err="1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en-US" sz="2100" i="1" dirty="0">
                <a:latin typeface="Times New Roman" pitchFamily="18" charset="0"/>
                <a:cs typeface="Times New Roman" pitchFamily="18" charset="0"/>
              </a:rPr>
              <a:t> um </a:t>
            </a:r>
            <a:r>
              <a:rPr lang="en-US" altLang="en-US" sz="2100" i="1" dirty="0" err="1">
                <a:latin typeface="Times New Roman" pitchFamily="18" charset="0"/>
                <a:cs typeface="Times New Roman" pitchFamily="18" charset="0"/>
              </a:rPr>
              <a:t>aberto</a:t>
            </a:r>
            <a:r>
              <a:rPr lang="en-US" altLang="en-US" sz="21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pt-BR" sz="21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8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25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268760"/>
            <a:ext cx="502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Resistência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média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8600" y="4156422"/>
            <a:ext cx="434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resistência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CA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pode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calculada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utilizando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-se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corrente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 a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Marca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-se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dois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pontos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curva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característica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95536" y="2289523"/>
            <a:ext cx="3733800" cy="1066800"/>
            <a:chOff x="336" y="1584"/>
            <a:chExt cx="2352" cy="672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36" y="1584"/>
              <a:ext cx="2352" cy="6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474" y="1613"/>
            <a:ext cx="2076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Equation" r:id="rId3" imgW="1409088" imgH="431613" progId="Equation.3">
                    <p:embed/>
                  </p:oleObj>
                </mc:Choice>
                <mc:Fallback>
                  <p:oleObj name="Equation" r:id="rId3" imgW="1409088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" y="1613"/>
                          <a:ext cx="2076" cy="61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6531"/>
            <a:ext cx="4572000" cy="470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9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26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6836" y="1733550"/>
            <a:ext cx="579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Circuito</a:t>
            </a:r>
            <a:r>
              <a:rPr lang="en-US" altLang="pt-BR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equivalente</a:t>
            </a:r>
            <a:r>
              <a:rPr lang="en-US" altLang="pt-BR" sz="36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endParaRPr lang="en-US" alt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38525"/>
            <a:ext cx="73691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0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27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5536" y="1335087"/>
            <a:ext cx="541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Folhas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dados do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1981200"/>
            <a:ext cx="8686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Folhas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de dados do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contêm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informações-padrão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fazem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comparações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diodos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verificar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necessitam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ser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substituídos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seu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design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precisa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ser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melhorado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direta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corrente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específicas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Corrente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direta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máxima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específica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Tx/>
              <a:buAutoNum type="arabicPeriod"/>
              <a:defRPr/>
            </a:pP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Corrente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saturação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direta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específicas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4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28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0876" y="1396425"/>
            <a:ext cx="541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Folhas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dados do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4"/>
          <p:cNvSpPr>
            <a:spLocks noChangeArrowheads="1"/>
          </p:cNvSpPr>
          <p:nvPr/>
        </p:nvSpPr>
        <p:spPr bwMode="auto">
          <a:xfrm>
            <a:off x="228600" y="1981200"/>
            <a:ext cx="8686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4. Taxa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reversa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, PIV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PRV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(BR)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específica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5. O valor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máximo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dissipação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potência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específica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Níveis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capacitância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7. Tempo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recuperação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reversa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400" i="1" baseline="-25000" dirty="0" err="1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altLang="en-US" sz="2400" i="1" baseline="-25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Faixa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temperatura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operação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29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1666" y="1335087"/>
            <a:ext cx="571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smtClean="0">
                <a:latin typeface="Times New Roman" pitchFamily="18" charset="0"/>
                <a:cs typeface="Times New Roman" pitchFamily="18" charset="0"/>
              </a:rPr>
              <a:t>e. Teste 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1981200"/>
            <a:ext cx="86868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comumente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testado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utilizando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-se um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desses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equipamento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spcBef>
                <a:spcPct val="50000"/>
              </a:spcBef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Testador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Ohmímetro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Courier New" pitchFamily="49" charset="0"/>
              <a:buChar char="o"/>
              <a:defRPr/>
            </a:pP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Traçador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curva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1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4086" y="274638"/>
            <a:ext cx="6192713" cy="1143000"/>
          </a:xfrm>
        </p:spPr>
        <p:txBody>
          <a:bodyPr/>
          <a:lstStyle/>
          <a:p>
            <a:r>
              <a:rPr lang="pt-BR" dirty="0" smtClean="0"/>
              <a:t>Conteúdo 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400600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pt-BR" dirty="0" smtClean="0"/>
              <a:t>Introdução</a:t>
            </a:r>
            <a:endParaRPr lang="pt-BR" dirty="0"/>
          </a:p>
          <a:p>
            <a:pPr marL="514350" lvl="0" indent="-514350">
              <a:buFont typeface="+mj-lt"/>
              <a:buAutoNum type="arabicPeriod"/>
            </a:pPr>
            <a:r>
              <a:rPr lang="pt-BR" dirty="0" smtClean="0"/>
              <a:t>Diodo semicondutor</a:t>
            </a:r>
            <a:endParaRPr lang="pt-BR" dirty="0"/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Materiais semicondutores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Condições de operação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Efeitos da temperatura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Níveis de resistência</a:t>
            </a:r>
          </a:p>
          <a:p>
            <a:pPr marL="914400" lvl="1" indent="-514350">
              <a:buFont typeface="+mj-lt"/>
              <a:buAutoNum type="alphaLcPeriod"/>
            </a:pPr>
            <a:r>
              <a:rPr lang="pt-BR" dirty="0" smtClean="0"/>
              <a:t>Especificações e 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Aplicações do diodo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Aplicações práticas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Outros diodos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Exercícios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0" lvl="0" indent="0">
              <a:buNone/>
            </a:pPr>
            <a:r>
              <a:rPr lang="pt-BR" dirty="0" smtClean="0"/>
              <a:t>Referências </a:t>
            </a:r>
            <a:r>
              <a:rPr lang="pt-BR" dirty="0"/>
              <a:t>bibliográficas</a:t>
            </a:r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795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</a:t>
            </a:fld>
            <a:endParaRPr lang="pt-BR"/>
          </a:p>
        </p:txBody>
      </p:sp>
      <p:pic>
        <p:nvPicPr>
          <p:cNvPr id="11" name="Imagem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8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30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6836" y="1484784"/>
            <a:ext cx="388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Testador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069559"/>
            <a:ext cx="8686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Muitos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multímetros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digitais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têm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função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teste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 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deve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testado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fora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circuito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Um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normal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exibe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sua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direta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altLang="en-US" sz="2400" i="1" dirty="0" err="1">
                <a:latin typeface="Times New Roman" pitchFamily="18" charset="0"/>
                <a:cs typeface="Times New Roman" pitchFamily="18" charset="0"/>
              </a:rPr>
              <a:t>seguinte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 forma:</a:t>
            </a:r>
          </a:p>
          <a:p>
            <a:pPr algn="just" eaLnBrk="1" hangingPunct="1">
              <a:buFontTx/>
              <a:buNone/>
            </a:pPr>
            <a:endParaRPr lang="en-US" alt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Arseneto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gálio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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1.2 V</a:t>
            </a: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silício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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0.7 V</a:t>
            </a:r>
          </a:p>
          <a:p>
            <a:pPr algn="just" eaLnBrk="1" hangingPunct="1">
              <a:buFont typeface="Courier New" pitchFamily="49" charset="0"/>
              <a:buChar char="o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germânio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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0.3 V</a:t>
            </a:r>
            <a:endParaRPr lang="en-US" alt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31</a:t>
            </a:fld>
            <a:endParaRPr lang="pt-BR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35087"/>
            <a:ext cx="510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Ohmímetro</a:t>
            </a:r>
            <a:endParaRPr lang="en-US" alt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28600" y="19812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Um ohmímetro ajustado em um baixa escala de Ohms pode ser utilizado para testar um diodo. O diodo deve ser testado fora do circuito.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1025"/>
            <a:ext cx="44196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2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32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25940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Traçador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curva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28600" y="1981200"/>
            <a:ext cx="8610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Um traçador de curva exibe a curva característica de uma diodo no circuito-teste. </a:t>
            </a:r>
          </a:p>
          <a:p>
            <a:pPr algn="just"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Essa curva pode ser comparada às especificações do diodo de uma folha de dados.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3857625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6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33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35087"/>
            <a:ext cx="579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Análise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reta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carga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28600" y="1981200"/>
            <a:ext cx="8686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As retas de carga demarcam todas as possíveis combinações de correntes de diodo (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) e tensões de diodo (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) para um dado circuito. A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 máxima é igual a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E/R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, e a 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máxima é igual a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 eaLnBrk="1" hangingPunct="1">
              <a:lnSpc>
                <a:spcPct val="120000"/>
              </a:lnSpc>
              <a:buFont typeface="Arial" charset="0"/>
              <a:buChar char="•"/>
            </a:pPr>
            <a:endParaRPr lang="en-US" alt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 typeface="Arial" charset="0"/>
              <a:buChar char="•"/>
            </a:pPr>
            <a:endParaRPr lang="en-US" alt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 typeface="Arial" charset="0"/>
              <a:buChar char="•"/>
            </a:pPr>
            <a:endParaRPr lang="en-US" alt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en-US" sz="2400" i="1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 typeface="Arial" charset="0"/>
              <a:buChar char="•"/>
            </a:pP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O ponto onde a reta de carga e a curva característica se interseciona é o ponto Q, que identifica a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e a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para um diodo em particular em um dado circuito.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30480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4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34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34369" y="1291552"/>
            <a:ext cx="6863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Configurações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série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981200"/>
            <a:ext cx="5257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pt-BR" sz="2400" b="1">
                <a:latin typeface="Times New Roman" pitchFamily="18" charset="0"/>
                <a:cs typeface="Times New Roman" pitchFamily="18" charset="0"/>
              </a:rPr>
              <a:t> Polarização direta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 Constantes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Diodo de silício: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0,7 V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Diodo de germânio: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0,3 V</a:t>
            </a:r>
          </a:p>
          <a:p>
            <a:pPr>
              <a:buFont typeface="Arial" charset="0"/>
              <a:buChar char="•"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 Análise (para o silício)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pt-BR" sz="2400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>
                <a:latin typeface="Times New Roman" pitchFamily="18" charset="0"/>
                <a:cs typeface="Times New Roman" pitchFamily="18" charset="0"/>
              </a:rPr>
              <a:t> = 0,7 V  (ou </a:t>
            </a: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pt-BR" sz="2400" i="1" baseline="-25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pt-BR" sz="24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pt-BR" sz="2400">
                <a:latin typeface="Times New Roman" pitchFamily="18" charset="0"/>
                <a:cs typeface="Times New Roman" pitchFamily="18" charset="0"/>
              </a:rPr>
              <a:t>  se  </a:t>
            </a: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pt-BR" sz="2400">
                <a:latin typeface="Times New Roman" pitchFamily="18" charset="0"/>
                <a:cs typeface="Times New Roman" pitchFamily="18" charset="0"/>
              </a:rPr>
              <a:t> &lt; 0,7 V)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   V</a:t>
            </a:r>
            <a:r>
              <a:rPr lang="en-US" altLang="pt-BR" sz="2400" i="1" baseline="-25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 = E – V</a:t>
            </a:r>
            <a:r>
              <a:rPr lang="en-US" altLang="pt-BR" sz="2400" i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   I</a:t>
            </a:r>
            <a:r>
              <a:rPr lang="en-US" altLang="pt-BR" sz="2400" i="1" baseline="-2500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 =  I</a:t>
            </a:r>
            <a:r>
              <a:rPr lang="en-US" altLang="pt-BR" sz="2400" i="1" baseline="-25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  =  I</a:t>
            </a:r>
            <a:r>
              <a:rPr lang="en-US" altLang="pt-BR" sz="2400" i="1" baseline="-25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  = V</a:t>
            </a:r>
            <a:r>
              <a:rPr lang="en-US" altLang="pt-BR" sz="2400" i="1" baseline="-25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pt-BR" sz="2400" i="1">
                <a:latin typeface="Times New Roman" pitchFamily="18" charset="0"/>
                <a:cs typeface="Times New Roman" pitchFamily="18" charset="0"/>
              </a:rPr>
              <a:t> / R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62250"/>
            <a:ext cx="32289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1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35</a:t>
            </a:fld>
            <a:endParaRPr lang="pt-BR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28600" y="1981200"/>
            <a:ext cx="5029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pt-BR" sz="2400" b="1">
                <a:latin typeface="Times New Roman" pitchFamily="18" charset="0"/>
                <a:cs typeface="Times New Roman" pitchFamily="18" charset="0"/>
              </a:rPr>
              <a:t> Polarização reversa</a:t>
            </a:r>
          </a:p>
          <a:p>
            <a:pPr algn="just" eaLnBrk="1" hangingPunct="1">
              <a:spcBef>
                <a:spcPct val="50000"/>
              </a:spcBef>
              <a:buFont typeface="Courier New" pitchFamily="49" charset="0"/>
              <a:buChar char="o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Idealmente, diodos se comportam como circuitos abertos.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 Análise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pt-BR" sz="2400" i="1">
                <a:solidFill>
                  <a:srgbClr val="000000"/>
                </a:solidFill>
                <a:cs typeface="Arial" charset="0"/>
              </a:rPr>
              <a:t>   V</a:t>
            </a:r>
            <a:r>
              <a:rPr lang="en-US" altLang="pt-BR" sz="2400" i="1" baseline="-25000">
                <a:solidFill>
                  <a:srgbClr val="000000"/>
                </a:solidFill>
                <a:cs typeface="Arial" charset="0"/>
              </a:rPr>
              <a:t>D</a:t>
            </a:r>
            <a:r>
              <a:rPr lang="en-US" altLang="pt-BR" sz="2400" i="1">
                <a:solidFill>
                  <a:srgbClr val="000000"/>
                </a:solidFill>
                <a:cs typeface="Arial" charset="0"/>
              </a:rPr>
              <a:t>  = E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pt-BR" sz="2400" i="1">
                <a:solidFill>
                  <a:srgbClr val="000000"/>
                </a:solidFill>
                <a:cs typeface="Arial" charset="0"/>
              </a:rPr>
              <a:t>   V</a:t>
            </a:r>
            <a:r>
              <a:rPr lang="en-US" altLang="pt-BR" sz="2400" i="1" baseline="-25000">
                <a:solidFill>
                  <a:srgbClr val="000000"/>
                </a:solidFill>
                <a:cs typeface="Arial" charset="0"/>
              </a:rPr>
              <a:t>R</a:t>
            </a:r>
            <a:r>
              <a:rPr lang="en-US" altLang="pt-BR" sz="2400">
                <a:solidFill>
                  <a:srgbClr val="000000"/>
                </a:solidFill>
                <a:cs typeface="Arial" charset="0"/>
              </a:rPr>
              <a:t> = 0 V</a:t>
            </a:r>
            <a:endParaRPr lang="en-US" altLang="pt-BR" sz="2400" baseline="-25000">
              <a:solidFill>
                <a:srgbClr val="000000"/>
              </a:solidFill>
              <a:cs typeface="Arial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pt-BR" sz="2400" i="1">
                <a:solidFill>
                  <a:srgbClr val="000000"/>
                </a:solidFill>
                <a:cs typeface="Arial" charset="0"/>
              </a:rPr>
              <a:t>   I</a:t>
            </a:r>
            <a:r>
              <a:rPr lang="en-US" altLang="pt-BR" sz="2400" i="1" baseline="-25000">
                <a:solidFill>
                  <a:srgbClr val="000000"/>
                </a:solidFill>
                <a:cs typeface="Arial" charset="0"/>
              </a:rPr>
              <a:t>D</a:t>
            </a:r>
            <a:r>
              <a:rPr lang="en-US" altLang="pt-BR" sz="2400" i="1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pt-BR" sz="2400">
                <a:solidFill>
                  <a:srgbClr val="000000"/>
                </a:solidFill>
                <a:cs typeface="Arial" charset="0"/>
              </a:rPr>
              <a:t>= 0 A</a:t>
            </a:r>
            <a:endParaRPr lang="en-US" altLang="en-US" sz="2400"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1179731"/>
            <a:ext cx="77997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Configurações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série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3067050"/>
            <a:ext cx="35337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3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36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628800"/>
            <a:ext cx="853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Configurações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paralelo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diodos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58049"/>
              </p:ext>
            </p:extLst>
          </p:nvPr>
        </p:nvGraphicFramePr>
        <p:xfrm>
          <a:off x="527050" y="2579688"/>
          <a:ext cx="350520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ção" r:id="rId3" imgW="1942920" imgH="1714320" progId="Equation.3">
                  <p:embed/>
                </p:oleObj>
              </mc:Choice>
              <mc:Fallback>
                <p:oleObj name="Equação" r:id="rId3" imgW="194292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579688"/>
                        <a:ext cx="350520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ACAE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95625"/>
            <a:ext cx="41910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37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38503" y="1335087"/>
            <a:ext cx="541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Retificação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meia-onda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28600" y="19812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pt-BR" altLang="en-US" sz="2400">
                <a:latin typeface="Times New Roman" pitchFamily="18" charset="0"/>
                <a:cs typeface="Times New Roman" pitchFamily="18" charset="0"/>
              </a:rPr>
              <a:t> O diodo conduz somente quando está polarizado diretamente e por essa razão somente metade do ciclo CA passa através do diodo para a saída.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28600" y="59436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 tensão da saída CC é de 0,318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, onde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a tensão de pico CA.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86100"/>
            <a:ext cx="634779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640263"/>
            <a:ext cx="56737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2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38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7544" y="1335087"/>
            <a:ext cx="510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PIV (PRV)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28600" y="4986338"/>
            <a:ext cx="868680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>
                <a:latin typeface="Times New Roman" pitchFamily="18" charset="0"/>
                <a:cs typeface="Times New Roman" pitchFamily="18" charset="0"/>
              </a:rPr>
              <a:t>Onde </a:t>
            </a:r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PIV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Peak inverse voltage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ou tensão de pico inversa.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          PRV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Peak reverse voltage ou tensão de pico reversa.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          V</a:t>
            </a:r>
            <a:r>
              <a:rPr lang="en-US" altLang="en-US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= tensão de pico CA</a:t>
            </a:r>
            <a:endParaRPr lang="en-US" altLang="pt-B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9812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Pelo fato de o diodo ser somente polarizado diretamente para uma metade do ciclo CA, ele também é somente polarizado reversamente para uma metade do ciclo CA.</a:t>
            </a: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É importante que a faixa de tensão de ruptura reversa do diodo seja alta suficiente para resistir ao pico de tensão polarizado reversamente da CA.</a:t>
            </a:r>
          </a:p>
          <a:p>
            <a:pPr algn="ctr" eaLnBrk="1" hangingPunct="1"/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PIV (ou PRV) &gt; </a:t>
            </a:r>
            <a:r>
              <a:rPr lang="en-US" altLang="en-US" sz="2400" b="1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="1" i="1" baseline="-25000"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alt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7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39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34869"/>
            <a:ext cx="7151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Retificações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onda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completa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981200"/>
            <a:ext cx="8686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O processo de retificação pode ser melhorado com a utilização de um retificador de onda completa.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 retificações de onda completa produz uma saída CC maior: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Meia-onda: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0,318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Onda completa: 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aseline="-25000"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= 0,636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i="1" baseline="-2500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54338"/>
            <a:ext cx="5867400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7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</a:t>
            </a:r>
            <a:r>
              <a:rPr lang="pt-BR" dirty="0" smtClean="0"/>
              <a:t>.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</a:pPr>
            <a:r>
              <a:rPr lang="pt-BR" dirty="0" smtClean="0"/>
              <a:t>O diodo real x ideal</a:t>
            </a:r>
          </a:p>
          <a:p>
            <a:pPr algn="just">
              <a:buClr>
                <a:srgbClr val="FF0000"/>
              </a:buClr>
            </a:pPr>
            <a:endParaRPr lang="pt-BR" dirty="0" smtClean="0"/>
          </a:p>
          <a:p>
            <a:pPr algn="just">
              <a:buClr>
                <a:srgbClr val="FF0000"/>
              </a:buClr>
            </a:pPr>
            <a:r>
              <a:rPr lang="pt-BR" dirty="0" smtClean="0"/>
              <a:t>Vasta aplicação dos diodos na eletrônica</a:t>
            </a:r>
          </a:p>
          <a:p>
            <a:pPr algn="just">
              <a:buClr>
                <a:srgbClr val="FF0000"/>
              </a:buClr>
            </a:pPr>
            <a:endParaRPr lang="pt-BR" dirty="0"/>
          </a:p>
          <a:p>
            <a:pPr algn="just">
              <a:buClr>
                <a:srgbClr val="FF0000"/>
              </a:buClr>
            </a:pPr>
            <a:r>
              <a:rPr lang="pt-BR" dirty="0" smtClean="0"/>
              <a:t>Processo de dopagem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</a:t>
            </a:fld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40</a:t>
            </a:fld>
            <a:endParaRPr lang="pt-BR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 bwMode="auto">
          <a:xfrm>
            <a:off x="71620" y="4005064"/>
            <a:ext cx="4114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Retificador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err="1">
                <a:latin typeface="Times New Roman" pitchFamily="18" charset="0"/>
                <a:cs typeface="Times New Roman" pitchFamily="18" charset="0"/>
              </a:rPr>
              <a:t>ponte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Um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retificador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onda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completa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quatro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diodos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que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são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conectados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configuração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ponte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000" b="1" baseline="-25000" dirty="0"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= 0,636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0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pt-BR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3" descr="fg02_05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990725"/>
            <a:ext cx="5956300" cy="174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fg02_055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68" y="3865563"/>
            <a:ext cx="4605070" cy="26597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14520" y="1179731"/>
            <a:ext cx="79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Retificações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onda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completa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4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41</a:t>
            </a:fld>
            <a:endParaRPr lang="pt-BR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854" y="3918405"/>
            <a:ext cx="4876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Retificador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transformador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derivação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central</a:t>
            </a:r>
          </a:p>
          <a:p>
            <a:pPr algn="just">
              <a:buFont typeface="Courier New" pitchFamily="49" charset="0"/>
              <a:buChar char="o"/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Necessita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dois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 um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transformador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derivação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central</a:t>
            </a:r>
          </a:p>
          <a:p>
            <a:pPr>
              <a:defRPr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</a:rPr>
              <a:t>      V</a:t>
            </a:r>
            <a:r>
              <a:rPr lang="en-US" altLang="en-US" sz="2400" b="1" baseline="-25000" dirty="0"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= 0,636</a:t>
            </a: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9" descr="fg02_06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981200"/>
            <a:ext cx="5718175" cy="1779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fg02_061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86200"/>
            <a:ext cx="3943673" cy="2906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1161283"/>
            <a:ext cx="7439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Retificações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onda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completa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1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2700" y="1821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Ceifadores a diodo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42</a:t>
            </a:fld>
            <a:endParaRPr lang="pt-BR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925513" y="2514600"/>
            <a:ext cx="411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ceifador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série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ceifa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polarize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diretamente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5513" y="4051300"/>
            <a:ext cx="42291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99"/>
              </a:buClr>
              <a:buFontTx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Uma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polaridade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reversamente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polarizante</a:t>
            </a:r>
            <a:endParaRPr lang="en-US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FontTx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Uma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polaridade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diretamente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polarizante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0,7 V (para um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diodo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silício</a:t>
            </a: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fg02_068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4" y="2133600"/>
            <a:ext cx="3117850" cy="40114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43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483629"/>
            <a:ext cx="510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Ceifadores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polarizadores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1416" y="2412836"/>
            <a:ext cx="365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Acrescentar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fonte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CC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série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com um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ceifador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muda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direta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efetiva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8" descr="fg02_069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60" y="2129742"/>
            <a:ext cx="4803775" cy="2073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85" y="4287100"/>
            <a:ext cx="601980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7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44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316421"/>
            <a:ext cx="502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Ceifadores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paralelos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981200"/>
            <a:ext cx="4267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O diodo em um circuito de ceifadores em paralelo “ceifa” qualquer tensão que o polarize diretamente.</a:t>
            </a:r>
          </a:p>
          <a:p>
            <a:pPr algn="just" eaLnBrk="1" hangingPunct="1"/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r>
              <a:rPr lang="en-US" altLang="pt-BR" sz="2400">
                <a:latin typeface="Times New Roman" pitchFamily="18" charset="0"/>
                <a:cs typeface="Times New Roman" pitchFamily="18" charset="0"/>
              </a:rPr>
              <a:t> A polarização da CC pode ser adicionada em séries com o diodo para mudar o  nível de ceifamento.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8" descr="fg02_081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3760788" cy="417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8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45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8467" y="1412776"/>
            <a:ext cx="510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Grampeadores</a:t>
            </a:r>
            <a:endParaRPr lang="en-US" alt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8600" y="1981200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Um diodo e um capacitor podem ser combinados para “grampear” um sinal CA para um nível CC específico.</a:t>
            </a:r>
          </a:p>
        </p:txBody>
      </p:sp>
      <p:pic>
        <p:nvPicPr>
          <p:cNvPr id="7" name="Picture 8" descr="fg02_089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08438"/>
            <a:ext cx="2932113" cy="202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fg02_092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2806700"/>
            <a:ext cx="1773237" cy="351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3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46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5462" y="1347952"/>
            <a:ext cx="8028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Circuitos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grampeadores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polarizados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15462" y="5418138"/>
            <a:ext cx="5867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A fonte CC deixa que você ajuste o nível de acampamento CC.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5462" y="1981200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O sinal de entrada pode ser qualquer forma de onda, como uma senoidal, quadrada ou triangular.</a:t>
            </a:r>
          </a:p>
        </p:txBody>
      </p:sp>
      <p:pic>
        <p:nvPicPr>
          <p:cNvPr id="8" name="Picture 9" descr="Untitled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2" y="3200400"/>
            <a:ext cx="3124200" cy="1697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fg02_101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62" y="2647950"/>
            <a:ext cx="2146300" cy="367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to 9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47</a:t>
            </a:fld>
            <a:endParaRPr lang="pt-BR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2324" y="1960398"/>
            <a:ext cx="78980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Circuitos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multiplicadores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tensão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02324" y="3408198"/>
            <a:ext cx="86868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Circuitos multiplicadores de tensão usam uma combinação de diodos e capacitores para aumentar a tensão de saída de circuitos retificadores. Três multiplicadores de tensão comuns são:</a:t>
            </a:r>
          </a:p>
          <a:p>
            <a:pPr algn="just">
              <a:spcBef>
                <a:spcPct val="50000"/>
              </a:spcBef>
              <a:buFont typeface="Courier New" pitchFamily="49" charset="0"/>
              <a:buChar char="o"/>
            </a:pPr>
            <a:r>
              <a:rPr lang="en-US" altLang="pt-BR" sz="2400" b="1">
                <a:latin typeface="Times New Roman" pitchFamily="18" charset="0"/>
                <a:cs typeface="Times New Roman" pitchFamily="18" charset="0"/>
              </a:rPr>
              <a:t> Dobrador de tensão</a:t>
            </a:r>
          </a:p>
          <a:p>
            <a:pPr algn="just">
              <a:spcBef>
                <a:spcPct val="50000"/>
              </a:spcBef>
              <a:buFont typeface="Courier New" pitchFamily="49" charset="0"/>
              <a:buChar char="o"/>
            </a:pPr>
            <a:r>
              <a:rPr lang="en-US" altLang="pt-BR" sz="2400" b="1">
                <a:latin typeface="Times New Roman" pitchFamily="18" charset="0"/>
                <a:cs typeface="Times New Roman" pitchFamily="18" charset="0"/>
              </a:rPr>
              <a:t> Triplicador de tensão</a:t>
            </a:r>
          </a:p>
          <a:p>
            <a:pPr algn="just">
              <a:spcBef>
                <a:spcPct val="50000"/>
              </a:spcBef>
              <a:buFont typeface="Courier New" pitchFamily="49" charset="0"/>
              <a:buChar char="o"/>
            </a:pPr>
            <a:r>
              <a:rPr lang="en-US" altLang="pt-BR" sz="2400" b="1">
                <a:latin typeface="Times New Roman" pitchFamily="18" charset="0"/>
                <a:cs typeface="Times New Roman" pitchFamily="18" charset="0"/>
              </a:rPr>
              <a:t> Quadruplicador de tensão</a:t>
            </a:r>
          </a:p>
          <a:p>
            <a:pPr algn="just" eaLnBrk="1" hangingPunct="1">
              <a:buFont typeface="Arial" charset="0"/>
              <a:buChar char="•"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2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48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7544" y="1223909"/>
            <a:ext cx="655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Dobrador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28600" y="4114800"/>
            <a:ext cx="868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pt-BR" altLang="en-US" sz="2400" dirty="0">
                <a:latin typeface="Times New Roman" pitchFamily="18" charset="0"/>
                <a:cs typeface="Times New Roman" pitchFamily="18" charset="0"/>
              </a:rPr>
              <a:t> Essa saída de dobrador de tensão de meia-onda pode ser calculada utilizando-se a seguinte equação:</a:t>
            </a:r>
          </a:p>
          <a:p>
            <a:pPr algn="just" eaLnBrk="1" hangingPunct="1"/>
            <a:endParaRPr lang="pt-BR" alt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 algn="just" eaLnBrk="1" hangingPunct="1"/>
            <a:r>
              <a:rPr lang="pt-BR" altLang="en-US" sz="2400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pt-BR" altLang="en-US" sz="24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altLang="en-US" sz="2400" b="1" i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pt-BR" altLang="en-US" sz="24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sz="2400" b="1" i="1" dirty="0">
                <a:latin typeface="Times New Roman" pitchFamily="18" charset="0"/>
                <a:cs typeface="Times New Roman" pitchFamily="18" charset="0"/>
              </a:rPr>
              <a:t>= V</a:t>
            </a:r>
            <a:r>
              <a:rPr lang="pt-BR" altLang="en-US" sz="2400" b="1" i="1" baseline="-25000" dirty="0"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pt-BR" altLang="en-US" sz="2400" b="1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alt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en-US" sz="24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altLang="en-US" sz="24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lvl="1" algn="just" eaLnBrk="1" hangingPunct="1"/>
            <a:endParaRPr lang="pt-BR" alt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/>
            <a:r>
              <a:rPr lang="pt-BR" altLang="en-US" sz="2400" dirty="0">
                <a:latin typeface="Times New Roman" pitchFamily="18" charset="0"/>
                <a:cs typeface="Times New Roman" pitchFamily="18" charset="0"/>
              </a:rPr>
              <a:t>onde </a:t>
            </a:r>
            <a:r>
              <a:rPr lang="pt-BR" altLang="en-US" sz="24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altLang="en-US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altLang="en-US" sz="2400" dirty="0">
                <a:latin typeface="Times New Roman" pitchFamily="18" charset="0"/>
                <a:cs typeface="Times New Roman" pitchFamily="18" charset="0"/>
              </a:rPr>
              <a:t> = tensão de pico do secundário do transformador</a:t>
            </a:r>
          </a:p>
        </p:txBody>
      </p:sp>
      <p:pic>
        <p:nvPicPr>
          <p:cNvPr id="7" name="Picture 7" descr="fg02_12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1981200"/>
            <a:ext cx="4425950" cy="2047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6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49</a:t>
            </a:fld>
            <a:endParaRPr lang="pt-BR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1971675"/>
            <a:ext cx="434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Semiciclo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positivo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Semiciclo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negativo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= V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= 2V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Arial" charset="0"/>
              <a:buChar char="•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0" y="1971675"/>
            <a:ext cx="44196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conduz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desligado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 capacitor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carregado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desligado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conduz</a:t>
            </a:r>
            <a:endParaRPr lang="en-US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 capacitor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carregado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0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altLang="en-US" sz="2000" i="1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8485" y="1325562"/>
            <a:ext cx="655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Dobrador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4191000"/>
            <a:ext cx="65516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Diodo semicondutor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</a:t>
            </a:fld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228600" y="1976438"/>
            <a:ext cx="868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é um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dispositivo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dois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terminais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28600" y="37338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pt-BR" sz="2400">
                <a:latin typeface="Times New Roman" pitchFamily="18" charset="0"/>
                <a:cs typeface="Times New Roman" pitchFamily="18" charset="0"/>
              </a:rPr>
              <a:t> Idealmente, um diodo conduz somente em uma única direção.</a:t>
            </a:r>
          </a:p>
        </p:txBody>
      </p:sp>
      <p:pic>
        <p:nvPicPr>
          <p:cNvPr id="21" name="Picture 9" descr="fg01_0140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14600"/>
            <a:ext cx="2097088" cy="1103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6" descr="cap_17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43400"/>
            <a:ext cx="5178896" cy="199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5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50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772816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Triplicador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quadruplicador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tensão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89225"/>
            <a:ext cx="83058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Aplicações do diodo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Aplicações práticas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51</a:t>
            </a:fld>
            <a:endParaRPr lang="pt-B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981200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Circuitos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retificadores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Conversões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CA para CC para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circuitos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operados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CC.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Circuitos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carregadores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bateria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100000"/>
              </a:spcBef>
              <a:buFont typeface="Arial" charset="0"/>
              <a:buChar char="•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Circuitos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simples</a:t>
            </a:r>
          </a:p>
          <a:p>
            <a:pPr lvl="1" algn="just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Circuitos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proteção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contra:</a:t>
            </a:r>
          </a:p>
          <a:p>
            <a:pPr lvl="1" algn="just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Correntes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excessivas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Reversão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polaridade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80000"/>
              </a:lnSpc>
              <a:spcBef>
                <a:spcPct val="2000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Correntes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causadas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pela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formação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faíscas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curtos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52</a:t>
            </a:fld>
            <a:endParaRPr lang="pt-BR"/>
          </a:p>
        </p:txBody>
      </p:sp>
      <p:sp>
        <p:nvSpPr>
          <p:cNvPr id="6" name="Retângulo 4"/>
          <p:cNvSpPr>
            <a:spLocks noChangeArrowheads="1"/>
          </p:cNvSpPr>
          <p:nvPr/>
        </p:nvSpPr>
        <p:spPr bwMode="auto">
          <a:xfrm>
            <a:off x="228600" y="1981200"/>
            <a:ext cx="8686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Font typeface="Arial" charset="0"/>
              <a:buChar char="•"/>
            </a:pP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Circuitos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Zener</a:t>
            </a:r>
          </a:p>
          <a:p>
            <a:pPr algn="just">
              <a:spcBef>
                <a:spcPct val="5000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Proteção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contra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ultratensão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50000"/>
              </a:spcBef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Courier New" pitchFamily="49" charset="0"/>
              <a:buChar char="o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Configuração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tensões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referência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Aplicações práticas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2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Outros diodos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1912" y="1461293"/>
            <a:ext cx="8229600" cy="4525963"/>
          </a:xfrm>
        </p:spPr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Diodo </a:t>
            </a:r>
            <a:r>
              <a:rPr lang="pt-B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53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009775"/>
            <a:ext cx="3040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8600" y="1989138"/>
            <a:ext cx="50292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Arial" charset="0"/>
              <a:buChar char="•"/>
            </a:pP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O Zener é um 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operado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polarização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reversa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Zener (</a:t>
            </a:r>
            <a:r>
              <a:rPr lang="en-US" alt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000" i="1" baseline="-250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pt-BR" sz="2000" b="1" dirty="0" err="1">
                <a:latin typeface="Times New Roman" pitchFamily="18" charset="0"/>
                <a:cs typeface="Times New Roman" pitchFamily="18" charset="0"/>
              </a:rPr>
              <a:t>Quando</a:t>
            </a:r>
            <a:r>
              <a:rPr lang="en-US" altLang="pt-BR" sz="2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pt-B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pt-BR" sz="20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pt-B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pt-B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pt-BR" sz="2000" b="1" i="1" baseline="-25000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Zener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ligado</a:t>
            </a:r>
            <a:endParaRPr lang="en-US" altLang="pt-BR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pt-BR" sz="2000" i="1" baseline="-25000" dirty="0">
                <a:latin typeface="Times New Roman" pitchFamily="18" charset="0"/>
                <a:cs typeface="Times New Roman" pitchFamily="18" charset="0"/>
              </a:rPr>
              <a:t>Z  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é a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tensão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ao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longo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do Zener</a:t>
            </a:r>
            <a:endParaRPr lang="en-US" altLang="pt-BR" sz="2000" i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Corrente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Zener: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i="1" baseline="-25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i="1" baseline="-25000" dirty="0">
                <a:latin typeface="Times New Roman" pitchFamily="18" charset="0"/>
                <a:cs typeface="Times New Roman" pitchFamily="18" charset="0"/>
              </a:rPr>
              <a:t>RL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potência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Zener: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000" i="1" baseline="-25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000" i="1" baseline="-25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i="1" baseline="-25000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endParaRPr lang="en-US" altLang="pt-BR" sz="2000" i="1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pt-BR" sz="2000" b="1" dirty="0" err="1">
                <a:latin typeface="Times New Roman" pitchFamily="18" charset="0"/>
                <a:cs typeface="Times New Roman" pitchFamily="18" charset="0"/>
              </a:rPr>
              <a:t>Quando</a:t>
            </a:r>
            <a:r>
              <a:rPr lang="en-US" altLang="pt-B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pt-BR" sz="20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pt-BR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b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pt-BR" sz="2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pt-BR" sz="2000" b="1" i="1" baseline="-25000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Zener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desligado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Zener se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comporta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um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circuito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000" dirty="0" err="1">
                <a:latin typeface="Times New Roman" pitchFamily="18" charset="0"/>
                <a:cs typeface="Times New Roman" pitchFamily="18" charset="0"/>
              </a:rPr>
              <a:t>aberto</a:t>
            </a:r>
            <a:r>
              <a:rPr lang="en-US" altLang="pt-B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endParaRPr lang="en-US" alt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fg02_112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078163" cy="2060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54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5. Outros diodos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ço Reservado para Conteúdo 5"/>
          <p:cNvSpPr>
            <a:spLocks noGrp="1"/>
          </p:cNvSpPr>
          <p:nvPr>
            <p:ph idx="1"/>
          </p:nvPr>
        </p:nvSpPr>
        <p:spPr>
          <a:xfrm>
            <a:off x="285750" y="2017713"/>
            <a:ext cx="8669338" cy="1915343"/>
          </a:xfrm>
        </p:spPr>
        <p:txBody>
          <a:bodyPr>
            <a:normAutofit lnSpcReduction="10000"/>
          </a:bodyPr>
          <a:lstStyle/>
          <a:p>
            <a:pPr lvl="1"/>
            <a:r>
              <a:rPr lang="pt-BR" alt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processo de polarização direta, os elétrons perdem energia na forma de radiação, liberando de energia na forma de luz.</a:t>
            </a:r>
          </a:p>
          <a:p>
            <a:pPr lvl="1"/>
            <a:r>
              <a:rPr lang="pt-BR" alt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 diodos são chamados de diodos emissores de luz ou </a:t>
            </a:r>
            <a:r>
              <a:rPr lang="pt-BR" alt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pt-BR" alt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(Light </a:t>
            </a:r>
            <a:r>
              <a:rPr lang="pt-BR" altLang="pt-B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Emitting</a:t>
            </a:r>
            <a:r>
              <a:rPr lang="pt-BR" alt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lang="pt-BR" alt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e podem emitir luz visível, infravermelho ou ultravioleta. 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7810" y="1412776"/>
            <a:ext cx="3764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636351"/>
              </p:ext>
            </p:extLst>
          </p:nvPr>
        </p:nvGraphicFramePr>
        <p:xfrm>
          <a:off x="3491235" y="4077072"/>
          <a:ext cx="1441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Microsoft Drawing" r:id="rId4" imgW="685800" imgH="301625" progId="MSDraw">
                  <p:embed/>
                </p:oleObj>
              </mc:Choice>
              <mc:Fallback>
                <p:oleObj name="Microsoft Drawing" r:id="rId4" imgW="685800" imgH="301625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235" y="4077072"/>
                        <a:ext cx="1441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5" y="3930876"/>
            <a:ext cx="2286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01008"/>
            <a:ext cx="2867025" cy="333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55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5. Outros diodos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6628" y="1268760"/>
            <a:ext cx="518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Arrays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3838" y="2233612"/>
            <a:ext cx="868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Múltiplos diodos podem ser embalados juntos em um circuito integrado (CI).</a:t>
            </a:r>
          </a:p>
        </p:txBody>
      </p:sp>
      <p:pic>
        <p:nvPicPr>
          <p:cNvPr id="10" name="Picture 17" descr="040805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794906"/>
            <a:ext cx="990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23838" y="3757612"/>
            <a:ext cx="4648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disponível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mercado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grande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variedade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configurações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diodo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Imagem 11" descr="17_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063876"/>
            <a:ext cx="414547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4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 smtClean="0"/>
              <a:t>Confiram a lista!!!</a:t>
            </a:r>
            <a:endParaRPr lang="pt-BR" sz="4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Identificar diferentes tipos de diodos</a:t>
            </a:r>
          </a:p>
          <a:p>
            <a:endParaRPr lang="pt-BR" dirty="0" smtClean="0"/>
          </a:p>
          <a:p>
            <a:r>
              <a:rPr lang="pt-BR" dirty="0" smtClean="0"/>
              <a:t>Melhor Interpretação de gráfico de sinais</a:t>
            </a:r>
          </a:p>
          <a:p>
            <a:endParaRPr lang="pt-BR" dirty="0" smtClean="0"/>
          </a:p>
          <a:p>
            <a:r>
              <a:rPr lang="pt-BR" dirty="0" smtClean="0"/>
              <a:t>Resolução de problemas envolvendo diodos</a:t>
            </a:r>
          </a:p>
          <a:p>
            <a:endParaRPr lang="pt-BR" dirty="0" smtClean="0"/>
          </a:p>
          <a:p>
            <a:r>
              <a:rPr lang="pt-BR" dirty="0" smtClean="0"/>
              <a:t>Introdução a retificadores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57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4086" y="274638"/>
            <a:ext cx="6192713" cy="1143000"/>
          </a:xfrm>
        </p:spPr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pt-BR" sz="3000" dirty="0"/>
              <a:t>[1] </a:t>
            </a:r>
            <a:r>
              <a:rPr lang="pt-BR" sz="3000" dirty="0" err="1"/>
              <a:t>Boylestad</a:t>
            </a:r>
            <a:r>
              <a:rPr lang="pt-BR" sz="3000" dirty="0"/>
              <a:t>, Robert L. </a:t>
            </a:r>
            <a:r>
              <a:rPr lang="pt-BR" sz="3000" b="1" dirty="0"/>
              <a:t>Dispositivos eletrônicos e teoria de circuitos</a:t>
            </a:r>
            <a:r>
              <a:rPr lang="pt-BR" sz="3000" dirty="0"/>
              <a:t>. 8ª Edição - São Paulo: Prentice Hall, 2004.  </a:t>
            </a:r>
          </a:p>
          <a:p>
            <a:pPr>
              <a:buClr>
                <a:srgbClr val="FF0000"/>
              </a:buClr>
            </a:pPr>
            <a:r>
              <a:rPr lang="pt-BR" sz="3000" dirty="0"/>
              <a:t>[2] Malvino, Albert Paul. </a:t>
            </a:r>
            <a:r>
              <a:rPr lang="pt-BR" sz="3000" b="1" dirty="0"/>
              <a:t>Eletrônica</a:t>
            </a:r>
            <a:r>
              <a:rPr lang="pt-BR" sz="3000" dirty="0"/>
              <a:t>. Volume I, 4ª Edição - São Paulo: Makron Books, 1997.  </a:t>
            </a:r>
          </a:p>
          <a:p>
            <a:pPr>
              <a:buClr>
                <a:srgbClr val="FF0000"/>
              </a:buClr>
            </a:pPr>
            <a:r>
              <a:rPr lang="pt-BR" sz="3000" dirty="0"/>
              <a:t>[3] CATHEY, </a:t>
            </a:r>
            <a:r>
              <a:rPr lang="pt-BR" sz="3000" dirty="0" err="1"/>
              <a:t>Jimmie</a:t>
            </a:r>
            <a:r>
              <a:rPr lang="pt-BR" sz="3000" dirty="0"/>
              <a:t> J. </a:t>
            </a:r>
            <a:r>
              <a:rPr lang="pt-BR" sz="3000" b="1" dirty="0"/>
              <a:t>Dispositivos e circuitos eletrônicos</a:t>
            </a:r>
            <a:r>
              <a:rPr lang="pt-BR" sz="3000" dirty="0"/>
              <a:t>, 2ª Edição - Porto Alegre: </a:t>
            </a:r>
            <a:r>
              <a:rPr lang="pt-BR" sz="3000" dirty="0" err="1"/>
              <a:t>Bookman</a:t>
            </a:r>
            <a:r>
              <a:rPr lang="pt-BR" sz="3000" dirty="0"/>
              <a:t>, </a:t>
            </a:r>
            <a:r>
              <a:rPr lang="pt-BR" sz="3000" dirty="0" smtClean="0"/>
              <a:t>2003 </a:t>
            </a:r>
            <a:r>
              <a:rPr lang="pt-BR" sz="3000" dirty="0"/>
              <a:t>(coleção </a:t>
            </a:r>
            <a:r>
              <a:rPr lang="pt-BR" sz="3000" dirty="0" err="1"/>
              <a:t>Schaum</a:t>
            </a:r>
            <a:r>
              <a:rPr lang="pt-BR" sz="3000" dirty="0" smtClean="0"/>
              <a:t>).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58</a:t>
            </a:fld>
            <a:endParaRPr lang="pt-BR"/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6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832" y="1397000"/>
            <a:ext cx="502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Características</a:t>
            </a:r>
            <a:r>
              <a:rPr lang="en-US" altLang="pt-BR" sz="32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pt-BR" sz="3200" b="1" dirty="0" err="1">
                <a:latin typeface="Times New Roman" pitchFamily="18" charset="0"/>
                <a:cs typeface="Times New Roman" pitchFamily="18" charset="0"/>
              </a:rPr>
              <a:t>diodo</a:t>
            </a:r>
            <a:endParaRPr lang="en-US" altLang="pt-B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535238"/>
            <a:ext cx="2257425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2517775"/>
            <a:ext cx="2271713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28600" y="1981200"/>
            <a:ext cx="434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Região de condução</a:t>
            </a:r>
            <a:endParaRPr lang="en-US" altLang="pt-BR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572000" y="1981200"/>
            <a:ext cx="4316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Região de não condução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28600" y="4419600"/>
            <a:ext cx="4343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A tensão ao longo do diodo é de 0 V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A corrente é infinita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A corrente direta é definida pela fórmula R</a:t>
            </a:r>
            <a:r>
              <a:rPr lang="en-US" altLang="en-US" sz="2000" baseline="-25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altLang="en-US" sz="2000" baseline="-2500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/ I</a:t>
            </a:r>
            <a:r>
              <a:rPr lang="en-US" altLang="en-US" sz="2000" baseline="-2500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O diodo se comporta como um curto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572000" y="4419600"/>
            <a:ext cx="4343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Toda a tensão fica ao longo do diodo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A corrente é de 0 A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A resistência reversa é definida pela fórmula R</a:t>
            </a:r>
            <a:r>
              <a:rPr lang="en-US" altLang="en-US" sz="2000" baseline="-250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altLang="en-US" sz="2000" baseline="-2500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/ I</a:t>
            </a:r>
            <a:r>
              <a:rPr lang="en-US" altLang="en-US" sz="2000" baseline="-2500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O diodo se comporta como aberto</a:t>
            </a:r>
            <a:endParaRPr lang="en-US" altLang="pt-BR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9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1278512"/>
            <a:ext cx="5781328" cy="715814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Materiais semicondutores</a:t>
            </a:r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7</a:t>
            </a:fld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331912" y="213285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Materiais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geralmente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utilizados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desenvolvimento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dispositivos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semicondutores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 typeface="Courier New" pitchFamily="49" charset="0"/>
              <a:buChar char="o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Silício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(Si).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Germânio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(Ge).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Arseneto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b="1" dirty="0" err="1">
                <a:latin typeface="Times New Roman" pitchFamily="18" charset="0"/>
                <a:cs typeface="Times New Roman" pitchFamily="18" charset="0"/>
              </a:rPr>
              <a:t>gálio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(GaAs).</a:t>
            </a:r>
          </a:p>
          <a:p>
            <a:pPr algn="just" eaLnBrk="1" hangingPunct="1">
              <a:spcBef>
                <a:spcPct val="0"/>
              </a:spcBef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2.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8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1912" y="1292936"/>
            <a:ext cx="502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600" b="1" dirty="0" err="1" smtClean="0">
                <a:latin typeface="Times New Roman" pitchFamily="18" charset="0"/>
                <a:cs typeface="Times New Roman" pitchFamily="18" charset="0"/>
              </a:rPr>
              <a:t>Dopagem</a:t>
            </a:r>
            <a:endParaRPr lang="en-US" alt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4633" y="2564904"/>
            <a:ext cx="8686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características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elétricas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silício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e do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germânio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melhoradas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pela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adição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materiais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um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processo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denominado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dopagem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Há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somente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dois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tipos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materiais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semicondutores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dopados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             		         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pt-BR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47650" y="4876800"/>
            <a:ext cx="3562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Materiais do 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tipo </a:t>
            </a:r>
            <a:r>
              <a:rPr lang="en-US" altLang="en-US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 contêm excesso de elétrons na banda de condução.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257800" y="4876800"/>
            <a:ext cx="3617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Materiais do 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tipo </a:t>
            </a:r>
            <a:r>
              <a:rPr lang="en-US" altLang="en-US" sz="24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contêm um excesso de lacuna na banda de valências.</a:t>
            </a:r>
            <a:endParaRPr lang="en-US" altLang="pt-BR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5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1B3E-B309-4045-A84E-88C2F32F781F}" type="slidenum">
              <a:rPr lang="pt-BR" smtClean="0"/>
              <a:t>9</a:t>
            </a:fld>
            <a:endParaRPr lang="pt-B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599790"/>
            <a:ext cx="510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3600" b="1" dirty="0" err="1">
                <a:latin typeface="Times New Roman" pitchFamily="18" charset="0"/>
                <a:cs typeface="Times New Roman" pitchFamily="18" charset="0"/>
              </a:rPr>
              <a:t>Junções</a:t>
            </a:r>
            <a:r>
              <a:rPr lang="en-US" altLang="pt-BR" sz="3600" b="1" i="1" dirty="0">
                <a:latin typeface="Times New Roman" pitchFamily="18" charset="0"/>
                <a:cs typeface="Times New Roman" pitchFamily="18" charset="0"/>
              </a:rPr>
              <a:t> p-n</a:t>
            </a:r>
            <a:r>
              <a:rPr lang="en-US" altLang="pt-BR" sz="3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pt-B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28600" y="5862638"/>
            <a:ext cx="868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pt-BR" sz="2400">
                <a:latin typeface="Times New Roman" pitchFamily="18" charset="0"/>
                <a:cs typeface="Times New Roman" pitchFamily="18" charset="0"/>
              </a:rPr>
              <a:t> O resultado é uma </a:t>
            </a:r>
            <a:r>
              <a:rPr lang="en-US" altLang="pt-BR" sz="2400" b="1">
                <a:latin typeface="Times New Roman" pitchFamily="18" charset="0"/>
                <a:cs typeface="Times New Roman" pitchFamily="18" charset="0"/>
              </a:rPr>
              <a:t>junção </a:t>
            </a:r>
            <a:r>
              <a:rPr lang="en-US" altLang="pt-BR" sz="2400" b="1" i="1">
                <a:latin typeface="Times New Roman" pitchFamily="18" charset="0"/>
                <a:cs typeface="Times New Roman" pitchFamily="18" charset="0"/>
              </a:rPr>
              <a:t>p-n</a:t>
            </a:r>
            <a:endParaRPr lang="en-US" altLang="pt-BR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234888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Uma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extremidade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de um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cristal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silício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germânio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pode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ser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dopada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um material do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e a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outra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extremidade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um material do </a:t>
            </a:r>
            <a:r>
              <a:rPr lang="en-US" altLang="pt-BR" sz="2400" dirty="0" err="1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pt-BR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pt-BR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14" y="3861048"/>
            <a:ext cx="52562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>
            <a:off x="331912" y="1268760"/>
            <a:ext cx="864096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" y="233264"/>
            <a:ext cx="870178" cy="1035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. Diodo semicondutor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2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2652</Words>
  <Application>Microsoft Office PowerPoint</Application>
  <PresentationFormat>Apresentação na tela (4:3)</PresentationFormat>
  <Paragraphs>410</Paragraphs>
  <Slides>58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Courier New</vt:lpstr>
      <vt:lpstr>Symbol</vt:lpstr>
      <vt:lpstr>Tahoma</vt:lpstr>
      <vt:lpstr>Times New Roman</vt:lpstr>
      <vt:lpstr>Tema do Office</vt:lpstr>
      <vt:lpstr>Equation</vt:lpstr>
      <vt:lpstr>Equação</vt:lpstr>
      <vt:lpstr>Microsoft Drawing</vt:lpstr>
      <vt:lpstr>Diodos semicondutores</vt:lpstr>
      <vt:lpstr>Apresentação do PowerPoint</vt:lpstr>
      <vt:lpstr>Conteúdo programático</vt:lpstr>
      <vt:lpstr>1. Introdução</vt:lpstr>
      <vt:lpstr>2. Diodo semicondutor</vt:lpstr>
      <vt:lpstr>2. Diodo semicondutor</vt:lpstr>
      <vt:lpstr>a. Materiais semicondutores</vt:lpstr>
      <vt:lpstr>2. Diodo semicondutor</vt:lpstr>
      <vt:lpstr>2. Diodo semicondutor</vt:lpstr>
      <vt:lpstr>2. Diodo semicondutor</vt:lpstr>
      <vt:lpstr>2. Diodo semicondutor</vt:lpstr>
      <vt:lpstr>b. Condições de operação</vt:lpstr>
      <vt:lpstr>Apresentação do PowerPoint</vt:lpstr>
      <vt:lpstr>Apresentação do PowerPoint</vt:lpstr>
      <vt:lpstr>Apresentação do PowerPoint</vt:lpstr>
      <vt:lpstr>b. Condições de operação</vt:lpstr>
      <vt:lpstr>Apresentação do PowerPoint</vt:lpstr>
      <vt:lpstr>Apresentação do PowerPoint</vt:lpstr>
      <vt:lpstr>Apresentação do PowerPoint</vt:lpstr>
      <vt:lpstr>2. Diodo semicondutor</vt:lpstr>
      <vt:lpstr>2. Diodo semicondutor</vt:lpstr>
      <vt:lpstr>2. Diodo semicondutor</vt:lpstr>
      <vt:lpstr>2. Diodo semicondutor</vt:lpstr>
      <vt:lpstr>2. Diodo semicondutor</vt:lpstr>
      <vt:lpstr>2. Diodo semicondutor</vt:lpstr>
      <vt:lpstr>2. Diodo semicondutor</vt:lpstr>
      <vt:lpstr>2. Diodo semicondutor</vt:lpstr>
      <vt:lpstr>2. Diodo semicondutor</vt:lpstr>
      <vt:lpstr>2. Diodo semicondutor</vt:lpstr>
      <vt:lpstr>2. Diodo semicondutor</vt:lpstr>
      <vt:lpstr>2. Diodo semicondutor</vt:lpstr>
      <vt:lpstr>2. Diodo semicondutor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3. Aplicações do diodo</vt:lpstr>
      <vt:lpstr>4. Aplicações práticas</vt:lpstr>
      <vt:lpstr>4. Aplicações práticas</vt:lpstr>
      <vt:lpstr>5. Outros diodos</vt:lpstr>
      <vt:lpstr>5. Outros diodos</vt:lpstr>
      <vt:lpstr>Apresentação do PowerPoint</vt:lpstr>
      <vt:lpstr>6. Exercícios</vt:lpstr>
      <vt:lpstr>7. Conclusão</vt:lpstr>
      <vt:lpstr>Referências Bibliográficas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</dc:title>
  <dc:creator>Windows</dc:creator>
  <cp:lastModifiedBy>Allyson Arilson</cp:lastModifiedBy>
  <cp:revision>52</cp:revision>
  <dcterms:created xsi:type="dcterms:W3CDTF">2015-03-10T21:01:36Z</dcterms:created>
  <dcterms:modified xsi:type="dcterms:W3CDTF">2017-10-05T19:08:20Z</dcterms:modified>
</cp:coreProperties>
</file>