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3AC80-B19A-4652-97B7-8A5D08956F2D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0CA7-8218-4E9D-B6DD-06B3F0B70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91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0CA7-8218-4E9D-B6DD-06B3F0B70E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5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9554-FBB9-4B31-A528-E78DA6531EA1}" type="datetime1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EBF9-2F7E-496F-8C65-0BC68D93E5E3}" type="datetime1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8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8A27-7F80-475C-A5EB-F62B4DFC90AA}" type="datetime1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4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3A0E-D5B9-41E7-A412-9FA57E701926}" type="datetime1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8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8F4A-3787-4BAD-8579-7AFFAF6C1897}" type="datetime1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F524-07D5-4BEB-AAC0-17B870ABFF30}" type="datetime1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7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5336-2E83-454A-9FA1-C6D3CB41CF70}" type="datetime1">
              <a:rPr lang="pt-BR" smtClean="0"/>
              <a:t>14/12/2018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6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A104-9988-4ADE-AF84-A411C39D1EF4}" type="datetime1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667-3277-40AE-9C71-59A618F5C5DB}" type="datetime1">
              <a:rPr lang="pt-BR" smtClean="0"/>
              <a:t>14/12/2018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8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F51A-D845-4B25-9C40-DC9F4FEC071E}" type="datetime1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5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13B-6ED9-4180-9B3E-0A1E2548E92F}" type="datetime1">
              <a:rPr lang="pt-BR" smtClean="0"/>
              <a:t>14/12/2018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A6F1-EE7A-42AB-80B8-2194AD13D9CD}" type="datetime1">
              <a:rPr lang="pt-BR" smtClean="0"/>
              <a:t>14/12/2018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FA3A-CF8E-4411-9928-C1BCF5269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Plano de Negócio: VGames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Componentes: Edmundo Vitor de Medeiros</a:t>
            </a:r>
          </a:p>
          <a:p>
            <a:r>
              <a:rPr lang="pt-BR" dirty="0" smtClean="0"/>
              <a:t>           Victor Sales Ribeiro</a:t>
            </a:r>
          </a:p>
          <a:p>
            <a:r>
              <a:rPr lang="pt-BR" dirty="0" smtClean="0"/>
              <a:t>              Victor Oliveira Ropke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Investimentos </a:t>
            </a:r>
            <a:r>
              <a:rPr lang="pt-BR" dirty="0" smtClean="0"/>
              <a:t>pré-operacionais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0423"/>
              </p:ext>
            </p:extLst>
          </p:nvPr>
        </p:nvGraphicFramePr>
        <p:xfrm>
          <a:off x="838200" y="2276380"/>
          <a:ext cx="5393690" cy="1630680"/>
        </p:xfrm>
        <a:graphic>
          <a:graphicData uri="http://schemas.openxmlformats.org/drawingml/2006/table">
            <a:tbl>
              <a:tblPr firstRow="1" firstCol="1" bandRow="1"/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Investimentos pré-operacionais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Despesas de legalização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484,54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Divulgação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1900,30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2384,84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10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Investimento total (resumo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85172"/>
              </p:ext>
            </p:extLst>
          </p:nvPr>
        </p:nvGraphicFramePr>
        <p:xfrm>
          <a:off x="503553" y="2198403"/>
          <a:ext cx="8773798" cy="4529208"/>
        </p:xfrm>
        <a:graphic>
          <a:graphicData uri="http://schemas.openxmlformats.org/drawingml/2006/table">
            <a:tbl>
              <a:tblPr firstRow="1" firstCol="1" bandRow="1"/>
              <a:tblGrid>
                <a:gridCol w="29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8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 dos investimentos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(R$)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Investimentos fixos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10.909,75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75,27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Capital de giro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1197,90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1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Investimentos Pré-Operacionais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2384,84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(1 + 2 + 3)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14.492,49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Fontes de recursos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(R$)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Recursos próprios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23440,54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Recursos de terceiros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Outros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1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(1 + 2 + 3)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23440,54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11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Estimativa do faturamento mensal da </a:t>
            </a:r>
            <a:r>
              <a:rPr lang="pt-BR" dirty="0" smtClean="0"/>
              <a:t>empresa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8560"/>
              </p:ext>
            </p:extLst>
          </p:nvPr>
        </p:nvGraphicFramePr>
        <p:xfrm>
          <a:off x="838200" y="2231297"/>
          <a:ext cx="7315200" cy="2931253"/>
        </p:xfrm>
        <a:graphic>
          <a:graphicData uri="http://schemas.openxmlformats.org/drawingml/2006/table">
            <a:tbl>
              <a:tblPr firstRow="1" firstCol="1" bandRow="1"/>
              <a:tblGrid>
                <a:gridCol w="18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Produto/Serviço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Quantidade (Estimativa de Vendas)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Preço de Venda Unitário (em 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Faturamento Total (em 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pt-BR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pt-BR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Penguim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Jogo sem nome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101.200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12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pt-BR" dirty="0"/>
              <a:t>Estimativa dos custos de </a:t>
            </a:r>
            <a:r>
              <a:rPr lang="pt-BR" dirty="0" smtClean="0"/>
              <a:t>comercialização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68410"/>
              </p:ext>
            </p:extLst>
          </p:nvPr>
        </p:nvGraphicFramePr>
        <p:xfrm>
          <a:off x="838200" y="1865759"/>
          <a:ext cx="9620249" cy="4785068"/>
        </p:xfrm>
        <a:graphic>
          <a:graphicData uri="http://schemas.openxmlformats.org/drawingml/2006/table">
            <a:tbl>
              <a:tblPr firstRow="1" firstCol="1" bandRow="1"/>
              <a:tblGrid>
                <a:gridCol w="265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9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Faturamento Estimado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 Total (R$)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4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Impostos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4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Impostos Federais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7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13569,60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74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Impostos Estaduais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9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ICMS – Imposto sobre Circulação de Mercadorias e Serviços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13569,60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74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Impostos Municipais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9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ISS – Imposto sobre Serviços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3392,40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7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Subtotal 1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30.531,60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74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Gastos com vendas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7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Comissões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2261,60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7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Propaganda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5654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74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Taxa de administração do cartão de crédito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1130,80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7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Subtotal 2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9046,40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(Subtotal 1 + 2)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39.578</a:t>
                      </a:r>
                    </a:p>
                  </a:txBody>
                  <a:tcPr marL="66296" marR="66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13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1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Apuração dos custos dos materiais diretos e/ou mercadorias </a:t>
            </a:r>
            <a:r>
              <a:rPr lang="pt-BR" dirty="0" smtClean="0"/>
              <a:t>vendidas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29330"/>
              </p:ext>
            </p:extLst>
          </p:nvPr>
        </p:nvGraphicFramePr>
        <p:xfrm>
          <a:off x="1024572" y="2347373"/>
          <a:ext cx="5418455" cy="3261360"/>
        </p:xfrm>
        <a:graphic>
          <a:graphicData uri="http://schemas.openxmlformats.org/drawingml/2006/table">
            <a:tbl>
              <a:tblPr firstRow="1" firstCol="1" bandRow="1"/>
              <a:tblGrid>
                <a:gridCol w="134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Produto/Serviço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Estimativa de Vendas (em unidades)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 Unitário de Materiais/Aquisição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CMD/CMV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Run Penguin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Jogo sem nome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14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/>
              <a:t>Estimativa dos custos com </a:t>
            </a:r>
            <a:r>
              <a:rPr lang="pt-BR" dirty="0" smtClean="0"/>
              <a:t>mão-de-obra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62241"/>
              </p:ext>
            </p:extLst>
          </p:nvPr>
        </p:nvGraphicFramePr>
        <p:xfrm>
          <a:off x="838200" y="2055813"/>
          <a:ext cx="7459346" cy="4755612"/>
        </p:xfrm>
        <a:graphic>
          <a:graphicData uri="http://schemas.openxmlformats.org/drawingml/2006/table">
            <a:tbl>
              <a:tblPr firstRow="1" firstCol="1" bandRow="1"/>
              <a:tblGrid>
                <a:gridCol w="106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66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 de Empregados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Salário Mensal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Subtotal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 de encargos sociais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Encargos sociais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Desenvolver código fonte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Desenvolver design gráfico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Financeiro e marketing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15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1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Estimativa do custo com </a:t>
            </a:r>
            <a:r>
              <a:rPr lang="pt-BR" dirty="0" smtClean="0"/>
              <a:t>depreciação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00106"/>
              </p:ext>
            </p:extLst>
          </p:nvPr>
        </p:nvGraphicFramePr>
        <p:xfrm>
          <a:off x="1056005" y="2258155"/>
          <a:ext cx="5393690" cy="4174746"/>
        </p:xfrm>
        <a:graphic>
          <a:graphicData uri="http://schemas.openxmlformats.org/drawingml/2006/table">
            <a:tbl>
              <a:tblPr firstRow="1" firstCol="1" bandRow="1"/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Ativos Fixos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do Bem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Vida útil em Anos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Depreciação Anual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Depreciação Mensal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Computador Gamer Vyper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8.340,75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2085,18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173,76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Computador Gamer Smart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1.269,00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317,25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26,43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condicionado Split Hi-Wall 12000 BTUs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216,60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10909,75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2619,03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218,24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16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2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Estimativa </a:t>
            </a:r>
            <a:r>
              <a:rPr lang="pt-BR" dirty="0"/>
              <a:t>dos custos fixos operacionais </a:t>
            </a:r>
            <a:r>
              <a:rPr lang="pt-BR" dirty="0" smtClean="0"/>
              <a:t>mensais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9819"/>
              </p:ext>
            </p:extLst>
          </p:nvPr>
        </p:nvGraphicFramePr>
        <p:xfrm>
          <a:off x="979805" y="2339562"/>
          <a:ext cx="5393690" cy="4304859"/>
        </p:xfrm>
        <a:graphic>
          <a:graphicData uri="http://schemas.openxmlformats.org/drawingml/2006/table">
            <a:tbl>
              <a:tblPr firstRow="1" firstCol="1" bandRow="1"/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 Total Mensal (em R$)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Água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120,13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IPTU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Energia elétrica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632,40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Telefone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 de limpeza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 de escritório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Depreciação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218,24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1188,91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17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0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Demonstrativo de </a:t>
            </a:r>
            <a:r>
              <a:rPr lang="pt-BR" dirty="0" smtClean="0"/>
              <a:t>resultados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22622"/>
              </p:ext>
            </p:extLst>
          </p:nvPr>
        </p:nvGraphicFramePr>
        <p:xfrm>
          <a:off x="838200" y="2280536"/>
          <a:ext cx="5393690" cy="4695952"/>
        </p:xfrm>
        <a:graphic>
          <a:graphicData uri="http://schemas.openxmlformats.org/drawingml/2006/table">
            <a:tbl>
              <a:tblPr firstRow="1" firstCol="1" bandRow="1"/>
              <a:tblGrid>
                <a:gridCol w="134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Quadro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Receita Total com Vendas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(-) Custos com materiais diretos e/ou CMV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(TOTAL)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(-) Impostos e gastos com vendas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39.578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(-) Custos Fixos Totais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1.188,91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 Operacional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59665.09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18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0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Indicadores de </a:t>
                </a:r>
                <a:r>
                  <a:rPr lang="pt-BR" dirty="0" smtClean="0"/>
                  <a:t>viabilidade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t-BR" dirty="0"/>
                  <a:t>Ponto de </a:t>
                </a:r>
                <a:r>
                  <a:rPr lang="pt-BR" dirty="0" smtClean="0"/>
                  <a:t>equilíbrio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6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Índice da Margem de Contribuição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$ 113.080,00−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$ 20.000,00</m:t>
                        </m:r>
                      </m:num>
                      <m:den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$ 113.080,00</m:t>
                        </m:r>
                      </m:den>
                    </m:f>
                    <m:r>
                      <a:rPr lang="pt-B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=0,82</m:t>
                    </m:r>
                  </m:oMath>
                </a14:m>
                <a:endPara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$ 1.188,91</m:t>
                        </m:r>
                      </m:num>
                      <m:den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0,82</m:t>
                        </m:r>
                      </m:den>
                    </m:f>
                    <m:r>
                      <a:rPr lang="pt-B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pt-B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$ 1449,89</m:t>
                    </m:r>
                  </m:oMath>
                </a14:m>
                <a:endParaRPr lang="pt-BR" sz="16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pt-BR" dirty="0" smtClean="0"/>
                  <a:t>Lucratividade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r>
                  <a:rPr lang="pt-BR" sz="1600" dirty="0" smtClean="0"/>
                  <a:t>Lucratividade </a:t>
                </a:r>
                <a:r>
                  <a:rPr lang="pt-B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$ 91.891,09</m:t>
                        </m:r>
                      </m:num>
                      <m:den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$ 113.080,00</m:t>
                        </m:r>
                      </m:den>
                    </m:f>
                    <m:r>
                      <a:rPr lang="pt-BR" sz="1600" i="1">
                        <a:latin typeface="Cambria Math" panose="02040503050406030204" pitchFamily="18" charset="0"/>
                      </a:rPr>
                      <m:t>∗100=81,26%</m:t>
                    </m:r>
                  </m:oMath>
                </a14:m>
                <a:endParaRPr lang="pt-BR" sz="1600" dirty="0"/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32928"/>
              </p:ext>
            </p:extLst>
          </p:nvPr>
        </p:nvGraphicFramePr>
        <p:xfrm>
          <a:off x="838200" y="2736183"/>
          <a:ext cx="5393690" cy="782766"/>
        </p:xfrm>
        <a:graphic>
          <a:graphicData uri="http://schemas.openxmlformats.org/drawingml/2006/table">
            <a:tbl>
              <a:tblPr firstRow="1" firstCol="1" bandRow="1"/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Receita Total: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R$ 113.080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 Variável Total: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R$ 20.000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 Fixo Total: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R$ 1.188,91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52707"/>
              </p:ext>
            </p:extLst>
          </p:nvPr>
        </p:nvGraphicFramePr>
        <p:xfrm>
          <a:off x="838200" y="5014119"/>
          <a:ext cx="5393690" cy="521844"/>
        </p:xfrm>
        <a:graphic>
          <a:graphicData uri="http://schemas.openxmlformats.org/drawingml/2006/table">
            <a:tbl>
              <a:tblPr firstRow="1" firstCol="1" bandRow="1"/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Lucro Líquido: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R$ 91.891,09/mês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Investimento Total: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R$ 23440,54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19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8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 Executivo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nosso negócio </a:t>
            </a:r>
          </a:p>
          <a:p>
            <a:r>
              <a:rPr lang="pt-BR" dirty="0" smtClean="0"/>
              <a:t>Nossos empreendedores</a:t>
            </a:r>
          </a:p>
          <a:p>
            <a:r>
              <a:rPr lang="pt-BR" dirty="0" smtClean="0"/>
              <a:t>Missão da empresa</a:t>
            </a:r>
          </a:p>
          <a:p>
            <a:r>
              <a:rPr lang="pt-BR" dirty="0" smtClean="0"/>
              <a:t>Setores de atividade</a:t>
            </a:r>
          </a:p>
          <a:p>
            <a:r>
              <a:rPr lang="pt-BR" dirty="0" smtClean="0"/>
              <a:t>Capital Social e Fonte de recursos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2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FINANCEIRO...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Rentabilidade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pPr marL="0" indent="0">
                  <a:buNone/>
                </a:pPr>
                <a:r>
                  <a:rPr lang="pt-BR" sz="1600" dirty="0"/>
                  <a:t>Rentabilidade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$ 91.891,09</m:t>
                        </m:r>
                      </m:num>
                      <m:den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$ </m:t>
                        </m:r>
                        <m:r>
                          <a:rPr lang="pt-BR" sz="1600">
                            <a:latin typeface="Cambria Math" panose="02040503050406030204" pitchFamily="18" charset="0"/>
                          </a:rPr>
                          <m:t>23440,54</m:t>
                        </m:r>
                      </m:den>
                    </m:f>
                    <m:r>
                      <a:rPr lang="pt-BR" sz="1600" i="1">
                        <a:latin typeface="Cambria Math" panose="02040503050406030204" pitchFamily="18" charset="0"/>
                      </a:rPr>
                      <m:t>∗100=392,01%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𝑎𝑜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sz="1600" dirty="0" smtClean="0"/>
              </a:p>
              <a:p>
                <a:pPr marL="0" indent="0">
                  <a:buNone/>
                </a:pPr>
                <a:endParaRPr lang="pt-BR" sz="1600" dirty="0" smtClean="0"/>
              </a:p>
              <a:p>
                <a:r>
                  <a:rPr lang="pt-BR" dirty="0" smtClean="0"/>
                  <a:t>Prazo de retorno do investimento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sz="1600" dirty="0" smtClean="0"/>
                  <a:t> </a:t>
                </a:r>
                <a:r>
                  <a:rPr lang="pt-BR" sz="1600" dirty="0"/>
                  <a:t>Prazo de Retorno do Investimento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$ 23440,54</m:t>
                        </m:r>
                      </m:num>
                      <m:den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$ </m:t>
                        </m:r>
                        <m:r>
                          <a:rPr lang="pt-BR" sz="1600">
                            <a:latin typeface="Cambria Math" panose="02040503050406030204" pitchFamily="18" charset="0"/>
                          </a:rPr>
                          <m:t>91891,09</m:t>
                        </m:r>
                      </m:den>
                    </m:f>
                    <m:r>
                      <a:rPr lang="pt-BR" sz="1600" i="1">
                        <a:latin typeface="Cambria Math" panose="02040503050406030204" pitchFamily="18" charset="0"/>
                      </a:rPr>
                      <m:t>=0,25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7,6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𝑑𝑖𝑎𝑠</m:t>
                    </m:r>
                  </m:oMath>
                </a14:m>
                <a:r>
                  <a:rPr lang="pt-BR" sz="1600" dirty="0"/>
                  <a:t> 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75821"/>
              </p:ext>
            </p:extLst>
          </p:nvPr>
        </p:nvGraphicFramePr>
        <p:xfrm>
          <a:off x="838200" y="2491137"/>
          <a:ext cx="5393690" cy="521844"/>
        </p:xfrm>
        <a:graphic>
          <a:graphicData uri="http://schemas.openxmlformats.org/drawingml/2006/table">
            <a:tbl>
              <a:tblPr firstRow="1" firstCol="1" bandRow="1"/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Lucro Líquido: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R$ 91.891,09/mês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Investimento Total: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R$ 23440,54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46085"/>
              </p:ext>
            </p:extLst>
          </p:nvPr>
        </p:nvGraphicFramePr>
        <p:xfrm>
          <a:off x="838200" y="4739037"/>
          <a:ext cx="5393690" cy="521844"/>
        </p:xfrm>
        <a:graphic>
          <a:graphicData uri="http://schemas.openxmlformats.org/drawingml/2006/table">
            <a:tbl>
              <a:tblPr firstRow="1" firstCol="1" bandRow="1"/>
              <a:tblGrid>
                <a:gridCol w="269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Lucro Líquido: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R$ 91.891,09/mês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Investimento Total: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R$ 23440,54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20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2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DE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>
                <a:effectLst/>
              </a:rPr>
              <a:t>Simulação para situações otimistas e pessimistas e ações contra as situações pessimistas</a:t>
            </a:r>
          </a:p>
          <a:p>
            <a:pPr marL="0" lvl="0" indent="0">
              <a:buNone/>
            </a:pPr>
            <a:endParaRPr lang="pt-BR" dirty="0" smtClean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6703"/>
              </p:ext>
            </p:extLst>
          </p:nvPr>
        </p:nvGraphicFramePr>
        <p:xfrm>
          <a:off x="838200" y="2729198"/>
          <a:ext cx="10515601" cy="3424240"/>
        </p:xfrm>
        <a:graphic>
          <a:graphicData uri="http://schemas.openxmlformats.org/drawingml/2006/table">
            <a:tbl>
              <a:tblPr firstRow="1" firstCol="1" bandRow="1"/>
              <a:tblGrid>
                <a:gridCol w="127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7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570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Quadro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Cenário provável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Cenário pessimista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Cenário otimista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(R$)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Receita Total com Vendas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113.080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225.654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(-) Custos com materiais diretos e/ou CMV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34.330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 (TOTAL)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(-) Impostos e gastos com vendas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39.578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40.500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(-) Custos Fixos Totais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1.188,91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1.188,91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1.188,91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Lucro/Prejuízo Operacional (3 – 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59665.09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-26.018,91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-52,03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212.530,09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21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8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MATRIZ F.O.F.A.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Forças</a:t>
            </a:r>
          </a:p>
          <a:p>
            <a:r>
              <a:rPr lang="pt-BR" dirty="0" smtClean="0"/>
              <a:t>Oportunidades</a:t>
            </a:r>
          </a:p>
          <a:p>
            <a:r>
              <a:rPr lang="pt-BR" dirty="0" smtClean="0"/>
              <a:t>Fraquezas</a:t>
            </a:r>
          </a:p>
          <a:p>
            <a:r>
              <a:rPr lang="pt-BR" dirty="0" smtClean="0"/>
              <a:t>Ameaças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22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6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 PLANO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23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3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SEBRAE. </a:t>
            </a:r>
            <a:r>
              <a:rPr lang="pt-BR" b="1" dirty="0"/>
              <a:t>Como elaborar um plano de negócio</a:t>
            </a:r>
            <a:r>
              <a:rPr lang="pt-BR" dirty="0"/>
              <a:t>. 2009. Disponível em: &lt;https://suap.ifrn.edu.br/media/edu/material_aula/Plano_de_Neg%C3%B3cio_Sebrae_livro_jyxlIoP.pdf-&gt; Acessado em: 14 dez. 2018.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VEXELS. </a:t>
            </a:r>
            <a:r>
              <a:rPr lang="pt-BR" b="1" dirty="0"/>
              <a:t>Pinguim dos desenhos animados</a:t>
            </a:r>
            <a:r>
              <a:rPr lang="pt-BR" dirty="0"/>
              <a:t>. 2009. Disponível em: &lt;https://br.vexels.com/png-svg/previsualizar/140960/pinguim-dos-desenhos-animados&gt; Acessado em: 14 dez. 2018.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24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8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Mercado...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do cliente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 Publico Alvo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 Comportamento dos clientes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 Área de abrangência  </a:t>
            </a:r>
            <a:r>
              <a:rPr lang="pt-BR" dirty="0"/>
              <a:t>	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3</a:t>
            </a:fld>
            <a:r>
              <a:rPr lang="pt-BR" dirty="0" smtClean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705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...Análise de 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dos concorrentes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Ubisoft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Agaming+</a:t>
            </a:r>
          </a:p>
          <a:p>
            <a:pPr lvl="0"/>
            <a:r>
              <a:rPr lang="pt-BR" dirty="0" smtClean="0"/>
              <a:t> </a:t>
            </a:r>
            <a:r>
              <a:rPr lang="pt-BR" dirty="0">
                <a:solidFill>
                  <a:prstClr val="black"/>
                </a:solidFill>
              </a:rPr>
              <a:t>Estudo dos </a:t>
            </a:r>
            <a:r>
              <a:rPr lang="pt-BR" dirty="0" smtClean="0">
                <a:solidFill>
                  <a:prstClr val="black"/>
                </a:solidFill>
              </a:rPr>
              <a:t>fornecedores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prstClr val="black"/>
                </a:solidFill>
              </a:rPr>
              <a:t> Unity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prstClr val="black"/>
                </a:solidFill>
              </a:rPr>
              <a:t>PlayStore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prstClr val="black"/>
                </a:solidFill>
              </a:rPr>
              <a:t>AppStore </a:t>
            </a:r>
            <a:endParaRPr lang="pt-BR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4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1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MARKETING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</a:t>
            </a:r>
            <a:r>
              <a:rPr lang="pt-BR" dirty="0"/>
              <a:t>produtos e </a:t>
            </a:r>
            <a:r>
              <a:rPr lang="pt-BR" dirty="0" smtClean="0"/>
              <a:t>serviços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/>
              <a:t>Estratégias </a:t>
            </a:r>
            <a:r>
              <a:rPr lang="pt-BR" dirty="0" smtClean="0"/>
              <a:t>promocionais</a:t>
            </a:r>
          </a:p>
          <a:p>
            <a:r>
              <a:rPr lang="pt-BR" dirty="0"/>
              <a:t>Formas de comercialização e </a:t>
            </a:r>
            <a:r>
              <a:rPr lang="pt-BR" dirty="0" smtClean="0"/>
              <a:t>distribuição </a:t>
            </a:r>
          </a:p>
          <a:p>
            <a:r>
              <a:rPr lang="pt-BR" dirty="0"/>
              <a:t>Localização do negócio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		  </a:t>
            </a:r>
            <a:r>
              <a:rPr lang="pt-BR" sz="2400" dirty="0" smtClean="0"/>
              <a:t>Fonte: elaborado pelo autor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32" y="1705415"/>
            <a:ext cx="3818060" cy="36620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5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</a:t>
            </a:r>
            <a:r>
              <a:rPr lang="pt-BR" dirty="0" smtClean="0"/>
              <a:t>OPERACIONAL...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Processos operacionais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351087"/>
            <a:ext cx="2786063" cy="3573463"/>
          </a:xfrm>
          <a:prstGeom prst="rect">
            <a:avLst/>
          </a:prstGeom>
          <a:noFill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37" y="2651661"/>
            <a:ext cx="8034801" cy="35253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6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3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Necessidade de pessoal 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714"/>
              </p:ext>
            </p:extLst>
          </p:nvPr>
        </p:nvGraphicFramePr>
        <p:xfrm>
          <a:off x="838200" y="2576511"/>
          <a:ext cx="8248652" cy="3600452"/>
        </p:xfrm>
        <a:graphic>
          <a:graphicData uri="http://schemas.openxmlformats.org/drawingml/2006/table">
            <a:tbl>
              <a:tblPr firstRow="1" firstCol="1" bandRow="1"/>
              <a:tblGrid>
                <a:gridCol w="412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CARGO/FUNÇÃO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QUALIFICAÇÕES NECESSÁRIAS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Revisador de Erros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Saber programar para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extra para a parte lógica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Saber programar para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extra para a parte gráfica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Habilidades com imagem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7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</a:t>
            </a:r>
            <a:r>
              <a:rPr lang="pt-BR" dirty="0" smtClean="0"/>
              <a:t>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Estimativa dos investimentos </a:t>
            </a:r>
            <a:r>
              <a:rPr lang="pt-BR" dirty="0" smtClean="0"/>
              <a:t>fixos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41634"/>
              </p:ext>
            </p:extLst>
          </p:nvPr>
        </p:nvGraphicFramePr>
        <p:xfrm>
          <a:off x="838200" y="2537873"/>
          <a:ext cx="6343650" cy="3587496"/>
        </p:xfrm>
        <a:graphic>
          <a:graphicData uri="http://schemas.openxmlformats.org/drawingml/2006/table">
            <a:tbl>
              <a:tblPr firstRow="1" firstCol="1" bandRow="1"/>
              <a:tblGrid>
                <a:gridCol w="54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829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Qtde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Unitário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Computador Gamer Vyper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8.340,75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8.340,75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Computador Gamer Smart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1.269,00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1.269,00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condicionado Split Hi-Wall 12000 BTUs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2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SUB-TOTAL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10.909,75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8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3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...PLANO FINANCEIRO...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Capital de giro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8832"/>
              </p:ext>
            </p:extLst>
          </p:nvPr>
        </p:nvGraphicFramePr>
        <p:xfrm>
          <a:off x="1033145" y="2461673"/>
          <a:ext cx="5668009" cy="2935224"/>
        </p:xfrm>
        <a:graphic>
          <a:graphicData uri="http://schemas.openxmlformats.org/drawingml/2006/table">
            <a:tbl>
              <a:tblPr firstRow="1" firstCol="1" bandRow="1"/>
              <a:tblGrid>
                <a:gridCol w="48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19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Descrição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Qtde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 Unitário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Plataforma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97,70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97,70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Energia elétrica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Água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9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SUB-TOTAL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1197,90 R$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35" y="92075"/>
            <a:ext cx="691478" cy="926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FA3A-CF8E-4411-9928-C1BCF5269650}" type="slidenum">
              <a:rPr lang="pt-BR" smtClean="0"/>
              <a:t>9</a:t>
            </a:fld>
            <a:r>
              <a:rPr lang="pt-BR" dirty="0" smtClean="0"/>
              <a:t>/24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1022</Words>
  <Application>Microsoft Office PowerPoint</Application>
  <PresentationFormat>Widescreen</PresentationFormat>
  <Paragraphs>458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Plano de Negócio: VGames</vt:lpstr>
      <vt:lpstr>Sumário Executivo </vt:lpstr>
      <vt:lpstr>Análise de Mercado...</vt:lpstr>
      <vt:lpstr>...Análise de Mercado</vt:lpstr>
      <vt:lpstr>PLANO DE MARKETING</vt:lpstr>
      <vt:lpstr>PLANO OPERACIONAL...</vt:lpstr>
      <vt:lpstr>...PLANO OPERACIONAL</vt:lpstr>
      <vt:lpstr>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...PLANO FINANCEIRO...</vt:lpstr>
      <vt:lpstr>PLANO FINANCEIRO...</vt:lpstr>
      <vt:lpstr>CONSTRUÇÃO DE CENÁRIOS</vt:lpstr>
      <vt:lpstr>ANÁLISE DA MATRIZ F.O.F.A.</vt:lpstr>
      <vt:lpstr>AVALIAÇÃO DO PLANO DE NEGÓCIO</vt:lpstr>
      <vt:lpstr>REFERÊNCIAS 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Negócio: VGames</dc:title>
  <dc:creator>Victor Sales Ribeiro</dc:creator>
  <cp:lastModifiedBy>Victor Sales Ribeiro</cp:lastModifiedBy>
  <cp:revision>13</cp:revision>
  <dcterms:created xsi:type="dcterms:W3CDTF">2018-12-14T16:22:56Z</dcterms:created>
  <dcterms:modified xsi:type="dcterms:W3CDTF">2018-12-14T18:30:31Z</dcterms:modified>
</cp:coreProperties>
</file>