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EA85A8-E7DA-4A1B-91F1-879FE22B23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61540-A78E-4532-84EF-5100E3DF43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8F8D47-223E-4A5A-B7FD-4D6BFD53D8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16386B-C20D-4B59-B13D-6F35497623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DABA29-3260-4CF5-8156-6F5ED96FBD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7593F-BDEE-4248-8C36-62325E0057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771F39-05D2-4C5D-AF2E-6F19490269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39B6C8-A608-479B-BA42-4A7DAE69F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3605BD-8392-4837-9E9A-60CB0BA9FE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1A849E-C69F-4244-9804-03F4A755D5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D2EEAD-8C26-4630-AAA2-BBB3FFDBC0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2FF9BB-9042-4CB4-B51A-89B46CB3AE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E29658-F3F2-45F1-A4FC-67C3036EF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D79F9B-8B9E-4236-9ADE-22A2AF1BB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2462D6-2ED1-4422-9902-3C84F5DF90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F7014B-83D9-4244-ADC4-EBEC9F29C3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56CF9A-E21B-44DC-A9B3-7EF2C78C84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A0324E-917A-41D2-A31E-FAF356C6FF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DE943E-D00C-47E7-840A-CAC208C81C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5BA8A8-3474-496F-8CF9-5EFF599BDE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E89D70-C3DA-4B80-A5F5-E3B83D0DFB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D9253-8A12-4D7B-BF8D-A820630259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5FCFAA-66E0-431F-8B82-3B74CD5A67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5D29CC-CDEA-4960-BFCA-5FB4BC998B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D0AD05-CA4D-42AC-A192-12AA72FC3D4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</a:t>
            </a:r>
            <a:r>
              <a:rPr b="0" lang="pt-BR" sz="3200" spc="-1" strike="noStrike">
                <a:latin typeface="Arial"/>
              </a:rPr>
              <a:t>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E2E7E9-D6EA-43FF-8E9F-333AABDFF4B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</a:t>
            </a:r>
            <a:r>
              <a:rPr b="0" lang="pt-BR" sz="3200" spc="-1" strike="noStrike">
                <a:latin typeface="Arial"/>
              </a:rPr>
              <a:t>para editar </a:t>
            </a:r>
            <a:r>
              <a:rPr b="0" lang="pt-BR" sz="3200" spc="-1" strike="noStrike">
                <a:latin typeface="Arial"/>
              </a:rPr>
              <a:t>o formato </a:t>
            </a:r>
            <a:r>
              <a:rPr b="0" lang="pt-BR" sz="3200" spc="-1" strike="noStrike">
                <a:latin typeface="Arial"/>
              </a:rPr>
              <a:t>do texto da </a:t>
            </a:r>
            <a:r>
              <a:rPr b="0" lang="pt-BR" sz="3200" spc="-1" strike="noStrike">
                <a:latin typeface="Arial"/>
              </a:rPr>
              <a:t>estrutura </a:t>
            </a:r>
            <a:r>
              <a:rPr b="0" lang="pt-BR" sz="3200" spc="-1" strike="noStrike">
                <a:latin typeface="Arial"/>
              </a:rPr>
              <a:t>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</a:t>
            </a:r>
            <a:r>
              <a:rPr b="0" lang="pt-BR" sz="2800" spc="-1" strike="noStrike">
                <a:latin typeface="Arial"/>
              </a:rPr>
              <a:t>da </a:t>
            </a:r>
            <a:r>
              <a:rPr b="0" lang="pt-BR" sz="2800" spc="-1" strike="noStrike">
                <a:latin typeface="Arial"/>
              </a:rPr>
              <a:t>estrutura </a:t>
            </a:r>
            <a:r>
              <a:rPr b="0" lang="pt-BR" sz="2800" spc="-1" strike="noStrike">
                <a:latin typeface="Arial"/>
              </a:rPr>
              <a:t>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</a:t>
            </a:r>
            <a:r>
              <a:rPr b="0" lang="pt-BR" sz="2400" spc="-1" strike="noStrike">
                <a:latin typeface="Arial"/>
              </a:rPr>
              <a:t>da </a:t>
            </a:r>
            <a:r>
              <a:rPr b="0" lang="pt-BR" sz="2400" spc="-1" strike="noStrike">
                <a:latin typeface="Arial"/>
              </a:rPr>
              <a:t>estrutura </a:t>
            </a:r>
            <a:r>
              <a:rPr b="0" lang="pt-BR" sz="2400" spc="-1" strike="noStrike">
                <a:latin typeface="Arial"/>
              </a:rPr>
              <a:t>de </a:t>
            </a:r>
            <a:r>
              <a:rPr b="0" lang="pt-BR" sz="2400" spc="-1" strike="noStrike">
                <a:latin typeface="Arial"/>
              </a:rPr>
              <a:t>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</a:t>
            </a:r>
            <a:r>
              <a:rPr b="0" lang="pt-BR" sz="2000" spc="-1" strike="noStrike">
                <a:latin typeface="Arial"/>
              </a:rPr>
              <a:t>nível </a:t>
            </a:r>
            <a:r>
              <a:rPr b="0" lang="pt-BR" sz="2000" spc="-1" strike="noStrike">
                <a:latin typeface="Arial"/>
              </a:rPr>
              <a:t>da </a:t>
            </a:r>
            <a:r>
              <a:rPr b="0" lang="pt-BR" sz="2000" spc="-1" strike="noStrike">
                <a:latin typeface="Arial"/>
              </a:rPr>
              <a:t>estrutu</a:t>
            </a:r>
            <a:r>
              <a:rPr b="0" lang="pt-BR" sz="2000" spc="-1" strike="noStrike">
                <a:latin typeface="Arial"/>
              </a:rPr>
              <a:t>ra de </a:t>
            </a:r>
            <a:r>
              <a:rPr b="0" lang="pt-BR" sz="2000" spc="-1" strike="noStrike">
                <a:latin typeface="Arial"/>
              </a:rPr>
              <a:t>tópico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</a:t>
            </a:r>
            <a:r>
              <a:rPr b="0" lang="pt-BR" sz="2000" spc="-1" strike="noStrike">
                <a:latin typeface="Arial"/>
              </a:rPr>
              <a:t>nív</a:t>
            </a:r>
            <a:r>
              <a:rPr b="0" lang="pt-BR" sz="2000" spc="-1" strike="noStrike">
                <a:latin typeface="Arial"/>
              </a:rPr>
              <a:t>el </a:t>
            </a:r>
            <a:r>
              <a:rPr b="0" lang="pt-BR" sz="2000" spc="-1" strike="noStrike">
                <a:latin typeface="Arial"/>
              </a:rPr>
              <a:t>da </a:t>
            </a:r>
            <a:r>
              <a:rPr b="0" lang="pt-BR" sz="2000" spc="-1" strike="noStrike">
                <a:latin typeface="Arial"/>
              </a:rPr>
              <a:t>est</a:t>
            </a:r>
            <a:r>
              <a:rPr b="0" lang="pt-BR" sz="2000" spc="-1" strike="noStrike">
                <a:latin typeface="Arial"/>
              </a:rPr>
              <a:t>rut</a:t>
            </a:r>
            <a:r>
              <a:rPr b="0" lang="pt-BR" sz="2000" spc="-1" strike="noStrike">
                <a:latin typeface="Arial"/>
              </a:rPr>
              <a:t>ur</a:t>
            </a:r>
            <a:r>
              <a:rPr b="0" lang="pt-BR" sz="2000" spc="-1" strike="noStrike">
                <a:latin typeface="Arial"/>
              </a:rPr>
              <a:t>a </a:t>
            </a:r>
            <a:r>
              <a:rPr b="0" lang="pt-BR" sz="2000" spc="-1" strike="noStrike">
                <a:latin typeface="Arial"/>
              </a:rPr>
              <a:t>de </a:t>
            </a:r>
            <a:r>
              <a:rPr b="0" lang="pt-BR" sz="2000" spc="-1" strike="noStrike">
                <a:latin typeface="Arial"/>
              </a:rPr>
              <a:t>tóp</a:t>
            </a:r>
            <a:r>
              <a:rPr b="0" lang="pt-BR" sz="2000" spc="-1" strike="noStrike">
                <a:latin typeface="Arial"/>
              </a:rPr>
              <a:t>ico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</a:t>
            </a:r>
            <a:r>
              <a:rPr b="0" lang="pt-BR" sz="2000" spc="-1" strike="noStrike">
                <a:latin typeface="Arial"/>
              </a:rPr>
              <a:t>.</a:t>
            </a:r>
            <a:r>
              <a:rPr b="0" lang="pt-BR" sz="2000" spc="-1" strike="noStrike">
                <a:latin typeface="Arial"/>
              </a:rPr>
              <a:t>º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í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ó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</a:t>
            </a:r>
            <a:r>
              <a:rPr b="0" lang="pt-BR" sz="2000" spc="-1" strike="noStrike">
                <a:latin typeface="Arial"/>
              </a:rPr>
              <a:t>.</a:t>
            </a:r>
            <a:r>
              <a:rPr b="0" lang="pt-BR" sz="2000" spc="-1" strike="noStrike">
                <a:latin typeface="Arial"/>
              </a:rPr>
              <a:t>º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í</a:t>
            </a:r>
            <a:r>
              <a:rPr b="0" lang="pt-BR" sz="2000" spc="-1" strike="noStrike">
                <a:latin typeface="Arial"/>
              </a:rPr>
              <a:t>v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u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ó</a:t>
            </a:r>
            <a:r>
              <a:rPr b="0" lang="pt-BR" sz="2000" spc="-1" strike="noStrike">
                <a:latin typeface="Arial"/>
              </a:rPr>
              <a:t>p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2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dx.doi.org/10.1080/09595237100185131" TargetMode="External"/><Relationship Id="rId2" Type="http://schemas.openxmlformats.org/officeDocument/2006/relationships/hyperlink" Target="http://dx.doi.org/10.1016/0191-2615(93)90016-4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270000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4800" spc="-1" strike="noStrike">
                <a:solidFill>
                  <a:srgbClr val="000000"/>
                </a:solidFill>
                <a:latin typeface="Calibri Light"/>
              </a:rPr>
              <a:t>Uso da simulação baseada </a:t>
            </a:r>
            <a:r>
              <a:rPr b="0" lang="pt-BR" sz="4800" spc="-1" strike="noStrike">
                <a:solidFill>
                  <a:srgbClr val="000000"/>
                </a:solidFill>
                <a:latin typeface="Calibri Light"/>
              </a:rPr>
              <a:t>em agentes para estudo do </a:t>
            </a:r>
            <a:r>
              <a:rPr b="0" lang="pt-BR" sz="4800" spc="-1" strike="noStrike">
                <a:solidFill>
                  <a:srgbClr val="000000"/>
                </a:solidFill>
                <a:latin typeface="Calibri Light"/>
              </a:rPr>
              <a:t>deslocamento do usuário da </a:t>
            </a:r>
            <a:r>
              <a:rPr b="0" lang="pt-BR" sz="4800" spc="-1" strike="noStrike">
                <a:solidFill>
                  <a:srgbClr val="000000"/>
                </a:solidFill>
                <a:latin typeface="Calibri Light"/>
              </a:rPr>
              <a:t>rede de transporte público </a:t>
            </a:r>
            <a:r>
              <a:rPr b="0" lang="pt-BR" sz="4800" spc="-1" strike="noStrike">
                <a:solidFill>
                  <a:srgbClr val="000000"/>
                </a:solidFill>
                <a:latin typeface="Calibri Light"/>
              </a:rPr>
              <a:t>urbano da cidade de Mossoró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16320" y="572580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Vitor Oliveira Ropke, Fabio Francisco da Costa Fontes, Daniel Faustino Lacerda de Souza, David Custódio de Sena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Metodologia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Revisão da </a:t>
            </a:r>
            <a:r>
              <a:rPr b="0" lang="pt-BR" sz="3200" spc="-1" strike="noStrike">
                <a:latin typeface="Arial"/>
              </a:rPr>
              <a:t>literatura </a:t>
            </a:r>
            <a:r>
              <a:rPr b="0" lang="pt-BR" sz="3200" spc="-1" strike="noStrike">
                <a:latin typeface="Arial"/>
              </a:rPr>
              <a:t>sobre </a:t>
            </a:r>
            <a:r>
              <a:rPr b="0" lang="pt-BR" sz="3200" spc="-1" strike="noStrike">
                <a:latin typeface="Arial"/>
              </a:rPr>
              <a:t>acessibilid</a:t>
            </a:r>
            <a:r>
              <a:rPr b="0" lang="pt-BR" sz="3200" spc="-1" strike="noStrike">
                <a:latin typeface="Arial"/>
              </a:rPr>
              <a:t>ade ao </a:t>
            </a:r>
            <a:r>
              <a:rPr b="0" lang="pt-BR" sz="3200" spc="-1" strike="noStrike">
                <a:latin typeface="Arial"/>
              </a:rPr>
              <a:t>sistema de </a:t>
            </a:r>
            <a:r>
              <a:rPr b="0" lang="pt-BR" sz="3200" spc="-1" strike="noStrike">
                <a:latin typeface="Arial"/>
              </a:rPr>
              <a:t>transporte </a:t>
            </a:r>
            <a:r>
              <a:rPr b="0" lang="pt-BR" sz="3200" spc="-1" strike="noStrike">
                <a:latin typeface="Arial"/>
              </a:rPr>
              <a:t>público e </a:t>
            </a:r>
            <a:r>
              <a:rPr b="0" lang="pt-BR" sz="3200" spc="-1" strike="noStrike">
                <a:latin typeface="Arial"/>
              </a:rPr>
              <a:t>ao destino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Ingram </a:t>
            </a:r>
            <a:r>
              <a:rPr b="0" lang="pt-BR" sz="2800" spc="-1" strike="noStrike">
                <a:latin typeface="Arial"/>
              </a:rPr>
              <a:t>(1971)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Allan et al. </a:t>
            </a:r>
            <a:r>
              <a:rPr b="0" lang="pt-BR" sz="2800" spc="-1" strike="noStrike">
                <a:latin typeface="Arial"/>
              </a:rPr>
              <a:t>(1993)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MATSim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Simulaçã</a:t>
            </a:r>
            <a:r>
              <a:rPr b="0" lang="pt-BR" sz="2800" spc="-1" strike="noStrike">
                <a:latin typeface="Arial"/>
              </a:rPr>
              <a:t>o entre </a:t>
            </a:r>
            <a:r>
              <a:rPr b="0" lang="pt-BR" sz="2800" spc="-1" strike="noStrike">
                <a:latin typeface="Arial"/>
              </a:rPr>
              <a:t>pontos </a:t>
            </a:r>
            <a:r>
              <a:rPr b="0" lang="pt-BR" sz="2800" spc="-1" strike="noStrike">
                <a:latin typeface="Arial"/>
              </a:rPr>
              <a:t>extremos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Dados </a:t>
            </a:r>
            <a:r>
              <a:rPr b="0" lang="pt-BR" sz="3200" spc="-1" strike="noStrike">
                <a:latin typeface="Arial"/>
              </a:rPr>
              <a:t>estatísticos </a:t>
            </a:r>
            <a:r>
              <a:rPr b="0" lang="pt-BR" sz="3200" spc="-1" strike="noStrike">
                <a:latin typeface="Arial"/>
              </a:rPr>
              <a:t>da </a:t>
            </a:r>
            <a:r>
              <a:rPr b="0" lang="pt-BR" sz="3200" spc="-1" strike="noStrike">
                <a:latin typeface="Arial"/>
              </a:rPr>
              <a:t>simulação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040000" y="2660400"/>
            <a:ext cx="1260000" cy="9396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660000" y="2700000"/>
            <a:ext cx="2115720" cy="895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D2423F-EB99-4DF2-8AF1-D11D9676606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Resultados e discussões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1442880"/>
            <a:ext cx="12191760" cy="12571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0" y="2988000"/>
            <a:ext cx="12191760" cy="387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FCC486-F378-489B-864C-CFE1E88A90A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Resultados e discussões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0" y="1447560"/>
            <a:ext cx="12192120" cy="125244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700000" y="2880000"/>
            <a:ext cx="6686280" cy="360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DEE406-E69A-4A93-8BFC-DA5CAD55B1A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Resultados e discussões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508680" y="1371240"/>
            <a:ext cx="5611320" cy="42084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6120360" y="1371240"/>
            <a:ext cx="5611320" cy="42084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4D62C5-5344-41F2-9915-1A10F2F9943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Resultados e discussões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111320" y="1604160"/>
            <a:ext cx="2529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821480" y="1604160"/>
            <a:ext cx="2529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60360" y="1260360"/>
            <a:ext cx="3599640" cy="269964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4320360" y="1260000"/>
            <a:ext cx="3599640" cy="269964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8100360" y="1260360"/>
            <a:ext cx="3599640" cy="26996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360360" y="3960360"/>
            <a:ext cx="3599640" cy="26996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5"/>
          <a:stretch/>
        </p:blipFill>
        <p:spPr>
          <a:xfrm>
            <a:off x="4320360" y="3960000"/>
            <a:ext cx="3599640" cy="269964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8100360" y="3960000"/>
            <a:ext cx="3599640" cy="269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220DA5-87E7-488D-8F20-34CC6019A26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Conclusão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Índices ruins de acessibilidade para Mossoró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Longo tempo de viagem e de espera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Grandes deslocamentos a pé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Trabalho futuro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Propor melhorias na distribuição das paradas de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ônibus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Ajustes nas rotas dos veículos por meio de simulação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7FA242-0A2C-428D-822B-FCE4E1271EB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Referências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Ingram, D. R. </a:t>
            </a:r>
            <a:r>
              <a:rPr b="0" lang="pt-BR" sz="2600" spc="-1" strike="noStrike">
                <a:latin typeface="Arial"/>
              </a:rPr>
              <a:t>(1971). The concept </a:t>
            </a:r>
            <a:r>
              <a:rPr b="0" lang="pt-BR" sz="2600" spc="-1" strike="noStrike">
                <a:latin typeface="Arial"/>
              </a:rPr>
              <a:t>of accessibility: a </a:t>
            </a:r>
            <a:r>
              <a:rPr b="0" lang="pt-BR" sz="2600" spc="-1" strike="noStrike">
                <a:latin typeface="Arial"/>
              </a:rPr>
              <a:t>search for an </a:t>
            </a:r>
            <a:r>
              <a:rPr b="0" lang="pt-BR" sz="2600" spc="-1" strike="noStrike">
                <a:latin typeface="Arial"/>
              </a:rPr>
              <a:t>operational Form. </a:t>
            </a:r>
            <a:r>
              <a:rPr b="0" lang="pt-BR" sz="2600" spc="-1" strike="noStrike">
                <a:latin typeface="Arial"/>
              </a:rPr>
              <a:t>Regional Studies, </a:t>
            </a:r>
            <a:r>
              <a:rPr b="0" lang="pt-BR" sz="2600" spc="-1" strike="noStrike">
                <a:latin typeface="Arial"/>
              </a:rPr>
              <a:t>5(2), 101-107. </a:t>
            </a:r>
            <a:r>
              <a:rPr b="0" lang="pt-BR" sz="2600" spc="-1" strike="noStrike">
                <a:latin typeface="Arial"/>
                <a:hlinkClick r:id="rId1"/>
              </a:rPr>
              <a:t>http://dx.doi.org/10.1080/09595237100185131</a:t>
            </a:r>
            <a:r>
              <a:rPr b="0" lang="pt-BR" sz="2600" spc="-1" strike="noStrike">
                <a:latin typeface="Arial"/>
              </a:rPr>
              <a:t>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Allen, W. B., Liu, D., </a:t>
            </a:r>
            <a:r>
              <a:rPr b="0" lang="pt-BR" sz="2600" spc="-1" strike="noStrike">
                <a:latin typeface="Arial"/>
              </a:rPr>
              <a:t>&amp; Singer, S. (1993). </a:t>
            </a:r>
            <a:r>
              <a:rPr b="0" lang="pt-BR" sz="2600" spc="-1" strike="noStrike">
                <a:latin typeface="Arial"/>
              </a:rPr>
              <a:t>Accessibility </a:t>
            </a:r>
            <a:r>
              <a:rPr b="0" lang="pt-BR" sz="2600" spc="-1" strike="noStrike">
                <a:latin typeface="Arial"/>
              </a:rPr>
              <a:t>measures of U.S. </a:t>
            </a:r>
            <a:r>
              <a:rPr b="0" lang="pt-BR" sz="2600" spc="-1" strike="noStrike">
                <a:latin typeface="Arial"/>
              </a:rPr>
              <a:t>metropolitan areas. </a:t>
            </a:r>
            <a:r>
              <a:rPr b="0" lang="pt-BR" sz="2600" spc="-1" strike="noStrike">
                <a:latin typeface="Arial"/>
              </a:rPr>
              <a:t>Transportation </a:t>
            </a:r>
            <a:r>
              <a:rPr b="0" lang="pt-BR" sz="2600" spc="-1" strike="noStrike">
                <a:latin typeface="Arial"/>
              </a:rPr>
              <a:t>Research Part B: </a:t>
            </a:r>
            <a:r>
              <a:rPr b="0" lang="pt-BR" sz="2600" spc="-1" strike="noStrike">
                <a:latin typeface="Arial"/>
              </a:rPr>
              <a:t>Methodological, 27 </a:t>
            </a:r>
            <a:r>
              <a:rPr b="0" lang="pt-BR" sz="2600" spc="-1" strike="noStrike">
                <a:latin typeface="Arial"/>
              </a:rPr>
              <a:t>(6), 439-449. </a:t>
            </a:r>
            <a:r>
              <a:rPr b="0" lang="pt-BR" sz="2600" spc="-1" strike="noStrike">
                <a:latin typeface="Arial"/>
                <a:hlinkClick r:id="rId2"/>
              </a:rPr>
              <a:t>http://dx.doi.org/10.1016/0191-2615(93)90016-4</a:t>
            </a:r>
            <a:r>
              <a:rPr b="0" lang="pt-BR" sz="2600" spc="-1" strike="noStrike">
                <a:latin typeface="Arial"/>
              </a:rPr>
              <a:t>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BRACARENSE, L. </a:t>
            </a:r>
            <a:r>
              <a:rPr b="0" lang="pt-BR" sz="2600" spc="-1" strike="noStrike">
                <a:latin typeface="Arial"/>
              </a:rPr>
              <a:t>DOS S. F. P.; </a:t>
            </a:r>
            <a:r>
              <a:rPr b="0" lang="pt-BR" sz="2600" spc="-1" strike="noStrike">
                <a:latin typeface="Arial"/>
              </a:rPr>
              <a:t>FERREIRA, J. O. N. </a:t>
            </a:r>
            <a:r>
              <a:rPr b="0" lang="pt-BR" sz="2600" spc="-1" strike="noStrike">
                <a:latin typeface="Arial"/>
              </a:rPr>
              <a:t>Índice de </a:t>
            </a:r>
            <a:r>
              <a:rPr b="0" lang="pt-BR" sz="2600" spc="-1" strike="noStrike">
                <a:latin typeface="Arial"/>
              </a:rPr>
              <a:t>acessibilidade para </a:t>
            </a:r>
            <a:r>
              <a:rPr b="0" lang="pt-BR" sz="2600" spc="-1" strike="noStrike">
                <a:latin typeface="Arial"/>
              </a:rPr>
              <a:t>comparação dos </a:t>
            </a:r>
            <a:r>
              <a:rPr b="0" lang="pt-BR" sz="2600" spc="-1" strike="noStrike">
                <a:latin typeface="Arial"/>
              </a:rPr>
              <a:t>modos de transporte </a:t>
            </a:r>
            <a:r>
              <a:rPr b="0" lang="pt-BR" sz="2600" spc="-1" strike="noStrike">
                <a:latin typeface="Arial"/>
              </a:rPr>
              <a:t>privado e coletivo. </a:t>
            </a:r>
            <a:r>
              <a:rPr b="0" lang="pt-BR" sz="2600" spc="-1" strike="noStrike">
                <a:latin typeface="Arial"/>
              </a:rPr>
              <a:t>urbe. Revista </a:t>
            </a:r>
            <a:r>
              <a:rPr b="0" lang="pt-BR" sz="2600" spc="-1" strike="noStrike">
                <a:latin typeface="Arial"/>
              </a:rPr>
              <a:t>Brasileira de Gestão </a:t>
            </a:r>
            <a:r>
              <a:rPr b="0" lang="pt-BR" sz="2600" spc="-1" strike="noStrike">
                <a:latin typeface="Arial"/>
              </a:rPr>
              <a:t>Urbana, v. 10, p. </a:t>
            </a:r>
            <a:r>
              <a:rPr b="0" lang="pt-BR" sz="2600" spc="-1" strike="noStrike">
                <a:latin typeface="Arial"/>
              </a:rPr>
              <a:t>600–613, 30 jul. </a:t>
            </a:r>
            <a:r>
              <a:rPr b="0" lang="pt-BR" sz="2600" spc="-1" strike="noStrike">
                <a:latin typeface="Arial"/>
              </a:rPr>
              <a:t>2018.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682003-2C7C-4B34-B36B-2F5D0B14E73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Sumário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Introdução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Objetivo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Metodologia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Arial"/>
              </a:rPr>
              <a:t>MATSim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Arial"/>
              </a:rPr>
              <a:t>Dados estatísticos </a:t>
            </a:r>
            <a:r>
              <a:rPr b="0" lang="pt-BR" sz="2400" spc="-1" strike="noStrike">
                <a:latin typeface="Arial"/>
              </a:rPr>
              <a:t>da simulação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Arial"/>
              </a:rPr>
              <a:t>Índice de </a:t>
            </a:r>
            <a:r>
              <a:rPr b="0" lang="pt-BR" sz="2400" spc="-1" strike="noStrike">
                <a:latin typeface="Arial"/>
              </a:rPr>
              <a:t>acessibilidade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Resultados e </a:t>
            </a:r>
            <a:r>
              <a:rPr b="0" lang="pt-BR" sz="2400" spc="-1" strike="noStrike">
                <a:latin typeface="Arial"/>
              </a:rPr>
              <a:t>discussões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Conclusão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Referências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6B33C0-8047-4A45-946F-C5740414E7D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Introdução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Transporte </a:t>
            </a:r>
            <a:r>
              <a:rPr b="0" lang="pt-BR" sz="3200" spc="-1" strike="noStrike">
                <a:latin typeface="Arial"/>
              </a:rPr>
              <a:t>público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Importânci</a:t>
            </a:r>
            <a:r>
              <a:rPr b="0" lang="pt-BR" sz="2800" spc="-1" strike="noStrike">
                <a:latin typeface="Arial"/>
              </a:rPr>
              <a:t>a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Problema</a:t>
            </a:r>
            <a:r>
              <a:rPr b="0" lang="pt-BR" sz="2800" spc="-1" strike="noStrike">
                <a:latin typeface="Arial"/>
              </a:rPr>
              <a:t>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D95105-6975-4E20-85D7-D3AF0F2111D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240000" cy="6858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933F4A-4060-471C-A0F3-8961F50307F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D06FFB-8960-40FE-B1F2-7E4BC38D00F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Objetivo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Utilizar a base </a:t>
            </a:r>
            <a:r>
              <a:rPr b="0" lang="pt-BR" sz="3200" spc="-1" strike="noStrike">
                <a:latin typeface="Arial"/>
              </a:rPr>
              <a:t>de dados já </a:t>
            </a:r>
            <a:r>
              <a:rPr b="0" lang="pt-BR" sz="3200" spc="-1" strike="noStrike">
                <a:latin typeface="Arial"/>
              </a:rPr>
              <a:t>levantada sobre </a:t>
            </a:r>
            <a:r>
              <a:rPr b="0" lang="pt-BR" sz="3200" spc="-1" strike="noStrike">
                <a:latin typeface="Arial"/>
              </a:rPr>
              <a:t>o transporte </a:t>
            </a:r>
            <a:r>
              <a:rPr b="0" lang="pt-BR" sz="3200" spc="-1" strike="noStrike">
                <a:latin typeface="Arial"/>
              </a:rPr>
              <a:t>público da </a:t>
            </a:r>
            <a:r>
              <a:rPr b="0" lang="pt-BR" sz="3200" spc="-1" strike="noStrike">
                <a:latin typeface="Arial"/>
              </a:rPr>
              <a:t>cidade de </a:t>
            </a:r>
            <a:r>
              <a:rPr b="0" lang="pt-BR" sz="3200" spc="-1" strike="noStrike">
                <a:latin typeface="Arial"/>
              </a:rPr>
              <a:t>Mossoró para </a:t>
            </a:r>
            <a:r>
              <a:rPr b="0" lang="pt-BR" sz="3200" spc="-1" strike="noStrike">
                <a:latin typeface="Arial"/>
              </a:rPr>
              <a:t>realizar um </a:t>
            </a:r>
            <a:r>
              <a:rPr b="0" lang="pt-BR" sz="3200" spc="-1" strike="noStrike">
                <a:latin typeface="Arial"/>
              </a:rPr>
              <a:t>estudo sobre o </a:t>
            </a:r>
            <a:r>
              <a:rPr b="0" lang="pt-BR" sz="3200" spc="-1" strike="noStrike">
                <a:latin typeface="Arial"/>
              </a:rPr>
              <a:t>deslocamento </a:t>
            </a:r>
            <a:r>
              <a:rPr b="0" lang="pt-BR" sz="3200" spc="-1" strike="noStrike">
                <a:latin typeface="Arial"/>
              </a:rPr>
              <a:t>da população </a:t>
            </a:r>
            <a:r>
              <a:rPr b="0" lang="pt-BR" sz="3200" spc="-1" strike="noStrike">
                <a:latin typeface="Arial"/>
              </a:rPr>
              <a:t>baseado na </a:t>
            </a:r>
            <a:r>
              <a:rPr b="0" lang="pt-BR" sz="3200" spc="-1" strike="noStrike">
                <a:latin typeface="Arial"/>
              </a:rPr>
              <a:t>acessibilidade </a:t>
            </a:r>
            <a:r>
              <a:rPr b="0" lang="pt-BR" sz="3200" spc="-1" strike="noStrike">
                <a:latin typeface="Arial"/>
              </a:rPr>
              <a:t>ao sistema de </a:t>
            </a:r>
            <a:r>
              <a:rPr b="0" lang="pt-BR" sz="3200" spc="-1" strike="noStrike">
                <a:latin typeface="Arial"/>
              </a:rPr>
              <a:t>transporte e a </a:t>
            </a:r>
            <a:r>
              <a:rPr b="0" lang="pt-BR" sz="3200" spc="-1" strike="noStrike">
                <a:latin typeface="Arial"/>
              </a:rPr>
              <a:t>acessibilidade a </a:t>
            </a:r>
            <a:r>
              <a:rPr b="0" lang="pt-BR" sz="3200" spc="-1" strike="noStrike">
                <a:latin typeface="Arial"/>
              </a:rPr>
              <a:t>destinos.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5B1FC7-1212-4E15-9FDA-36A7A09DAE1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Metodologia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Revisão da </a:t>
            </a:r>
            <a:r>
              <a:rPr b="0" lang="pt-BR" sz="3200" spc="-1" strike="noStrike">
                <a:latin typeface="Arial"/>
              </a:rPr>
              <a:t>literatura sobre </a:t>
            </a:r>
            <a:r>
              <a:rPr b="0" lang="pt-BR" sz="3200" spc="-1" strike="noStrike">
                <a:latin typeface="Arial"/>
              </a:rPr>
              <a:t>acessibilidade </a:t>
            </a:r>
            <a:r>
              <a:rPr b="0" lang="pt-BR" sz="3200" spc="-1" strike="noStrike">
                <a:latin typeface="Arial"/>
              </a:rPr>
              <a:t>ao sistema de </a:t>
            </a:r>
            <a:r>
              <a:rPr b="0" lang="pt-BR" sz="3200" spc="-1" strike="noStrike">
                <a:latin typeface="Arial"/>
              </a:rPr>
              <a:t>transporte </a:t>
            </a:r>
            <a:r>
              <a:rPr b="0" lang="pt-BR" sz="3200" spc="-1" strike="noStrike">
                <a:latin typeface="Arial"/>
              </a:rPr>
              <a:t>público e ao </a:t>
            </a:r>
            <a:r>
              <a:rPr b="0" lang="pt-BR" sz="3200" spc="-1" strike="noStrike">
                <a:latin typeface="Arial"/>
              </a:rPr>
              <a:t>destino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Ingram (1971)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Allan et al. </a:t>
            </a:r>
            <a:r>
              <a:rPr b="0" lang="pt-BR" sz="2800" spc="-1" strike="noStrike">
                <a:latin typeface="Arial"/>
              </a:rPr>
              <a:t>(1993)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40000" y="2660400"/>
            <a:ext cx="1260000" cy="9396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660000" y="2700000"/>
            <a:ext cx="2115720" cy="895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C516B0-5F76-4BE1-AAC2-EF4F0BA26C8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Metodologia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44000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Revisão da literatura sobre acessibilidade ao sistema </a:t>
            </a:r>
            <a:r>
              <a:rPr b="0" lang="pt-BR" sz="3200" spc="-1" strike="noStrike">
                <a:latin typeface="Arial"/>
              </a:rPr>
              <a:t>de transporte público e ao destino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Ingram (1971)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Allan et al. (1993)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MATSim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Simulação entre pontos extremos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040000" y="2660400"/>
            <a:ext cx="1260000" cy="9396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6660000" y="2700000"/>
            <a:ext cx="2115720" cy="895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B4017E-CFB6-4199-826F-BD4C4DE8ECA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24000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4EBD3F-CA44-442D-B180-2706C8496C0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2022-10-20T14:13:38Z</dcterms:created>
  <dc:creator>liz assis</dc:creator>
  <dc:description/>
  <dc:language>pt-BR</dc:language>
  <cp:lastModifiedBy/>
  <dcterms:modified xsi:type="dcterms:W3CDTF">2022-11-25T00:09:59Z</dcterms:modified>
  <cp:revision>23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