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59" r:id="rId11"/>
    <p:sldId id="270" r:id="rId12"/>
    <p:sldId id="275" r:id="rId13"/>
    <p:sldId id="262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633"/>
    <a:srgbClr val="F2C811"/>
    <a:srgbClr val="0079D6"/>
    <a:srgbClr val="36A9E1"/>
    <a:srgbClr val="00ABEB"/>
    <a:srgbClr val="ECC20C"/>
    <a:srgbClr val="D4D3D3"/>
    <a:srgbClr val="E5E4E4"/>
    <a:srgbClr val="E0DFDF"/>
    <a:srgbClr val="C3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6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19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45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05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88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99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79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83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66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1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88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B573D-D865-4697-BA5F-8FE298F50E6D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26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A7595-8C2B-468A-9E6C-586A75CDE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Deep</a:t>
            </a:r>
            <a:r>
              <a:rPr lang="pt-BR" dirty="0"/>
              <a:t> </a:t>
            </a:r>
            <a:r>
              <a:rPr lang="pt-BR" dirty="0" err="1"/>
              <a:t>dive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879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flor, desenho, camisa&#10;&#10;Descrição gerada automaticamente">
            <a:extLst>
              <a:ext uri="{FF2B5EF4-FFF2-40B4-BE49-F238E27FC236}">
                <a16:creationId xmlns:a16="http://schemas.microsoft.com/office/drawing/2014/main" id="{8003B5AD-B6C5-4BF5-AEFA-E471C6D14F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" r="10895" b="3"/>
          <a:stretch/>
        </p:blipFill>
        <p:spPr>
          <a:xfrm>
            <a:off x="89701" y="680336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14DE6B9-0CFE-4832-9BE6-84105C167462}"/>
              </a:ext>
            </a:extLst>
          </p:cNvPr>
          <p:cNvSpPr/>
          <p:nvPr/>
        </p:nvSpPr>
        <p:spPr>
          <a:xfrm>
            <a:off x="6803618" y="1913205"/>
            <a:ext cx="4754881" cy="2194560"/>
          </a:xfrm>
          <a:prstGeom prst="roundRect">
            <a:avLst/>
          </a:prstGeom>
          <a:solidFill>
            <a:srgbClr val="3200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9AF9B3-8D2B-475B-B83C-A4EF46D587B7}"/>
              </a:ext>
            </a:extLst>
          </p:cNvPr>
          <p:cNvSpPr txBox="1"/>
          <p:nvPr/>
        </p:nvSpPr>
        <p:spPr>
          <a:xfrm>
            <a:off x="6803618" y="2331720"/>
            <a:ext cx="4805996" cy="2194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dirty="0" err="1">
                <a:solidFill>
                  <a:srgbClr val="FDCC34"/>
                </a:solidFill>
                <a:ea typeface="Batang" panose="020B0503020000020004" pitchFamily="18" charset="-127"/>
                <a:cs typeface="+mj-cs"/>
              </a:rPr>
              <a:t>Inovação</a:t>
            </a:r>
            <a:endParaRPr lang="en-US" sz="8800" dirty="0">
              <a:solidFill>
                <a:srgbClr val="FDCC34"/>
              </a:solidFill>
              <a:ea typeface="Batang" panose="020B0503020000020004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6005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01513067-F123-46DF-B8A8-6EDFC668A9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" r="1" b="1"/>
          <a:stretch/>
        </p:blipFill>
        <p:spPr>
          <a:xfrm>
            <a:off x="643467" y="727647"/>
            <a:ext cx="10905066" cy="5402705"/>
          </a:xfrm>
          <a:prstGeom prst="rect">
            <a:avLst/>
          </a:prstGeom>
        </p:spPr>
      </p:pic>
      <p:pic>
        <p:nvPicPr>
          <p:cNvPr id="5" name="Imagem 4" descr="Uma imagem contendo flor, desenho, camisa&#10;&#10;Descrição gerada automaticamente">
            <a:extLst>
              <a:ext uri="{FF2B5EF4-FFF2-40B4-BE49-F238E27FC236}">
                <a16:creationId xmlns:a16="http://schemas.microsoft.com/office/drawing/2014/main" id="{40758596-2ACB-4AB8-ADF7-6B5328777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530" y="5617092"/>
            <a:ext cx="1195643" cy="119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22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725BF07-FFCF-4B62-A411-986910B940FE}"/>
              </a:ext>
            </a:extLst>
          </p:cNvPr>
          <p:cNvSpPr/>
          <p:nvPr/>
        </p:nvSpPr>
        <p:spPr>
          <a:xfrm>
            <a:off x="4553515" y="1487805"/>
            <a:ext cx="2400300" cy="3882390"/>
          </a:xfrm>
          <a:prstGeom prst="roundRect">
            <a:avLst/>
          </a:prstGeom>
          <a:solidFill>
            <a:srgbClr val="EFC633"/>
          </a:solidFill>
          <a:ln>
            <a:solidFill>
              <a:srgbClr val="EFC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  <a:p>
            <a:pPr algn="ctr"/>
            <a:endParaRPr lang="pt-BR" dirty="0">
              <a:solidFill>
                <a:schemeClr val="bg1"/>
              </a:solidFill>
            </a:endParaRPr>
          </a:p>
          <a:p>
            <a:pPr algn="ctr"/>
            <a:endParaRPr lang="pt-BR" dirty="0">
              <a:solidFill>
                <a:schemeClr val="bg1"/>
              </a:solidFill>
            </a:endParaRPr>
          </a:p>
          <a:p>
            <a:pPr algn="ctr"/>
            <a:endParaRPr lang="pt-BR" dirty="0">
              <a:solidFill>
                <a:schemeClr val="bg1"/>
              </a:solidFill>
            </a:endParaRPr>
          </a:p>
          <a:p>
            <a:pPr algn="ctr"/>
            <a:endParaRPr lang="pt-BR" dirty="0">
              <a:solidFill>
                <a:schemeClr val="bg1"/>
              </a:solidFill>
            </a:endParaRPr>
          </a:p>
          <a:p>
            <a:pPr algn="ctr"/>
            <a:endParaRPr lang="pt-BR" dirty="0">
              <a:solidFill>
                <a:schemeClr val="bg1"/>
              </a:solidFill>
            </a:endParaRPr>
          </a:p>
          <a:p>
            <a:pPr algn="ctr"/>
            <a:endParaRPr lang="pt-BR" dirty="0">
              <a:solidFill>
                <a:schemeClr val="bg1"/>
              </a:solidFill>
            </a:endParaRPr>
          </a:p>
          <a:p>
            <a:pPr algn="ctr"/>
            <a:endParaRPr lang="pt-BR" dirty="0">
              <a:solidFill>
                <a:schemeClr val="bg1"/>
              </a:solidFill>
            </a:endParaRPr>
          </a:p>
          <a:p>
            <a:pPr algn="ctr"/>
            <a:endParaRPr lang="pt-BR" dirty="0">
              <a:solidFill>
                <a:schemeClr val="bg1"/>
              </a:solidFill>
            </a:endParaRPr>
          </a:p>
          <a:p>
            <a:pPr algn="ctr"/>
            <a:endParaRPr lang="pt-BR" dirty="0">
              <a:solidFill>
                <a:schemeClr val="bg1"/>
              </a:solidFill>
            </a:endParaRPr>
          </a:p>
          <a:p>
            <a:pPr algn="ctr"/>
            <a:endParaRPr lang="pt-BR" dirty="0">
              <a:solidFill>
                <a:schemeClr val="bg1"/>
              </a:solidFill>
            </a:endParaRPr>
          </a:p>
          <a:p>
            <a:pPr algn="ctr"/>
            <a:endParaRPr lang="pt-BR" dirty="0">
              <a:solidFill>
                <a:schemeClr val="bg1"/>
              </a:solidFill>
            </a:endParaRP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1E5D0E-9478-4319-82F6-9DA2FE63A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34" y="1990725"/>
            <a:ext cx="5642464" cy="28765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997C386-AF99-48FC-B223-FE5B6A4C179F}"/>
              </a:ext>
            </a:extLst>
          </p:cNvPr>
          <p:cNvSpPr txBox="1"/>
          <p:nvPr/>
        </p:nvSpPr>
        <p:spPr>
          <a:xfrm>
            <a:off x="725025" y="2535593"/>
            <a:ext cx="2487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entury Gothic" panose="020B0502020202020204" pitchFamily="34" charset="0"/>
              </a:rPr>
              <a:t>Business </a:t>
            </a:r>
            <a:r>
              <a:rPr lang="pt-BR" sz="2000" dirty="0" err="1">
                <a:latin typeface="Century Gothic" panose="020B0502020202020204" pitchFamily="34" charset="0"/>
              </a:rPr>
              <a:t>Intelligence</a:t>
            </a:r>
            <a:endParaRPr lang="pt-BR" sz="2000" dirty="0">
              <a:latin typeface="Century Gothic" panose="020B0502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854EEC1-DD38-4241-AB9B-519140B76C21}"/>
              </a:ext>
            </a:extLst>
          </p:cNvPr>
          <p:cNvSpPr txBox="1"/>
          <p:nvPr/>
        </p:nvSpPr>
        <p:spPr>
          <a:xfrm>
            <a:off x="9077150" y="2545706"/>
            <a:ext cx="2816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entury Gothic" panose="020B0502020202020204" pitchFamily="34" charset="0"/>
              </a:rPr>
              <a:t>Transformar múltiplos dados em </a:t>
            </a:r>
            <a:r>
              <a:rPr lang="pt-BR" sz="2000" dirty="0" err="1">
                <a:latin typeface="Century Gothic" panose="020B0502020202020204" pitchFamily="34" charset="0"/>
              </a:rPr>
              <a:t>Analytics</a:t>
            </a:r>
            <a:endParaRPr lang="pt-BR" sz="2000" dirty="0">
              <a:latin typeface="Century Gothic" panose="020B0502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415268-45B1-4BE3-8358-D0D0F2A5C397}"/>
              </a:ext>
            </a:extLst>
          </p:cNvPr>
          <p:cNvSpPr txBox="1"/>
          <p:nvPr/>
        </p:nvSpPr>
        <p:spPr>
          <a:xfrm>
            <a:off x="512322" y="3088677"/>
            <a:ext cx="248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 Rounded MT Bold" panose="020F0704030504030204" pitchFamily="34" charset="0"/>
              </a:rPr>
              <a:t>- - - - - - - - - - - - -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9761C14-E73F-4188-9546-503B2685BEE7}"/>
              </a:ext>
            </a:extLst>
          </p:cNvPr>
          <p:cNvSpPr txBox="1"/>
          <p:nvPr/>
        </p:nvSpPr>
        <p:spPr>
          <a:xfrm>
            <a:off x="9029229" y="3102745"/>
            <a:ext cx="2816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 Rounded MT Bold" panose="020F0704030504030204" pitchFamily="34" charset="0"/>
              </a:rPr>
              <a:t>- - - - - - - - - - - - - - - - - -</a:t>
            </a:r>
          </a:p>
        </p:txBody>
      </p:sp>
    </p:spTree>
    <p:extLst>
      <p:ext uri="{BB962C8B-B14F-4D97-AF65-F5344CB8AC3E}">
        <p14:creationId xmlns:p14="http://schemas.microsoft.com/office/powerpoint/2010/main" val="1958753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412EB9C-C674-4517-A8E4-DD9A7C186A0B}"/>
              </a:ext>
            </a:extLst>
          </p:cNvPr>
          <p:cNvCxnSpPr/>
          <p:nvPr/>
        </p:nvCxnSpPr>
        <p:spPr>
          <a:xfrm>
            <a:off x="3827431" y="1211188"/>
            <a:ext cx="0" cy="4712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7671BBA-E709-4A13-8295-C35E643BBE0F}"/>
              </a:ext>
            </a:extLst>
          </p:cNvPr>
          <p:cNvCxnSpPr/>
          <p:nvPr/>
        </p:nvCxnSpPr>
        <p:spPr>
          <a:xfrm>
            <a:off x="7716946" y="1211188"/>
            <a:ext cx="0" cy="4712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AEA84AF-CB5E-40B3-9883-600887E0732F}"/>
              </a:ext>
            </a:extLst>
          </p:cNvPr>
          <p:cNvSpPr txBox="1"/>
          <p:nvPr/>
        </p:nvSpPr>
        <p:spPr>
          <a:xfrm>
            <a:off x="4445396" y="3890016"/>
            <a:ext cx="2597424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err="1"/>
              <a:t>Analytics</a:t>
            </a:r>
            <a:r>
              <a:rPr lang="pt-BR" dirty="0"/>
              <a:t> Real-Time</a:t>
            </a:r>
          </a:p>
        </p:txBody>
      </p:sp>
      <p:pic>
        <p:nvPicPr>
          <p:cNvPr id="22" name="Imagem 21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AD6E6A0-2A68-4F2B-B625-18D1158D09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5000" l="38321" r="96991">
                        <a14:foregroundMark x1="41330" y1="16842" x2="41726" y2="91053"/>
                        <a14:foregroundMark x1="37846" y1="95789" x2="51227" y2="96316"/>
                        <a14:foregroundMark x1="51227" y1="96316" x2="68963" y2="93947"/>
                        <a14:foregroundMark x1="68963" y1="93947" x2="77593" y2="93947"/>
                        <a14:foregroundMark x1="77593" y1="93947" x2="82423" y2="92895"/>
                        <a14:foregroundMark x1="82423" y1="92895" x2="96279" y2="93421"/>
                        <a14:foregroundMark x1="96279" y1="93421" x2="97070" y2="54474"/>
                        <a14:foregroundMark x1="96675" y1="50000" x2="94537" y2="37368"/>
                        <a14:foregroundMark x1="94537" y1="37368" x2="72684" y2="40263"/>
                        <a14:foregroundMark x1="72684" y1="40263" x2="73159" y2="49474"/>
                        <a14:foregroundMark x1="72605" y1="48684" x2="66667" y2="47632"/>
                        <a14:foregroundMark x1="74268" y1="52368" x2="74822" y2="86316"/>
                        <a14:foregroundMark x1="83373" y1="76579" x2="83452" y2="68421"/>
                        <a14:foregroundMark x1="85115" y1="74211" x2="84561" y2="60789"/>
                        <a14:foregroundMark x1="84561" y1="60789" x2="84561" y2="60789"/>
                        <a14:foregroundMark x1="86540" y1="72105" x2="86540" y2="66316"/>
                        <a14:foregroundMark x1="88203" y1="72895" x2="88678" y2="76579"/>
                        <a14:foregroundMark x1="89470" y1="73421" x2="89628" y2="62895"/>
                        <a14:foregroundMark x1="74901" y1="37368" x2="79256" y2="36579"/>
                        <a14:foregroundMark x1="79256" y1="36579" x2="79731" y2="36053"/>
                        <a14:foregroundMark x1="42280" y1="16053" x2="46318" y2="15000"/>
                        <a14:foregroundMark x1="46318" y1="15000" x2="50356" y2="17105"/>
                        <a14:foregroundMark x1="50356" y1="17105" x2="59382" y2="16053"/>
                        <a14:foregroundMark x1="59382" y1="16053" x2="68013" y2="17632"/>
                        <a14:foregroundMark x1="68013" y1="17632" x2="76247" y2="16053"/>
                        <a14:foregroundMark x1="76247" y1="16053" x2="78860" y2="16842"/>
                        <a14:foregroundMark x1="40063" y1="95000" x2="38321" y2="94737"/>
                        <a14:foregroundMark x1="67221" y1="65526" x2="67300" y2="85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513"/>
          <a:stretch/>
        </p:blipFill>
        <p:spPr>
          <a:xfrm>
            <a:off x="379914" y="1894449"/>
            <a:ext cx="3238079" cy="1534551"/>
          </a:xfrm>
          <a:prstGeom prst="rect">
            <a:avLst/>
          </a:prstGeom>
        </p:spPr>
      </p:pic>
      <p:pic>
        <p:nvPicPr>
          <p:cNvPr id="24" name="Imagem 23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DEF4728F-1549-40FE-BBB8-61585028C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38" y="1800934"/>
            <a:ext cx="2960140" cy="1721579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6E6EDAD3-C48A-4562-8D32-0FB98F31D09B}"/>
              </a:ext>
            </a:extLst>
          </p:cNvPr>
          <p:cNvSpPr txBox="1"/>
          <p:nvPr/>
        </p:nvSpPr>
        <p:spPr>
          <a:xfrm>
            <a:off x="700241" y="3890016"/>
            <a:ext cx="2597424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Acessibilidade</a:t>
            </a:r>
          </a:p>
        </p:txBody>
      </p:sp>
      <p:pic>
        <p:nvPicPr>
          <p:cNvPr id="16" name="Imagem 15" descr="Uma imagem contendo placar&#10;&#10;Descrição gerada automaticamente">
            <a:extLst>
              <a:ext uri="{FF2B5EF4-FFF2-40B4-BE49-F238E27FC236}">
                <a16:creationId xmlns:a16="http://schemas.microsoft.com/office/drawing/2014/main" id="{06957159-A862-4AF0-8C56-15C0C4DFA6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659" y="1635905"/>
            <a:ext cx="520321" cy="520321"/>
          </a:xfrm>
          <a:prstGeom prst="rect">
            <a:avLst/>
          </a:prstGeom>
        </p:spPr>
      </p:pic>
      <p:pic>
        <p:nvPicPr>
          <p:cNvPr id="27" name="Imagem 26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B76C07D8-62A1-4201-B66C-459699C366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715" y="1768859"/>
            <a:ext cx="3053925" cy="1753654"/>
          </a:xfrm>
          <a:prstGeom prst="rect">
            <a:avLst/>
          </a:prstGeom>
        </p:spPr>
      </p:pic>
      <p:pic>
        <p:nvPicPr>
          <p:cNvPr id="31" name="Imagem 30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5544AAEB-9F99-4897-B474-8F98784A0DE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" r="1857"/>
          <a:stretch/>
        </p:blipFill>
        <p:spPr>
          <a:xfrm>
            <a:off x="8564112" y="1908044"/>
            <a:ext cx="2368222" cy="1395366"/>
          </a:xfrm>
          <a:prstGeom prst="rect">
            <a:avLst/>
          </a:prstGeom>
        </p:spPr>
      </p:pic>
      <p:pic>
        <p:nvPicPr>
          <p:cNvPr id="1028" name="Picture 4" descr="Resultado de imagem para outlook png">
            <a:extLst>
              <a:ext uri="{FF2B5EF4-FFF2-40B4-BE49-F238E27FC236}">
                <a16:creationId xmlns:a16="http://schemas.microsoft.com/office/drawing/2014/main" id="{44A06458-89F0-49F2-A2F5-8B4B191D4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481" b="91204" l="3419" r="94872">
                        <a14:foregroundMark x1="9829" y1="30556" x2="6410" y2="43519"/>
                        <a14:foregroundMark x1="6410" y1="43519" x2="8120" y2="65278"/>
                        <a14:foregroundMark x1="8120" y1="65278" x2="16667" y2="69907"/>
                        <a14:foregroundMark x1="16667" y1="69907" x2="31197" y2="70370"/>
                        <a14:foregroundMark x1="26496" y1="45370" x2="24786" y2="54630"/>
                        <a14:foregroundMark x1="38462" y1="9722" x2="52137" y2="9722"/>
                        <a14:foregroundMark x1="52137" y1="9722" x2="84615" y2="10648"/>
                        <a14:foregroundMark x1="84615" y1="10648" x2="85043" y2="47685"/>
                        <a14:foregroundMark x1="85043" y1="47685" x2="85043" y2="47685"/>
                        <a14:foregroundMark x1="63675" y1="19444" x2="91453" y2="46296"/>
                        <a14:foregroundMark x1="93590" y1="62037" x2="88034" y2="73611"/>
                        <a14:foregroundMark x1="88034" y1="73611" x2="79060" y2="79630"/>
                        <a14:foregroundMark x1="79060" y1="79630" x2="58547" y2="85185"/>
                        <a14:foregroundMark x1="58547" y1="85185" x2="58547" y2="85185"/>
                        <a14:foregroundMark x1="46581" y1="88426" x2="84615" y2="86111"/>
                        <a14:foregroundMark x1="30342" y1="89815" x2="40171" y2="89815"/>
                        <a14:foregroundMark x1="40171" y1="89815" x2="82051" y2="91204"/>
                        <a14:foregroundMark x1="82051" y1="91204" x2="88889" y2="90741"/>
                        <a14:foregroundMark x1="88889" y1="90741" x2="95726" y2="60648"/>
                        <a14:foregroundMark x1="95726" y1="60648" x2="94872" y2="53241"/>
                        <a14:foregroundMark x1="87179" y1="50463" x2="73504" y2="43519"/>
                        <a14:foregroundMark x1="73504" y1="43519" x2="66667" y2="33333"/>
                        <a14:foregroundMark x1="66667" y1="33333" x2="58547" y2="17130"/>
                        <a14:foregroundMark x1="3419" y1="29630" x2="3419" y2="70833"/>
                        <a14:foregroundMark x1="36752" y1="6019" x2="56838" y2="7407"/>
                        <a14:foregroundMark x1="56838" y1="7407" x2="85470" y2="6481"/>
                        <a14:foregroundMark x1="85470" y1="6481" x2="91026" y2="7870"/>
                        <a14:foregroundMark x1="92308" y1="49537" x2="94017" y2="518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06" y="1420368"/>
            <a:ext cx="754834" cy="69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69EE2FB8-7A28-4E35-B277-3A05091E9DFD}"/>
              </a:ext>
            </a:extLst>
          </p:cNvPr>
          <p:cNvSpPr txBox="1"/>
          <p:nvPr/>
        </p:nvSpPr>
        <p:spPr>
          <a:xfrm>
            <a:off x="8564112" y="3849900"/>
            <a:ext cx="2597424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Recebimento automático de relatórios</a:t>
            </a:r>
          </a:p>
        </p:txBody>
      </p:sp>
    </p:spTree>
    <p:extLst>
      <p:ext uri="{BB962C8B-B14F-4D97-AF65-F5344CB8AC3E}">
        <p14:creationId xmlns:p14="http://schemas.microsoft.com/office/powerpoint/2010/main" val="3860568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AA29DCC-F698-4360-A36E-1E8C60F0EE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48620" y="0"/>
            <a:ext cx="11802774" cy="6421902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2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ágono 10">
            <a:extLst>
              <a:ext uri="{FF2B5EF4-FFF2-40B4-BE49-F238E27FC236}">
                <a16:creationId xmlns:a16="http://schemas.microsoft.com/office/drawing/2014/main" id="{AB1BE324-BE53-46F2-B6D4-67F410C338A2}"/>
              </a:ext>
            </a:extLst>
          </p:cNvPr>
          <p:cNvSpPr/>
          <p:nvPr/>
        </p:nvSpPr>
        <p:spPr>
          <a:xfrm rot="16200000">
            <a:off x="7310573" y="2525154"/>
            <a:ext cx="3473139" cy="2754888"/>
          </a:xfrm>
          <a:prstGeom prst="hexagon">
            <a:avLst/>
          </a:prstGeom>
          <a:solidFill>
            <a:schemeClr val="lt1"/>
          </a:solidFill>
          <a:ln w="361950" cmpd="dbl">
            <a:solidFill>
              <a:schemeClr val="bg1">
                <a:lumMod val="85000"/>
                <a:alpha val="96000"/>
              </a:schemeClr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8277AAA1-8180-485D-A25D-E1DACE21C9D7}"/>
              </a:ext>
            </a:extLst>
          </p:cNvPr>
          <p:cNvSpPr/>
          <p:nvPr/>
        </p:nvSpPr>
        <p:spPr>
          <a:xfrm rot="16200000">
            <a:off x="2181614" y="920589"/>
            <a:ext cx="3473142" cy="2754888"/>
          </a:xfrm>
          <a:prstGeom prst="hexagon">
            <a:avLst/>
          </a:prstGeom>
          <a:solidFill>
            <a:schemeClr val="lt1"/>
          </a:solidFill>
          <a:ln w="361950" cmpd="dbl">
            <a:solidFill>
              <a:schemeClr val="bg1">
                <a:lumMod val="85000"/>
                <a:alpha val="96000"/>
              </a:schemeClr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F0546A-3F3A-4F2A-BA5A-6240B188F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313" y="2963950"/>
            <a:ext cx="1433658" cy="1433658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2050" name="Picture 2" descr="Resultado de imagem para banco de dados azure png">
            <a:extLst>
              <a:ext uri="{FF2B5EF4-FFF2-40B4-BE49-F238E27FC236}">
                <a16:creationId xmlns:a16="http://schemas.microsoft.com/office/drawing/2014/main" id="{CFEEA43F-13B2-4374-B878-98F25B06D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54" b="97076" l="9459" r="89865">
                        <a14:foregroundMark x1="26689" y1="8187" x2="45608" y2="2339"/>
                        <a14:foregroundMark x1="45608" y1="2339" x2="54730" y2="8772"/>
                        <a14:foregroundMark x1="41216" y1="47953" x2="41216" y2="47953"/>
                        <a14:foregroundMark x1="53378" y1="64912" x2="53378" y2="64912"/>
                        <a14:foregroundMark x1="58446" y1="97076" x2="58446" y2="970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968" y="1372102"/>
            <a:ext cx="2247918" cy="129946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8093CA0-BC20-40B9-8451-F3E1E788707E}"/>
              </a:ext>
            </a:extLst>
          </p:cNvPr>
          <p:cNvSpPr txBox="1"/>
          <p:nvPr/>
        </p:nvSpPr>
        <p:spPr>
          <a:xfrm>
            <a:off x="3277774" y="2671563"/>
            <a:ext cx="1252307" cy="584775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0079D6"/>
                </a:solidFill>
                <a:latin typeface="Source Sans Pro SemiBold" panose="020B0604020202020204" pitchFamily="34" charset="0"/>
                <a:cs typeface="BrowalliaUPC" panose="020B0502040204020203" pitchFamily="34" charset="-34"/>
              </a:rPr>
              <a:t>Azure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1F40253-1110-48D9-BCDE-69D2209BBDCC}"/>
              </a:ext>
            </a:extLst>
          </p:cNvPr>
          <p:cNvCxnSpPr>
            <a:cxnSpLocks/>
          </p:cNvCxnSpPr>
          <p:nvPr/>
        </p:nvCxnSpPr>
        <p:spPr>
          <a:xfrm>
            <a:off x="5486401" y="1250184"/>
            <a:ext cx="2183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765C35C-0179-411F-833F-1B7014D80D7E}"/>
              </a:ext>
            </a:extLst>
          </p:cNvPr>
          <p:cNvCxnSpPr>
            <a:cxnSpLocks/>
            <a:endCxn id="11" idx="5"/>
          </p:cNvCxnSpPr>
          <p:nvPr/>
        </p:nvCxnSpPr>
        <p:spPr>
          <a:xfrm>
            <a:off x="7669697" y="1250184"/>
            <a:ext cx="2" cy="1604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ACA26BE-A9F3-43DA-9390-571E4BEA21FE}"/>
              </a:ext>
            </a:extLst>
          </p:cNvPr>
          <p:cNvCxnSpPr>
            <a:cxnSpLocks/>
          </p:cNvCxnSpPr>
          <p:nvPr/>
        </p:nvCxnSpPr>
        <p:spPr>
          <a:xfrm flipH="1">
            <a:off x="5295628" y="5255065"/>
            <a:ext cx="25019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23AAAEC-AD63-47DB-91F1-68B453A9DEC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295628" y="3345882"/>
            <a:ext cx="0" cy="1909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m 32" descr="Uma imagem contendo placar&#10;&#10;Descrição gerada automaticamente">
            <a:extLst>
              <a:ext uri="{FF2B5EF4-FFF2-40B4-BE49-F238E27FC236}">
                <a16:creationId xmlns:a16="http://schemas.microsoft.com/office/drawing/2014/main" id="{AC97ABCB-5A10-4503-BDF6-5442A6769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836" y="2667230"/>
            <a:ext cx="904426" cy="904426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09147880-8B61-47BF-A54F-C6216423F89D}"/>
              </a:ext>
            </a:extLst>
          </p:cNvPr>
          <p:cNvSpPr txBox="1"/>
          <p:nvPr/>
        </p:nvSpPr>
        <p:spPr>
          <a:xfrm>
            <a:off x="7905969" y="4397608"/>
            <a:ext cx="2282346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F2C811"/>
                </a:solidFill>
                <a:latin typeface="Source Sans Pro SemiBold" panose="020B0604020202020204" pitchFamily="34" charset="0"/>
                <a:cs typeface="BrowalliaUPC" panose="020B0502040204020203" pitchFamily="34" charset="-34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217271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B59D65A-47AD-477D-9FBD-E5FC01BD5FEB}"/>
              </a:ext>
            </a:extLst>
          </p:cNvPr>
          <p:cNvSpPr/>
          <p:nvPr/>
        </p:nvSpPr>
        <p:spPr>
          <a:xfrm>
            <a:off x="4333460" y="1457739"/>
            <a:ext cx="3525079" cy="290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Nossa inovação foi escolhida pela experiencia que integrantes do grupo tiveram e agregaria ao projeto.</a:t>
            </a:r>
          </a:p>
        </p:txBody>
      </p:sp>
    </p:spTree>
    <p:extLst>
      <p:ext uri="{BB962C8B-B14F-4D97-AF65-F5344CB8AC3E}">
        <p14:creationId xmlns:p14="http://schemas.microsoft.com/office/powerpoint/2010/main" val="131303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B59D65A-47AD-477D-9FBD-E5FC01BD5FEB}"/>
              </a:ext>
            </a:extLst>
          </p:cNvPr>
          <p:cNvSpPr/>
          <p:nvPr/>
        </p:nvSpPr>
        <p:spPr>
          <a:xfrm>
            <a:off x="4333460" y="1457739"/>
            <a:ext cx="3525079" cy="290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Muito de sua escolha, parti também de seu conceito de funcionamento, que a principio faz conexão com banco e nossos dados estão lá</a:t>
            </a:r>
          </a:p>
        </p:txBody>
      </p:sp>
    </p:spTree>
    <p:extLst>
      <p:ext uri="{BB962C8B-B14F-4D97-AF65-F5344CB8AC3E}">
        <p14:creationId xmlns:p14="http://schemas.microsoft.com/office/powerpoint/2010/main" val="171443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B59D65A-47AD-477D-9FBD-E5FC01BD5FEB}"/>
              </a:ext>
            </a:extLst>
          </p:cNvPr>
          <p:cNvSpPr/>
          <p:nvPr/>
        </p:nvSpPr>
        <p:spPr>
          <a:xfrm>
            <a:off x="4333460" y="1457739"/>
            <a:ext cx="3525079" cy="290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 essa integração de dados ágil, nós conseguimos manter em tempo real nossos dados atualizados.</a:t>
            </a:r>
          </a:p>
        </p:txBody>
      </p:sp>
    </p:spTree>
    <p:extLst>
      <p:ext uri="{BB962C8B-B14F-4D97-AF65-F5344CB8AC3E}">
        <p14:creationId xmlns:p14="http://schemas.microsoft.com/office/powerpoint/2010/main" val="6878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B59D65A-47AD-477D-9FBD-E5FC01BD5FEB}"/>
              </a:ext>
            </a:extLst>
          </p:cNvPr>
          <p:cNvSpPr/>
          <p:nvPr/>
        </p:nvSpPr>
        <p:spPr>
          <a:xfrm>
            <a:off x="4333460" y="1457739"/>
            <a:ext cx="3525079" cy="290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Mantendo esses dados atualizados conseguimos em tempo real interagir com nossos usuários através dos </a:t>
            </a:r>
            <a:r>
              <a:rPr lang="pt-BR" dirty="0" err="1"/>
              <a:t>dashboard’s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368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B59D65A-47AD-477D-9FBD-E5FC01BD5FEB}"/>
              </a:ext>
            </a:extLst>
          </p:cNvPr>
          <p:cNvSpPr/>
          <p:nvPr/>
        </p:nvSpPr>
        <p:spPr>
          <a:xfrm>
            <a:off x="4333460" y="1457739"/>
            <a:ext cx="3525079" cy="290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Esse contato direto, se dá pelo extensão de usabilidade do BI, tanto em </a:t>
            </a:r>
            <a:r>
              <a:rPr lang="pt-BR" dirty="0" err="1"/>
              <a:t>cel;tablet;pc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58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B59D65A-47AD-477D-9FBD-E5FC01BD5FEB}"/>
              </a:ext>
            </a:extLst>
          </p:cNvPr>
          <p:cNvSpPr/>
          <p:nvPr/>
        </p:nvSpPr>
        <p:spPr>
          <a:xfrm>
            <a:off x="4333460" y="1457739"/>
            <a:ext cx="3525079" cy="290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Emails</a:t>
            </a:r>
            <a:r>
              <a:rPr lang="pt-BR" dirty="0"/>
              <a:t> enviados automaticamente</a:t>
            </a:r>
          </a:p>
        </p:txBody>
      </p:sp>
    </p:spTree>
    <p:extLst>
      <p:ext uri="{BB962C8B-B14F-4D97-AF65-F5344CB8AC3E}">
        <p14:creationId xmlns:p14="http://schemas.microsoft.com/office/powerpoint/2010/main" val="338343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B59D65A-47AD-477D-9FBD-E5FC01BD5FEB}"/>
              </a:ext>
            </a:extLst>
          </p:cNvPr>
          <p:cNvSpPr/>
          <p:nvPr/>
        </p:nvSpPr>
        <p:spPr>
          <a:xfrm>
            <a:off x="4333460" y="1457739"/>
            <a:ext cx="3525079" cy="290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Proposta de negócio</a:t>
            </a:r>
          </a:p>
        </p:txBody>
      </p:sp>
    </p:spTree>
    <p:extLst>
      <p:ext uri="{BB962C8B-B14F-4D97-AF65-F5344CB8AC3E}">
        <p14:creationId xmlns:p14="http://schemas.microsoft.com/office/powerpoint/2010/main" val="191638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B59D65A-47AD-477D-9FBD-E5FC01BD5FEB}"/>
              </a:ext>
            </a:extLst>
          </p:cNvPr>
          <p:cNvSpPr/>
          <p:nvPr/>
        </p:nvSpPr>
        <p:spPr>
          <a:xfrm>
            <a:off x="4333460" y="1457739"/>
            <a:ext cx="3525079" cy="290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Histórico de alertas atrelado a concentração de erro</a:t>
            </a:r>
          </a:p>
        </p:txBody>
      </p:sp>
    </p:spTree>
    <p:extLst>
      <p:ext uri="{BB962C8B-B14F-4D97-AF65-F5344CB8AC3E}">
        <p14:creationId xmlns:p14="http://schemas.microsoft.com/office/powerpoint/2010/main" val="157172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159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Century Gothic</vt:lpstr>
      <vt:lpstr>Source Sans Pro SemiBold</vt:lpstr>
      <vt:lpstr>Office Theme</vt:lpstr>
      <vt:lpstr>Deep dive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</dc:title>
  <dc:creator>Gustavo Henrique Martins Goncalves</dc:creator>
  <cp:lastModifiedBy>Gustavo Henrique Martins Goncalves</cp:lastModifiedBy>
  <cp:revision>7</cp:revision>
  <dcterms:created xsi:type="dcterms:W3CDTF">2019-11-22T22:00:23Z</dcterms:created>
  <dcterms:modified xsi:type="dcterms:W3CDTF">2019-11-22T23:00:53Z</dcterms:modified>
</cp:coreProperties>
</file>