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14"/>
  </p:notesMasterIdLst>
  <p:sldIdLst>
    <p:sldId id="256" r:id="rId6"/>
    <p:sldId id="277" r:id="rId7"/>
    <p:sldId id="267" r:id="rId8"/>
    <p:sldId id="276" r:id="rId9"/>
    <p:sldId id="274" r:id="rId10"/>
    <p:sldId id="269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FC1"/>
    <a:srgbClr val="FFB6FF"/>
    <a:srgbClr val="0071BC"/>
    <a:srgbClr val="B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A352-41CF-4AED-8367-CE599BDE43FE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8B5D-C6B7-4ED6-AB04-F99CBAB2ED5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23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9"/>
            <a:ext cx="10604689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2" y="3219165"/>
            <a:ext cx="10636227" cy="387798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lang="en-US" sz="28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 Name  | Title 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65"/>
          <a:stretch/>
        </p:blipFill>
        <p:spPr bwMode="auto">
          <a:xfrm>
            <a:off x="530769" y="3778166"/>
            <a:ext cx="1455201" cy="128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/>
        </p:blipFill>
        <p:spPr bwMode="auto">
          <a:xfrm>
            <a:off x="2092623" y="3778167"/>
            <a:ext cx="1455201" cy="129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 bwMode="auto">
          <a:xfrm>
            <a:off x="3654472" y="3778166"/>
            <a:ext cx="1455201" cy="12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r="83624" b="7401"/>
          <a:stretch/>
        </p:blipFill>
        <p:spPr bwMode="auto">
          <a:xfrm>
            <a:off x="5216323" y="3770313"/>
            <a:ext cx="145737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0" y="3219165"/>
            <a:ext cx="7515593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7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8" y="1399883"/>
            <a:ext cx="11158586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9248" y="249238"/>
            <a:ext cx="11158586" cy="74789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247" y="5943600"/>
            <a:ext cx="11158586" cy="30480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400" spc="-4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19248" y="1804988"/>
            <a:ext cx="11158586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19/11/2015</a:t>
            </a:fld>
            <a:endParaRPr lang="en-NZ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8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19/11/2015</a:t>
            </a:fld>
            <a:endParaRPr lang="en-NZ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568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7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60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2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82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41726"/>
            <a:ext cx="495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8E8E8"/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3B37-3561-45DF-9DF7-7661BD4BD9F5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23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7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accent1"/>
              </a:gs>
              <a:gs pos="86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19/11/2015</a:t>
            </a:fld>
            <a:endParaRPr lang="en-NZ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77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emf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yhay/wingtiptickets" TargetMode="External"/><Relationship Id="rId2" Type="http://schemas.openxmlformats.org/officeDocument/2006/relationships/hyperlink" Target="http://datacampguy.trafficmanager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ammer.com/azureadvisors/#/groups/6596026/files" TargetMode="External"/><Relationship Id="rId4" Type="http://schemas.openxmlformats.org/officeDocument/2006/relationships/hyperlink" Target="http://portal.azur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hay/WingTipTickets/blob/master/Azure%20SQL%20HOL%20Configuration%20Guide%20-%20Final.doc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7970"/>
            <a:ext cx="9144000" cy="1661993"/>
          </a:xfrm>
        </p:spPr>
        <p:txBody>
          <a:bodyPr/>
          <a:lstStyle/>
          <a:p>
            <a:r>
              <a:rPr lang="en-US" dirty="0" smtClean="0"/>
              <a:t>Hands-on-labs </a:t>
            </a:r>
            <a:r>
              <a:rPr lang="en-US" dirty="0" err="1" smtClean="0"/>
              <a:t>WingTipTickets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8664"/>
          </a:xfrm>
        </p:spPr>
        <p:txBody>
          <a:bodyPr/>
          <a:lstStyle/>
          <a:p>
            <a:r>
              <a:rPr lang="en-US" dirty="0" smtClean="0"/>
              <a:t>Guy Haycock – Principal Product Planner</a:t>
            </a:r>
          </a:p>
          <a:p>
            <a:r>
              <a:rPr lang="en-US" dirty="0" smtClean="0"/>
              <a:t>Azure SQL Database – guyhay@microsoft.com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0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1329595"/>
          </a:xfrm>
        </p:spPr>
        <p:txBody>
          <a:bodyPr/>
          <a:lstStyle/>
          <a:p>
            <a:r>
              <a:rPr lang="en-US" sz="4800" dirty="0" smtClean="0"/>
              <a:t>Your demo Azure </a:t>
            </a:r>
            <a:r>
              <a:rPr lang="en-US" sz="4800" dirty="0" smtClean="0"/>
              <a:t>application after deployment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53" y="2035180"/>
            <a:ext cx="5382784" cy="302781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88386" y="2035180"/>
            <a:ext cx="5382783" cy="3027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52" y="5334055"/>
            <a:ext cx="5382785" cy="432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End-customer view</a:t>
            </a:r>
            <a:endParaRPr lang="en-US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8386" y="5334055"/>
            <a:ext cx="5382785" cy="432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ISV DevOps view</a:t>
            </a:r>
            <a:endParaRPr lang="en-US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253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305317" y="4225712"/>
            <a:ext cx="9547650" cy="1496214"/>
          </a:xfrm>
          <a:prstGeom prst="roundRect">
            <a:avLst/>
          </a:prstGeom>
          <a:solidFill>
            <a:srgbClr val="EDFFC1">
              <a:alpha val="50196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Secondary region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&lt;South East Asia&gt;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305317" y="1224308"/>
            <a:ext cx="9547650" cy="14962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Primary region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&lt;East Asia&gt;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8525815" y="1367576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5815" y="4374952"/>
            <a:ext cx="1352281" cy="1197735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Database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97037" y="1304723"/>
            <a:ext cx="15476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Customers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Venues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037" y="4312099"/>
            <a:ext cx="15476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Tables: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Customers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Tickets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Venues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etc.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9201956" y="2565311"/>
            <a:ext cx="0" cy="1809641"/>
          </a:xfrm>
          <a:prstGeom prst="straightConnector1">
            <a:avLst/>
          </a:prstGeom>
          <a:ln w="57150">
            <a:solidFill>
              <a:schemeClr val="accent2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955" y="3255185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SQL DB Geographic </a:t>
            </a:r>
            <a:br>
              <a:rPr lang="en-US" sz="1600" dirty="0" smtClean="0"/>
            </a:br>
            <a:r>
              <a:rPr lang="en-US" sz="1600" dirty="0" smtClean="0"/>
              <a:t>Replication</a:t>
            </a:r>
            <a:endParaRPr lang="en-US" sz="16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2653049" y="1367576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Primary </a:t>
            </a:r>
          </a:p>
          <a:p>
            <a:pPr algn="ctr"/>
            <a:r>
              <a:rPr lang="en-US" sz="1400" dirty="0" smtClean="0"/>
              <a:t>Azure </a:t>
            </a:r>
            <a:r>
              <a:rPr lang="en-US" sz="1400" dirty="0" err="1" smtClean="0"/>
              <a:t>WebApp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&lt;</a:t>
            </a:r>
            <a:r>
              <a:rPr lang="en-US" sz="1100" i="1" u="sng" dirty="0" smtClean="0"/>
              <a:t>http</a:t>
            </a:r>
            <a:r>
              <a:rPr lang="en-US" sz="1100" i="1" u="sng" dirty="0"/>
              <a:t>://datacampguyprimary.azurewebsites.net</a:t>
            </a:r>
            <a:r>
              <a:rPr lang="en-US" sz="1100" i="1" u="sng" dirty="0" smtClean="0"/>
              <a:t>/ </a:t>
            </a:r>
            <a:r>
              <a:rPr lang="en-US" sz="1100" i="1" u="sng" dirty="0" smtClean="0"/>
              <a:t>&gt;</a:t>
            </a:r>
            <a:endParaRPr lang="en-US" sz="1100" i="1" u="sng" dirty="0"/>
          </a:p>
        </p:txBody>
      </p:sp>
      <p:sp>
        <p:nvSpPr>
          <p:cNvPr id="17" name="Rounded Rectangle 16"/>
          <p:cNvSpPr/>
          <p:nvPr/>
        </p:nvSpPr>
        <p:spPr>
          <a:xfrm>
            <a:off x="2653049" y="4374952"/>
            <a:ext cx="1944710" cy="119773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</a:p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WebApp</a:t>
            </a:r>
            <a:r>
              <a:rPr lang="en-US" dirty="0"/>
              <a:t/>
            </a:r>
            <a:br>
              <a:rPr lang="en-US" dirty="0"/>
            </a:br>
            <a:r>
              <a:rPr lang="en-US" sz="1100" i="1" u="sng" dirty="0" smtClean="0"/>
              <a:t>&lt;h</a:t>
            </a:r>
            <a:r>
              <a:rPr lang="en-US" sz="1100" i="1" u="sng" dirty="0" smtClean="0"/>
              <a:t>ttp</a:t>
            </a:r>
            <a:r>
              <a:rPr lang="en-US" sz="1100" i="1" u="sng" dirty="0"/>
              <a:t>://</a:t>
            </a:r>
            <a:r>
              <a:rPr lang="en-US" sz="1100" i="1" u="sng" dirty="0" smtClean="0"/>
              <a:t>datacampguysecondary.azurewebsites.net&gt;</a:t>
            </a:r>
            <a:endParaRPr lang="en-US" i="1" u="sng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>
            <a:off x="4597759" y="4973820"/>
            <a:ext cx="3928056" cy="0"/>
          </a:xfrm>
          <a:prstGeom prst="straightConnector1">
            <a:avLst/>
          </a:prstGeom>
          <a:ln w="57150">
            <a:solidFill>
              <a:schemeClr val="accent2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" idx="2"/>
          </p:cNvCxnSpPr>
          <p:nvPr/>
        </p:nvCxnSpPr>
        <p:spPr>
          <a:xfrm>
            <a:off x="4597759" y="1966444"/>
            <a:ext cx="3928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456" y="1260390"/>
            <a:ext cx="759854" cy="44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Traffic </a:t>
            </a:r>
            <a:r>
              <a:rPr lang="en-US" dirty="0"/>
              <a:t>Manager </a:t>
            </a:r>
            <a:r>
              <a:rPr lang="en-US" sz="1400" i="1" u="sng" dirty="0" smtClean="0"/>
              <a:t>&lt;http</a:t>
            </a:r>
            <a:r>
              <a:rPr lang="en-US" sz="1400" i="1" u="sng" dirty="0"/>
              <a:t>://datacampguy.trafficmanager.net</a:t>
            </a:r>
            <a:r>
              <a:rPr lang="en-US" sz="1400" i="1" u="sng" dirty="0" smtClean="0"/>
              <a:t>/ </a:t>
            </a:r>
            <a:r>
              <a:rPr lang="en-US" sz="1400" i="1" u="sng" dirty="0" smtClean="0"/>
              <a:t>&gt;</a:t>
            </a:r>
            <a:endParaRPr lang="en-US" i="1" u="sng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030310" y="3610311"/>
            <a:ext cx="1622739" cy="1363509"/>
          </a:xfrm>
          <a:prstGeom prst="bentConnector3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flipV="1">
            <a:off x="974394" y="1966444"/>
            <a:ext cx="1678655" cy="12702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dirty="0" err="1" smtClean="0"/>
              <a:t>WingTipTickets</a:t>
            </a:r>
            <a:r>
              <a:rPr lang="en-US" dirty="0" smtClean="0"/>
              <a:t> 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841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411470" y="3460978"/>
            <a:ext cx="2814619" cy="3122429"/>
          </a:xfrm>
          <a:prstGeom prst="rect">
            <a:avLst/>
          </a:prstGeom>
          <a:solidFill>
            <a:srgbClr val="FFB6FF">
              <a:alpha val="2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3526621">
            <a:off x="8169219" y="1784711"/>
            <a:ext cx="1550312" cy="2830881"/>
          </a:xfrm>
          <a:prstGeom prst="triangle">
            <a:avLst>
              <a:gd name="adj" fmla="val 77045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609398"/>
          </a:xfrm>
        </p:spPr>
        <p:txBody>
          <a:bodyPr/>
          <a:lstStyle/>
          <a:p>
            <a:r>
              <a:rPr lang="en-US" sz="4400" dirty="0" err="1" smtClean="0"/>
              <a:t>WingTipTickets</a:t>
            </a:r>
            <a:r>
              <a:rPr lang="en-US" sz="4400" dirty="0" smtClean="0"/>
              <a:t> Detailed Architecture </a:t>
            </a:r>
            <a:endParaRPr lang="en-US" sz="4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15416" y="3002119"/>
            <a:ext cx="1286261" cy="775799"/>
            <a:chOff x="2523885" y="1947067"/>
            <a:chExt cx="1286261" cy="775799"/>
          </a:xfrm>
        </p:grpSpPr>
        <p:sp>
          <p:nvSpPr>
            <p:cNvPr id="11" name="TextBox 10"/>
            <p:cNvSpPr txBox="1"/>
            <p:nvPr/>
          </p:nvSpPr>
          <p:spPr>
            <a:xfrm>
              <a:off x="2523885" y="2581802"/>
              <a:ext cx="1286261" cy="141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Web App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8922" y="1947067"/>
              <a:ext cx="578115" cy="57811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686395" y="5460759"/>
            <a:ext cx="944671" cy="903185"/>
            <a:chOff x="10860450" y="3047998"/>
            <a:chExt cx="944671" cy="903185"/>
          </a:xfrm>
        </p:grpSpPr>
        <p:sp>
          <p:nvSpPr>
            <p:cNvPr id="22" name="TextBox 21"/>
            <p:cNvSpPr txBox="1"/>
            <p:nvPr/>
          </p:nvSpPr>
          <p:spPr>
            <a:xfrm>
              <a:off x="10860450" y="3810119"/>
              <a:ext cx="944671" cy="141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Search 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9728" y="3047998"/>
              <a:ext cx="709707" cy="709707"/>
            </a:xfrm>
            <a:prstGeom prst="rect">
              <a:avLst/>
            </a:prstGeom>
          </p:spPr>
        </p:pic>
      </p:grpSp>
      <p:cxnSp>
        <p:nvCxnSpPr>
          <p:cNvPr id="132" name="Straight Arrow Connector 131"/>
          <p:cNvCxnSpPr/>
          <p:nvPr/>
        </p:nvCxnSpPr>
        <p:spPr>
          <a:xfrm flipV="1">
            <a:off x="5389072" y="3308863"/>
            <a:ext cx="0" cy="1400436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970125" y="6078315"/>
            <a:ext cx="4061840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137095" y="2563863"/>
            <a:ext cx="3050108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740168" y="6570519"/>
            <a:ext cx="7480304" cy="12888"/>
          </a:xfrm>
          <a:prstGeom prst="straightConnector1">
            <a:avLst/>
          </a:prstGeom>
          <a:ln w="38100" cmpd="sng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1750449" y="3940432"/>
            <a:ext cx="0" cy="2642975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751108" y="2323265"/>
            <a:ext cx="1286261" cy="819334"/>
            <a:chOff x="7212625" y="2439970"/>
            <a:chExt cx="1286261" cy="81933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7102" y="2439970"/>
              <a:ext cx="579066" cy="579064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7212625" y="3118240"/>
              <a:ext cx="1286261" cy="141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Power BI</a:t>
              </a:r>
            </a:p>
          </p:txBody>
        </p:sp>
      </p:grpSp>
      <p:cxnSp>
        <p:nvCxnSpPr>
          <p:cNvPr id="160" name="Straight Arrow Connector 159"/>
          <p:cNvCxnSpPr/>
          <p:nvPr/>
        </p:nvCxnSpPr>
        <p:spPr>
          <a:xfrm flipH="1">
            <a:off x="5955297" y="2594917"/>
            <a:ext cx="959613" cy="0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162343" y="2588052"/>
            <a:ext cx="0" cy="219675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1956395" y="3940432"/>
            <a:ext cx="0" cy="2155913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2148612" y="3940430"/>
            <a:ext cx="1691329" cy="1208216"/>
            <a:chOff x="1139568" y="4057135"/>
            <a:chExt cx="1691329" cy="1208216"/>
          </a:xfrm>
        </p:grpSpPr>
        <p:cxnSp>
          <p:nvCxnSpPr>
            <p:cNvPr id="164" name="Straight Arrow Connector 163"/>
            <p:cNvCxnSpPr/>
            <p:nvPr/>
          </p:nvCxnSpPr>
          <p:spPr>
            <a:xfrm flipV="1">
              <a:off x="1153297" y="4057135"/>
              <a:ext cx="0" cy="1208216"/>
            </a:xfrm>
            <a:prstGeom prst="straightConnector1">
              <a:avLst/>
            </a:prstGeom>
            <a:ln w="38100" cmpd="sng">
              <a:solidFill>
                <a:srgbClr val="0072C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1139568" y="5244268"/>
              <a:ext cx="1691329" cy="21083"/>
            </a:xfrm>
            <a:prstGeom prst="straightConnector1">
              <a:avLst/>
            </a:prstGeom>
            <a:ln w="38100" cmpd="sng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Arrow Connector 169"/>
          <p:cNvCxnSpPr/>
          <p:nvPr/>
        </p:nvCxnSpPr>
        <p:spPr>
          <a:xfrm>
            <a:off x="3717049" y="6078315"/>
            <a:ext cx="5292811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1956395" y="1812322"/>
            <a:ext cx="0" cy="995407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1970509" y="1815234"/>
            <a:ext cx="3383280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5391891" y="1794220"/>
            <a:ext cx="0" cy="388806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41078" y="2811158"/>
            <a:ext cx="973832" cy="0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45908" y="3895807"/>
            <a:ext cx="759931" cy="0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9054950" y="4093269"/>
            <a:ext cx="0" cy="2002729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9188159" y="3883370"/>
            <a:ext cx="0" cy="2700037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234"/>
          <p:cNvSpPr/>
          <p:nvPr/>
        </p:nvSpPr>
        <p:spPr>
          <a:xfrm>
            <a:off x="8962888" y="5017933"/>
            <a:ext cx="224328" cy="131319"/>
          </a:xfrm>
          <a:custGeom>
            <a:avLst/>
            <a:gdLst>
              <a:gd name="connsiteX0" fmla="*/ 0 w 354061"/>
              <a:gd name="connsiteY0" fmla="*/ 192430 h 192430"/>
              <a:gd name="connsiteX1" fmla="*/ 169333 w 354061"/>
              <a:gd name="connsiteY1" fmla="*/ 6 h 192430"/>
              <a:gd name="connsiteX2" fmla="*/ 354061 w 354061"/>
              <a:gd name="connsiteY2" fmla="*/ 184733 h 192430"/>
              <a:gd name="connsiteX0" fmla="*/ 0 w 331836"/>
              <a:gd name="connsiteY0" fmla="*/ 192425 h 194253"/>
              <a:gd name="connsiteX1" fmla="*/ 169333 w 331836"/>
              <a:gd name="connsiteY1" fmla="*/ 1 h 194253"/>
              <a:gd name="connsiteX2" fmla="*/ 331836 w 331836"/>
              <a:gd name="connsiteY2" fmla="*/ 194253 h 194253"/>
              <a:gd name="connsiteX0" fmla="*/ 0 w 331836"/>
              <a:gd name="connsiteY0" fmla="*/ 192425 h 194253"/>
              <a:gd name="connsiteX1" fmla="*/ 169333 w 331836"/>
              <a:gd name="connsiteY1" fmla="*/ 1 h 194253"/>
              <a:gd name="connsiteX2" fmla="*/ 331836 w 331836"/>
              <a:gd name="connsiteY2" fmla="*/ 194253 h 194253"/>
              <a:gd name="connsiteX0" fmla="*/ 0 w 331836"/>
              <a:gd name="connsiteY0" fmla="*/ 192425 h 194253"/>
              <a:gd name="connsiteX1" fmla="*/ 169333 w 331836"/>
              <a:gd name="connsiteY1" fmla="*/ 1 h 194253"/>
              <a:gd name="connsiteX2" fmla="*/ 331836 w 331836"/>
              <a:gd name="connsiteY2" fmla="*/ 194253 h 194253"/>
              <a:gd name="connsiteX0" fmla="*/ 0 w 331836"/>
              <a:gd name="connsiteY0" fmla="*/ 192425 h 194253"/>
              <a:gd name="connsiteX1" fmla="*/ 169333 w 331836"/>
              <a:gd name="connsiteY1" fmla="*/ 1 h 194253"/>
              <a:gd name="connsiteX2" fmla="*/ 331836 w 331836"/>
              <a:gd name="connsiteY2" fmla="*/ 194253 h 19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836" h="194253">
                <a:moveTo>
                  <a:pt x="0" y="192425"/>
                </a:moveTo>
                <a:cubicBezTo>
                  <a:pt x="1186" y="58754"/>
                  <a:pt x="85452" y="-304"/>
                  <a:pt x="169333" y="1"/>
                </a:cubicBezTo>
                <a:cubicBezTo>
                  <a:pt x="253214" y="306"/>
                  <a:pt x="330778" y="64623"/>
                  <a:pt x="331836" y="194253"/>
                </a:cubicBezTo>
              </a:path>
            </a:pathLst>
          </a:cu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5955296" y="2794345"/>
            <a:ext cx="0" cy="1914952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6161242" y="3880195"/>
            <a:ext cx="0" cy="829102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9381320" y="1198788"/>
            <a:ext cx="1558289" cy="1714210"/>
            <a:chOff x="8846258" y="1130240"/>
            <a:chExt cx="1558289" cy="1714210"/>
          </a:xfrm>
        </p:grpSpPr>
        <p:sp>
          <p:nvSpPr>
            <p:cNvPr id="283" name="Rectangle 282"/>
            <p:cNvSpPr/>
            <p:nvPr/>
          </p:nvSpPr>
          <p:spPr bwMode="auto">
            <a:xfrm>
              <a:off x="8857482" y="1132873"/>
              <a:ext cx="1541519" cy="171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84" name="Group 283"/>
            <p:cNvGrpSpPr/>
            <p:nvPr/>
          </p:nvGrpSpPr>
          <p:grpSpPr>
            <a:xfrm>
              <a:off x="8859110" y="1130240"/>
              <a:ext cx="1545437" cy="206283"/>
              <a:chOff x="9114222" y="1096965"/>
              <a:chExt cx="1545437" cy="206283"/>
            </a:xfrm>
          </p:grpSpPr>
          <p:sp>
            <p:nvSpPr>
              <p:cNvPr id="297" name="Rectangle 296"/>
              <p:cNvSpPr/>
              <p:nvPr/>
            </p:nvSpPr>
            <p:spPr bwMode="auto">
              <a:xfrm>
                <a:off x="9114222" y="1096965"/>
                <a:ext cx="1545437" cy="2062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9165705" y="1146747"/>
                <a:ext cx="902901" cy="112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800" b="1" dirty="0" smtClean="0">
                    <a:solidFill>
                      <a:schemeClr val="bg1"/>
                    </a:solidFill>
                  </a:rPr>
                  <a:t>TABLES:</a:t>
                </a: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8851865" y="2114653"/>
              <a:ext cx="820819" cy="551025"/>
              <a:chOff x="9536491" y="4756741"/>
              <a:chExt cx="902901" cy="606128"/>
            </a:xfrm>
          </p:grpSpPr>
          <p:sp>
            <p:nvSpPr>
              <p:cNvPr id="295" name="TextBox 294"/>
              <p:cNvSpPr txBox="1"/>
              <p:nvPr/>
            </p:nvSpPr>
            <p:spPr>
              <a:xfrm>
                <a:off x="9536491" y="5221805"/>
                <a:ext cx="902901" cy="141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Tickets</a:t>
                </a:r>
              </a:p>
            </p:txBody>
          </p:sp>
          <p:pic>
            <p:nvPicPr>
              <p:cNvPr id="296" name="Picture 29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2817" y="4756741"/>
                <a:ext cx="380661" cy="395844"/>
              </a:xfrm>
              <a:prstGeom prst="rect">
                <a:avLst/>
              </a:prstGeom>
            </p:spPr>
          </p:pic>
        </p:grpSp>
        <p:grpSp>
          <p:nvGrpSpPr>
            <p:cNvPr id="286" name="Group 285"/>
            <p:cNvGrpSpPr/>
            <p:nvPr/>
          </p:nvGrpSpPr>
          <p:grpSpPr>
            <a:xfrm>
              <a:off x="9550682" y="2122695"/>
              <a:ext cx="820819" cy="553927"/>
              <a:chOff x="11089588" y="3159772"/>
              <a:chExt cx="902901" cy="609320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11089588" y="3628028"/>
                <a:ext cx="902901" cy="141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Venues</a:t>
                </a:r>
              </a:p>
            </p:txBody>
          </p:sp>
          <p:pic>
            <p:nvPicPr>
              <p:cNvPr id="294" name="Picture 29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17551" y="3159772"/>
                <a:ext cx="448410" cy="398323"/>
              </a:xfrm>
              <a:prstGeom prst="rect">
                <a:avLst/>
              </a:prstGeom>
            </p:spPr>
          </p:pic>
        </p:grpSp>
        <p:grpSp>
          <p:nvGrpSpPr>
            <p:cNvPr id="287" name="Group 286"/>
            <p:cNvGrpSpPr/>
            <p:nvPr/>
          </p:nvGrpSpPr>
          <p:grpSpPr>
            <a:xfrm>
              <a:off x="9572803" y="1491108"/>
              <a:ext cx="820819" cy="469080"/>
              <a:chOff x="11334734" y="3311502"/>
              <a:chExt cx="902901" cy="515988"/>
            </a:xfrm>
          </p:grpSpPr>
          <p:sp>
            <p:nvSpPr>
              <p:cNvPr id="291" name="TextBox 290"/>
              <p:cNvSpPr txBox="1"/>
              <p:nvPr/>
            </p:nvSpPr>
            <p:spPr>
              <a:xfrm>
                <a:off x="11334734" y="3686426"/>
                <a:ext cx="902901" cy="141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Customers</a:t>
                </a:r>
              </a:p>
            </p:txBody>
          </p:sp>
          <p:pic>
            <p:nvPicPr>
              <p:cNvPr id="292" name="Picture 29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09886" y="3311502"/>
                <a:ext cx="506509" cy="279571"/>
              </a:xfrm>
              <a:prstGeom prst="rect">
                <a:avLst/>
              </a:prstGeom>
            </p:spPr>
          </p:pic>
        </p:grpSp>
        <p:grpSp>
          <p:nvGrpSpPr>
            <p:cNvPr id="288" name="Group 287"/>
            <p:cNvGrpSpPr/>
            <p:nvPr/>
          </p:nvGrpSpPr>
          <p:grpSpPr>
            <a:xfrm>
              <a:off x="8846258" y="1439365"/>
              <a:ext cx="820819" cy="518193"/>
              <a:chOff x="10572941" y="3603201"/>
              <a:chExt cx="902901" cy="570012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0572941" y="4032149"/>
                <a:ext cx="902901" cy="141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Concerts</a:t>
                </a:r>
              </a:p>
            </p:txBody>
          </p:sp>
          <p:pic>
            <p:nvPicPr>
              <p:cNvPr id="290" name="Picture 28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14463" y="3603201"/>
                <a:ext cx="233958" cy="356596"/>
              </a:xfrm>
              <a:prstGeom prst="rect">
                <a:avLst/>
              </a:prstGeom>
            </p:spPr>
          </p:pic>
        </p:grpSp>
      </p:grpSp>
      <p:grpSp>
        <p:nvGrpSpPr>
          <p:cNvPr id="97" name="Group 96"/>
          <p:cNvGrpSpPr/>
          <p:nvPr/>
        </p:nvGrpSpPr>
        <p:grpSpPr>
          <a:xfrm>
            <a:off x="6677992" y="3606182"/>
            <a:ext cx="1286261" cy="772786"/>
            <a:chOff x="8925391" y="1950080"/>
            <a:chExt cx="1286261" cy="772786"/>
          </a:xfrm>
        </p:grpSpPr>
        <p:sp>
          <p:nvSpPr>
            <p:cNvPr id="98" name="TextBox 97"/>
            <p:cNvSpPr txBox="1"/>
            <p:nvPr/>
          </p:nvSpPr>
          <p:spPr>
            <a:xfrm>
              <a:off x="8925391" y="2581802"/>
              <a:ext cx="1286261" cy="141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Customer Database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2794" y="1950080"/>
              <a:ext cx="411454" cy="575101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6708557" y="4823973"/>
            <a:ext cx="1229561" cy="850889"/>
            <a:chOff x="6309457" y="3100294"/>
            <a:chExt cx="1229561" cy="850889"/>
          </a:xfrm>
        </p:grpSpPr>
        <p:sp>
          <p:nvSpPr>
            <p:cNvPr id="101" name="TextBox 100"/>
            <p:cNvSpPr txBox="1"/>
            <p:nvPr/>
          </p:nvSpPr>
          <p:spPr>
            <a:xfrm>
              <a:off x="6309457" y="3810119"/>
              <a:ext cx="1229561" cy="141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Document DB</a:t>
              </a: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26408" y="3100294"/>
              <a:ext cx="605122" cy="60512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6677991" y="2294169"/>
            <a:ext cx="1286261" cy="986930"/>
            <a:chOff x="7403430" y="3252838"/>
            <a:chExt cx="1286261" cy="986930"/>
          </a:xfrm>
        </p:grpSpPr>
        <p:sp>
          <p:nvSpPr>
            <p:cNvPr id="104" name="TextBox 103"/>
            <p:cNvSpPr txBox="1"/>
            <p:nvPr/>
          </p:nvSpPr>
          <p:spPr>
            <a:xfrm>
              <a:off x="7403430" y="3960204"/>
              <a:ext cx="1286261" cy="279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Data </a:t>
              </a:r>
              <a:b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Warehouse 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869" y="3252838"/>
              <a:ext cx="422067" cy="589935"/>
            </a:xfrm>
            <a:prstGeom prst="rect">
              <a:avLst/>
            </a:prstGeom>
          </p:spPr>
        </p:pic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0113" y="4840984"/>
            <a:ext cx="573216" cy="57321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4608429" y="5060277"/>
            <a:ext cx="1185012" cy="141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Data Factory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8236205" y="5296975"/>
            <a:ext cx="788563" cy="0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8279259" y="4077026"/>
            <a:ext cx="788563" cy="0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8431909" y="3880195"/>
            <a:ext cx="788563" cy="0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8208646" y="5148646"/>
            <a:ext cx="788563" cy="0"/>
          </a:xfrm>
          <a:prstGeom prst="straightConnector1">
            <a:avLst/>
          </a:prstGeom>
          <a:ln w="38100" cmpd="sng">
            <a:solidFill>
              <a:srgbClr val="0072C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 bwMode="auto">
          <a:xfrm>
            <a:off x="3855287" y="5559580"/>
            <a:ext cx="2571529" cy="1010940"/>
          </a:xfrm>
          <a:prstGeom prst="rect">
            <a:avLst/>
          </a:prstGeom>
          <a:solidFill>
            <a:srgbClr val="FFB6FF">
              <a:alpha val="2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87920" y="2902329"/>
            <a:ext cx="2571529" cy="1010940"/>
          </a:xfrm>
          <a:prstGeom prst="rect">
            <a:avLst/>
          </a:prstGeom>
          <a:solidFill>
            <a:srgbClr val="FFB6FF">
              <a:alpha val="2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Day one services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3839941" y="2055893"/>
            <a:ext cx="2571529" cy="3423493"/>
          </a:xfrm>
          <a:prstGeom prst="rect">
            <a:avLst/>
          </a:prstGeom>
          <a:solidFill>
            <a:srgbClr val="EDFFC1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Day two services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6421587" y="2166340"/>
            <a:ext cx="1609568" cy="1182904"/>
          </a:xfrm>
          <a:prstGeom prst="rect">
            <a:avLst/>
          </a:prstGeom>
          <a:solidFill>
            <a:srgbClr val="EDFFC1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049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</a:t>
            </a:r>
            <a:r>
              <a:rPr lang="en-US" dirty="0" err="1" smtClean="0"/>
              <a:t>sucess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052942"/>
            <a:ext cx="11151917" cy="2357568"/>
          </a:xfrm>
        </p:spPr>
        <p:txBody>
          <a:bodyPr/>
          <a:lstStyle/>
          <a:p>
            <a:r>
              <a:rPr lang="en-US" sz="2400" dirty="0" smtClean="0"/>
              <a:t>Goal of the data-camp is to provide hands-on with http://portal.azure.com</a:t>
            </a:r>
          </a:p>
          <a:p>
            <a:r>
              <a:rPr lang="en-US" sz="2400" dirty="0" smtClean="0"/>
              <a:t>WTT is an example Azure app that uses many Azure data services (SQL DB, Websites, Traffic manager, Blobs, </a:t>
            </a:r>
            <a:r>
              <a:rPr lang="en-US" sz="2400" dirty="0" err="1" smtClean="0"/>
              <a:t>DocumentDB</a:t>
            </a:r>
            <a:r>
              <a:rPr lang="en-US" sz="2400" dirty="0" smtClean="0"/>
              <a:t>, Search, ADF, SQL DW, </a:t>
            </a:r>
            <a:r>
              <a:rPr lang="en-US" sz="2400" dirty="0" err="1" smtClean="0"/>
              <a:t>PowerBI</a:t>
            </a:r>
            <a:r>
              <a:rPr lang="en-US" sz="2400" dirty="0"/>
              <a:t>) </a:t>
            </a:r>
            <a:r>
              <a:rPr lang="en-US" sz="2400" dirty="0">
                <a:hlinkClick r:id="rId2"/>
              </a:rPr>
              <a:t>http://datacampguy.trafficmanager.net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You can use this while you are here or after </a:t>
            </a:r>
            <a:r>
              <a:rPr lang="en-US" sz="2000" dirty="0"/>
              <a:t>you return home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github.com/guyhay/wingtiptickets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You can pair with a colleague if you want 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9252" y="4014356"/>
            <a:ext cx="5487697" cy="2474524"/>
          </a:xfrm>
          <a:prstGeom prst="rect">
            <a:avLst/>
          </a:prstGeom>
          <a:ln>
            <a:solidFill>
              <a:srgbClr val="0071BC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346075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3200" kern="1200">
                <a:gradFill flip="none" rotWithShape="1">
                  <a:gsLst>
                    <a:gs pos="0">
                      <a:schemeClr val="accent1"/>
                    </a:gs>
                    <a:gs pos="86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630238" indent="-28416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30238" algn="l"/>
              </a:tabLst>
              <a:defRPr sz="2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914400" indent="-28416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482725" indent="-22383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914400" algn="l"/>
              </a:tabLst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712913" indent="-2301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Ensure that you can login to </a:t>
            </a:r>
            <a:r>
              <a:rPr lang="en-US" sz="2400" dirty="0" smtClean="0">
                <a:hlinkClick r:id="rId4"/>
              </a:rPr>
              <a:t>http://portal.azure.com</a:t>
            </a:r>
            <a:r>
              <a:rPr lang="en-US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Ensure that you can connect to your VM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Complete the provisioning process for the HOL C:\WingTipTickets from your VM</a:t>
            </a:r>
            <a:endParaRPr lang="en-NZ" sz="24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83472" y="4012015"/>
            <a:ext cx="5487697" cy="2651760"/>
          </a:xfrm>
          <a:prstGeom prst="rect">
            <a:avLst/>
          </a:prstGeom>
          <a:ln>
            <a:solidFill>
              <a:srgbClr val="0071BC"/>
            </a:solidFill>
          </a:ln>
        </p:spPr>
        <p:txBody>
          <a:bodyPr/>
          <a:lstStyle>
            <a:lvl1pPr marL="346075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3200" kern="1200">
                <a:gradFill flip="none" rotWithShape="1">
                  <a:gsLst>
                    <a:gs pos="0">
                      <a:schemeClr val="accent1"/>
                    </a:gs>
                    <a:gs pos="86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630238" indent="-28416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30238" algn="l"/>
              </a:tabLst>
              <a:defRPr sz="2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914400" indent="-28416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482725" indent="-22383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914400" algn="l"/>
              </a:tabLst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712913" indent="-2301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paid Azure account, either your own or using an Azure Pass from us</a:t>
            </a:r>
          </a:p>
          <a:p>
            <a:r>
              <a:rPr lang="en-US" sz="2000" dirty="0" smtClean="0"/>
              <a:t>One of the VMs with the client tools RDP instructions </a:t>
            </a:r>
            <a:r>
              <a:rPr lang="en-NZ" sz="2000" dirty="0" smtClean="0">
                <a:hlinkClick r:id="rId5"/>
              </a:rPr>
              <a:t>https://www.yammer.com/azureadvisors/#/groups/6596026/files</a:t>
            </a:r>
            <a:r>
              <a:rPr lang="en-NZ" sz="2000" dirty="0" smtClean="0"/>
              <a:t> or the card</a:t>
            </a:r>
          </a:p>
          <a:p>
            <a:r>
              <a:rPr lang="en-NZ" sz="2000" dirty="0" smtClean="0"/>
              <a:t>Detailed instructions (either this PPT, or the configuration guide both on GitHub)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900" y="3573109"/>
            <a:ext cx="5486400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Tasks</a:t>
            </a:r>
            <a:endParaRPr lang="en-US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4998" y="3573109"/>
            <a:ext cx="5486400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What you need</a:t>
            </a:r>
          </a:p>
        </p:txBody>
      </p:sp>
    </p:spTree>
    <p:extLst>
      <p:ext uri="{BB962C8B-B14F-4D97-AF65-F5344CB8AC3E}">
        <p14:creationId xmlns:p14="http://schemas.microsoft.com/office/powerpoint/2010/main" val="2066080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smtClean="0"/>
              <a:t>Azure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492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http://portal.azure.com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DB</a:t>
            </a:r>
          </a:p>
          <a:p>
            <a:r>
              <a:rPr lang="en-US" dirty="0" smtClean="0"/>
              <a:t>Connect </a:t>
            </a:r>
            <a:r>
              <a:rPr lang="en-US" dirty="0" smtClean="0"/>
              <a:t>to DB from </a:t>
            </a:r>
            <a:r>
              <a:rPr lang="en-US" dirty="0" smtClean="0"/>
              <a:t>SSMS</a:t>
            </a:r>
          </a:p>
        </p:txBody>
      </p:sp>
    </p:spTree>
    <p:extLst>
      <p:ext uri="{BB962C8B-B14F-4D97-AF65-F5344CB8AC3E}">
        <p14:creationId xmlns:p14="http://schemas.microsoft.com/office/powerpoint/2010/main" val="38178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 Setup Steps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990596"/>
            <a:ext cx="11151917" cy="5466112"/>
          </a:xfrm>
        </p:spPr>
        <p:txBody>
          <a:bodyPr/>
          <a:lstStyle/>
          <a:p>
            <a:r>
              <a:rPr lang="en-US" sz="2800" dirty="0" smtClean="0"/>
              <a:t>Connect to your VM </a:t>
            </a:r>
            <a:r>
              <a:rPr lang="en-US" sz="2800" dirty="0"/>
              <a:t>(e.g. ‘</a:t>
            </a:r>
            <a:r>
              <a:rPr lang="en-US" sz="2800" dirty="0" smtClean="0"/>
              <a:t>wingtipnov17datacamp132’) and </a:t>
            </a:r>
            <a:r>
              <a:rPr lang="en-US" sz="2800" dirty="0"/>
              <a:t>navigate to C:\WingTipTickets</a:t>
            </a:r>
            <a:endParaRPr lang="en-US" sz="2800" dirty="0" smtClean="0"/>
          </a:p>
          <a:p>
            <a:r>
              <a:rPr lang="en-US" sz="2800" dirty="0" smtClean="0"/>
              <a:t>Launch </a:t>
            </a:r>
            <a:r>
              <a:rPr lang="en-US" sz="2800" dirty="0"/>
              <a:t>Azure PowerShell (as an administrator</a:t>
            </a:r>
            <a:r>
              <a:rPr lang="en-US" sz="2800" dirty="0"/>
              <a:t>) </a:t>
            </a:r>
            <a:r>
              <a:rPr lang="en-US" sz="1800" dirty="0">
                <a:hlinkClick r:id="rId2"/>
              </a:rPr>
              <a:t>https://github.com/guyhay/WingTipTickets/blob/master/Azure%20SQL%20HOL%20Configuration%20Guide%20-%</a:t>
            </a:r>
            <a:r>
              <a:rPr lang="en-US" sz="1800" dirty="0" smtClean="0">
                <a:hlinkClick r:id="rId2"/>
              </a:rPr>
              <a:t>20Final.docx</a:t>
            </a:r>
            <a:r>
              <a:rPr lang="en-US" sz="1800" dirty="0" smtClean="0"/>
              <a:t> </a:t>
            </a:r>
            <a:endParaRPr lang="en-NZ" sz="2800" dirty="0"/>
          </a:p>
          <a:p>
            <a:pPr marL="803275" lvl="1" indent="-457200">
              <a:buFont typeface="+mj-lt"/>
              <a:buAutoNum type="arabicPeriod"/>
            </a:pPr>
            <a:r>
              <a:rPr lang="en-US" sz="2400" dirty="0" smtClean="0"/>
              <a:t>Add-</a:t>
            </a:r>
            <a:r>
              <a:rPr lang="en-US" sz="2400" dirty="0" err="1" smtClean="0"/>
              <a:t>AzureAccount</a:t>
            </a:r>
            <a:endParaRPr lang="en-NZ" sz="2400" dirty="0"/>
          </a:p>
          <a:p>
            <a:pPr lvl="2"/>
            <a:r>
              <a:rPr lang="en-US" sz="2000" dirty="0" smtClean="0"/>
              <a:t>Optional - Select-</a:t>
            </a:r>
            <a:r>
              <a:rPr lang="en-US" sz="2000" dirty="0" err="1" smtClean="0"/>
              <a:t>AzureSubscription</a:t>
            </a:r>
            <a:r>
              <a:rPr lang="en-US" sz="2000" dirty="0" smtClean="0"/>
              <a:t> </a:t>
            </a:r>
            <a:r>
              <a:rPr lang="en-US" sz="2000" dirty="0"/>
              <a:t>–</a:t>
            </a:r>
            <a:r>
              <a:rPr lang="en-US" sz="2000" dirty="0" err="1"/>
              <a:t>SubscriptionId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&lt;provide your subscription that you want to use&gt;</a:t>
            </a:r>
            <a:endParaRPr lang="en-NZ" sz="2000" i="1" dirty="0">
              <a:solidFill>
                <a:srgbClr val="FF0000"/>
              </a:solidFill>
            </a:endParaRPr>
          </a:p>
          <a:p>
            <a:pPr marL="803275" lvl="1" indent="-457200">
              <a:buFont typeface="+mj-lt"/>
              <a:buAutoNum type="arabicPeriod"/>
            </a:pPr>
            <a:r>
              <a:rPr lang="en-US" sz="2400" dirty="0"/>
              <a:t>Set-</a:t>
            </a:r>
            <a:r>
              <a:rPr lang="en-US" sz="2400" dirty="0" err="1"/>
              <a:t>ExecutionPolicy</a:t>
            </a:r>
            <a:r>
              <a:rPr lang="en-US" sz="2400" dirty="0"/>
              <a:t> -Scope </a:t>
            </a:r>
            <a:r>
              <a:rPr lang="en-US" sz="2400" dirty="0" err="1"/>
              <a:t>LocalMachine</a:t>
            </a:r>
            <a:r>
              <a:rPr lang="en-US" sz="2400" dirty="0"/>
              <a:t> -</a:t>
            </a:r>
            <a:r>
              <a:rPr lang="en-US" sz="2400" dirty="0" err="1"/>
              <a:t>ExecutionPolicy</a:t>
            </a:r>
            <a:r>
              <a:rPr lang="en-US" sz="2400" dirty="0"/>
              <a:t> Unrestricted –Force</a:t>
            </a:r>
            <a:endParaRPr lang="en-NZ" sz="2400" dirty="0"/>
          </a:p>
          <a:p>
            <a:pPr marL="803275" lvl="1" indent="-457200">
              <a:buFont typeface="+mj-lt"/>
              <a:buAutoNum type="arabicPeriod"/>
            </a:pPr>
            <a:r>
              <a:rPr lang="en-US" sz="2400" dirty="0" smtClean="0"/>
              <a:t>CD c:\</a:t>
            </a:r>
            <a:r>
              <a:rPr lang="en-US" sz="2400" dirty="0"/>
              <a:t>WingTipTickets\scripts</a:t>
            </a:r>
            <a:endParaRPr lang="en-NZ" sz="2400" dirty="0"/>
          </a:p>
          <a:p>
            <a:pPr marL="803275" lvl="1" indent="-457200">
              <a:buFont typeface="+mj-lt"/>
              <a:buAutoNum type="arabicPeriod"/>
            </a:pPr>
            <a:r>
              <a:rPr lang="en-US" sz="2400" dirty="0"/>
              <a:t>Unblock-file .\New-WTTEnvironment.ps1</a:t>
            </a:r>
            <a:endParaRPr lang="en-NZ" sz="2400" dirty="0"/>
          </a:p>
          <a:p>
            <a:pPr marL="803275" lvl="1" indent="-457200">
              <a:buFont typeface="+mj-lt"/>
              <a:buAutoNum type="arabicPeriod"/>
            </a:pPr>
            <a:r>
              <a:rPr lang="en-US" sz="2400" b="1" dirty="0"/>
              <a:t>. .\New-WTTEnvironment.ps1</a:t>
            </a:r>
            <a:endParaRPr lang="en-NZ" sz="2400" b="1" dirty="0"/>
          </a:p>
          <a:p>
            <a:pPr marL="803275" lvl="1" indent="-457200">
              <a:buFont typeface="+mj-lt"/>
              <a:buAutoNum type="arabicPeriod"/>
            </a:pPr>
            <a:r>
              <a:rPr lang="en-US" sz="2400" dirty="0"/>
              <a:t>New-</a:t>
            </a:r>
            <a:r>
              <a:rPr lang="en-US" sz="2400" dirty="0" err="1"/>
              <a:t>WTTEnvironment</a:t>
            </a:r>
            <a:r>
              <a:rPr lang="en-US" sz="2400" dirty="0"/>
              <a:t> -</a:t>
            </a:r>
            <a:r>
              <a:rPr lang="en-US" sz="2400" dirty="0" err="1"/>
              <a:t>WTTEnvironmentApplicationName</a:t>
            </a:r>
            <a:r>
              <a:rPr lang="en-US" sz="2400" dirty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&lt;</a:t>
            </a:r>
            <a:r>
              <a:rPr lang="en-US" sz="2400" i="1" dirty="0" smtClean="0">
                <a:solidFill>
                  <a:srgbClr val="FF0000"/>
                </a:solidFill>
              </a:rPr>
              <a:t>your-globally-unique-app-name&gt;</a:t>
            </a:r>
            <a:endParaRPr lang="en-NZ" sz="2400" i="1" dirty="0">
              <a:solidFill>
                <a:srgbClr val="FF0000"/>
              </a:solidFill>
            </a:endParaRPr>
          </a:p>
        </p:txBody>
      </p:sp>
      <p:sp>
        <p:nvSpPr>
          <p:cNvPr id="4" name="Line Callout 1 3"/>
          <p:cNvSpPr/>
          <p:nvPr/>
        </p:nvSpPr>
        <p:spPr bwMode="auto">
          <a:xfrm>
            <a:off x="7793182" y="6072414"/>
            <a:ext cx="3574473" cy="685800"/>
          </a:xfrm>
          <a:prstGeom prst="borderCallout1">
            <a:avLst>
              <a:gd name="adj1" fmla="val 18750"/>
              <a:gd name="adj2" fmla="val -8333"/>
              <a:gd name="adj3" fmla="val -81235"/>
              <a:gd name="adj4" fmla="val -5955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Super-tricky syntax.  Full-stop space full-stop backslash</a:t>
            </a:r>
          </a:p>
        </p:txBody>
      </p:sp>
    </p:spTree>
    <p:extLst>
      <p:ext uri="{BB962C8B-B14F-4D97-AF65-F5344CB8AC3E}">
        <p14:creationId xmlns:p14="http://schemas.microsoft.com/office/powerpoint/2010/main" val="2892296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smtClean="0"/>
              <a:t>Azure SQL DB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4929"/>
          </a:xfrm>
        </p:spPr>
        <p:txBody>
          <a:bodyPr/>
          <a:lstStyle/>
          <a:p>
            <a:r>
              <a:rPr lang="en-US" dirty="0" smtClean="0"/>
              <a:t>Vertical scaling </a:t>
            </a:r>
          </a:p>
          <a:p>
            <a:r>
              <a:rPr lang="en-US" dirty="0" smtClean="0"/>
              <a:t>Delete </a:t>
            </a:r>
            <a:r>
              <a:rPr lang="en-US" dirty="0" smtClean="0"/>
              <a:t>DB</a:t>
            </a:r>
          </a:p>
          <a:p>
            <a:r>
              <a:rPr lang="en-US" dirty="0" smtClean="0"/>
              <a:t>Restore </a:t>
            </a:r>
            <a:r>
              <a:rPr lang="en-US" dirty="0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Azure Platform v5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71BC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AEEF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ABE15EFD-8C83-4717-95BF-47E5BFF5D34F}"/>
    </a:ext>
  </a:extLst>
</a:theme>
</file>

<file path=ppt/theme/theme2.xml><?xml version="1.0" encoding="utf-8"?>
<a:theme xmlns:a="http://schemas.openxmlformats.org/drawingml/2006/main" name="Asure Metro Template Colored Titles Segoe UI 16x9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B742360A-E46D-4B4B-82B9-E15D19D74D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588C332A19143B76F4B122D6916F0" ma:contentTypeVersion="3" ma:contentTypeDescription="Create a new document." ma:contentTypeScope="" ma:versionID="9477869582d2dcd8d7c168a0aba4e29a">
  <xsd:schema xmlns:xsd="http://www.w3.org/2001/XMLSchema" xmlns:xs="http://www.w3.org/2001/XMLSchema" xmlns:p="http://schemas.microsoft.com/office/2006/metadata/properties" xmlns:ns2="4c9d5b1a-dba0-446a-8e45-7a9ed15a6f00" targetNamespace="http://schemas.microsoft.com/office/2006/metadata/properties" ma:root="true" ma:fieldsID="99a8b0ab1b6ca91437e22a96cb29fb4e" ns2:_="">
    <xsd:import namespace="4c9d5b1a-dba0-446a-8e45-7a9ed15a6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d5b1a-dba0-446a-8e45-7a9ed15a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3CD0A-443A-485C-804D-6841659B33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65D72E-384F-49C0-81DB-716C9DCB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d5b1a-dba0-446a-8e45-7a9ed15a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76E3CC-B2FB-411A-A5D5-4517382E5C5D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4c9d5b1a-dba0-446a-8e45-7a9ed15a6f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Azure</Template>
  <TotalTime>2507</TotalTime>
  <Words>362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Windows Azure Platform v5</vt:lpstr>
      <vt:lpstr>Asure Metro Template Colored Titles Segoe UI 16x9</vt:lpstr>
      <vt:lpstr>Hands-on-labs WingTipTickets</vt:lpstr>
      <vt:lpstr>Your demo Azure application after deployment</vt:lpstr>
      <vt:lpstr>WingTipTickets Architecture</vt:lpstr>
      <vt:lpstr>WingTipTickets Detailed Architecture </vt:lpstr>
      <vt:lpstr>Picture of sucess</vt:lpstr>
      <vt:lpstr>Azure demo</vt:lpstr>
      <vt:lpstr>HOL Setup Steps</vt:lpstr>
      <vt:lpstr>Azure SQL DB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WingTipTickets</dc:title>
  <dc:creator>Guy Haycock</dc:creator>
  <cp:lastModifiedBy>Guy Haycock</cp:lastModifiedBy>
  <cp:revision>57</cp:revision>
  <dcterms:created xsi:type="dcterms:W3CDTF">2015-03-19T16:52:23Z</dcterms:created>
  <dcterms:modified xsi:type="dcterms:W3CDTF">2015-11-20T16:43:43Z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0x0101000B8588C332A19143B76F4B122D6916F0</vt:lpwstr>
  </property>
</Properties>
</file>