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eaead9a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eaead9a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accent2"/>
                </a:solidFill>
              </a:rPr>
              <a:t>Team #9</a:t>
            </a:r>
            <a:endParaRPr b="1" u="sng">
              <a:solidFill>
                <a:schemeClr val="accent2"/>
              </a:solidFill>
            </a:endParaRPr>
          </a:p>
        </p:txBody>
      </p:sp>
      <p:sp>
        <p:nvSpPr>
          <p:cNvPr id="55" name="Google Shape;55;p13"/>
          <p:cNvSpPr txBox="1"/>
          <p:nvPr>
            <p:ph idx="1" type="body"/>
          </p:nvPr>
        </p:nvSpPr>
        <p:spPr>
          <a:xfrm>
            <a:off x="311700" y="1076275"/>
            <a:ext cx="36105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060">
                <a:solidFill>
                  <a:schemeClr val="accent2"/>
                </a:solidFill>
                <a:latin typeface="Roboto"/>
                <a:ea typeface="Roboto"/>
                <a:cs typeface="Roboto"/>
                <a:sym typeface="Roboto"/>
              </a:rPr>
              <a:t>Previous child protection records</a:t>
            </a:r>
            <a:endParaRPr sz="1060">
              <a:solidFill>
                <a:schemeClr val="accent2"/>
              </a:solidFill>
              <a:latin typeface="Roboto"/>
              <a:ea typeface="Roboto"/>
              <a:cs typeface="Roboto"/>
              <a:sym typeface="Roboto"/>
            </a:endParaRPr>
          </a:p>
          <a:p>
            <a:pPr indent="-295910" lvl="0" marL="457200" rtl="0" algn="l">
              <a:lnSpc>
                <a:spcPct val="105000"/>
              </a:lnSpc>
              <a:spcBef>
                <a:spcPts val="1200"/>
              </a:spcBef>
              <a:spcAft>
                <a:spcPts val="0"/>
              </a:spcAft>
              <a:buClr>
                <a:schemeClr val="accent2"/>
              </a:buClr>
              <a:buSzPts val="1060"/>
              <a:buFont typeface="Roboto"/>
              <a:buChar char="-"/>
            </a:pPr>
            <a:r>
              <a:rPr lang="en" sz="1060">
                <a:solidFill>
                  <a:schemeClr val="accent2"/>
                </a:solidFill>
                <a:latin typeface="Roboto"/>
                <a:ea typeface="Roboto"/>
                <a:cs typeface="Roboto"/>
                <a:sym typeface="Roboto"/>
              </a:rPr>
              <a:t>As an NGO we’d like to make sure that all the data regarding the children should be protected. We don’t want prior situations regarding the child to influence current situations, so as not to have a “Child who cried Wolf” situation.</a:t>
            </a:r>
            <a:endParaRPr sz="1060">
              <a:solidFill>
                <a:schemeClr val="accent2"/>
              </a:solidFill>
              <a:latin typeface="Roboto"/>
              <a:ea typeface="Roboto"/>
              <a:cs typeface="Roboto"/>
              <a:sym typeface="Roboto"/>
            </a:endParaRPr>
          </a:p>
          <a:p>
            <a:pPr indent="0" lvl="0" marL="0" rtl="0" algn="l">
              <a:lnSpc>
                <a:spcPct val="105000"/>
              </a:lnSpc>
              <a:spcBef>
                <a:spcPts val="1200"/>
              </a:spcBef>
              <a:spcAft>
                <a:spcPts val="0"/>
              </a:spcAft>
              <a:buSzPts val="605"/>
              <a:buNone/>
            </a:pPr>
            <a:r>
              <a:rPr lang="en" sz="1060">
                <a:solidFill>
                  <a:schemeClr val="accent2"/>
                </a:solidFill>
                <a:latin typeface="Roboto"/>
                <a:ea typeface="Roboto"/>
                <a:cs typeface="Roboto"/>
                <a:sym typeface="Roboto"/>
              </a:rPr>
              <a:t> Family’s demographics records</a:t>
            </a:r>
            <a:endParaRPr sz="1060">
              <a:solidFill>
                <a:schemeClr val="accent2"/>
              </a:solidFill>
              <a:latin typeface="Roboto"/>
              <a:ea typeface="Roboto"/>
              <a:cs typeface="Roboto"/>
              <a:sym typeface="Roboto"/>
            </a:endParaRPr>
          </a:p>
          <a:p>
            <a:pPr indent="-295910" lvl="0" marL="457200" rtl="0" algn="l">
              <a:lnSpc>
                <a:spcPct val="105000"/>
              </a:lnSpc>
              <a:spcBef>
                <a:spcPts val="1200"/>
              </a:spcBef>
              <a:spcAft>
                <a:spcPts val="0"/>
              </a:spcAft>
              <a:buClr>
                <a:schemeClr val="accent2"/>
              </a:buClr>
              <a:buSzPts val="1060"/>
              <a:buFont typeface="Roboto"/>
              <a:buChar char="-"/>
            </a:pPr>
            <a:r>
              <a:rPr lang="en" sz="1060">
                <a:solidFill>
                  <a:schemeClr val="accent2"/>
                </a:solidFill>
                <a:latin typeface="Roboto"/>
                <a:ea typeface="Roboto"/>
                <a:cs typeface="Roboto"/>
                <a:sym typeface="Roboto"/>
              </a:rPr>
              <a:t>We are aware that it can happen in every family, but these statistics are directly related to the conditions in which the child lives. </a:t>
            </a:r>
            <a:r>
              <a:rPr b="1" lang="en" sz="1060">
                <a:solidFill>
                  <a:schemeClr val="accent2"/>
                </a:solidFill>
                <a:latin typeface="Roboto"/>
                <a:ea typeface="Roboto"/>
                <a:cs typeface="Roboto"/>
                <a:sym typeface="Roboto"/>
              </a:rPr>
              <a:t>DISCLAIMER</a:t>
            </a:r>
            <a:r>
              <a:rPr lang="en" sz="1060">
                <a:solidFill>
                  <a:schemeClr val="accent2"/>
                </a:solidFill>
                <a:latin typeface="Roboto"/>
                <a:ea typeface="Roboto"/>
                <a:cs typeface="Roboto"/>
                <a:sym typeface="Roboto"/>
              </a:rPr>
              <a:t>: Not all demographics should have the same influence (it’s very different to train a model base on Race than based on Living Conditions).</a:t>
            </a:r>
            <a:endParaRPr sz="1060">
              <a:solidFill>
                <a:schemeClr val="accent2"/>
              </a:solidFill>
              <a:latin typeface="Roboto"/>
              <a:ea typeface="Roboto"/>
              <a:cs typeface="Roboto"/>
              <a:sym typeface="Roboto"/>
            </a:endParaRPr>
          </a:p>
          <a:p>
            <a:pPr indent="0" lvl="0" marL="0" rtl="0" algn="l">
              <a:lnSpc>
                <a:spcPct val="105000"/>
              </a:lnSpc>
              <a:spcBef>
                <a:spcPts val="1200"/>
              </a:spcBef>
              <a:spcAft>
                <a:spcPts val="0"/>
              </a:spcAft>
              <a:buSzPts val="605"/>
              <a:buNone/>
            </a:pPr>
            <a:r>
              <a:rPr lang="en" sz="1060">
                <a:solidFill>
                  <a:schemeClr val="accent2"/>
                </a:solidFill>
                <a:latin typeface="Roboto"/>
                <a:ea typeface="Roboto"/>
                <a:cs typeface="Roboto"/>
                <a:sym typeface="Roboto"/>
              </a:rPr>
              <a:t> Parents’ behavioral health records</a:t>
            </a:r>
            <a:endParaRPr sz="1060">
              <a:solidFill>
                <a:schemeClr val="accent2"/>
              </a:solidFill>
              <a:latin typeface="Roboto"/>
              <a:ea typeface="Roboto"/>
              <a:cs typeface="Roboto"/>
              <a:sym typeface="Roboto"/>
            </a:endParaRPr>
          </a:p>
          <a:p>
            <a:pPr indent="-295910" lvl="0" marL="457200" rtl="0" algn="l">
              <a:lnSpc>
                <a:spcPct val="105000"/>
              </a:lnSpc>
              <a:spcBef>
                <a:spcPts val="1200"/>
              </a:spcBef>
              <a:spcAft>
                <a:spcPts val="0"/>
              </a:spcAft>
              <a:buClr>
                <a:schemeClr val="accent2"/>
              </a:buClr>
              <a:buSzPts val="1060"/>
              <a:buFont typeface="Roboto"/>
              <a:buChar char="-"/>
            </a:pPr>
            <a:r>
              <a:rPr lang="en" sz="1060">
                <a:solidFill>
                  <a:schemeClr val="accent2"/>
                </a:solidFill>
                <a:latin typeface="Roboto"/>
                <a:ea typeface="Roboto"/>
                <a:cs typeface="Roboto"/>
                <a:sym typeface="Roboto"/>
              </a:rPr>
              <a:t>This data breaches a lot on the privacy of the people involved, and, as such, is out of bounds.</a:t>
            </a:r>
            <a:endParaRPr sz="1060">
              <a:solidFill>
                <a:schemeClr val="accent2"/>
              </a:solidFill>
              <a:latin typeface="Roboto"/>
              <a:ea typeface="Roboto"/>
              <a:cs typeface="Roboto"/>
              <a:sym typeface="Roboto"/>
            </a:endParaRPr>
          </a:p>
          <a:p>
            <a:pPr indent="0" lvl="0" marL="0" rtl="0" algn="l">
              <a:lnSpc>
                <a:spcPct val="105000"/>
              </a:lnSpc>
              <a:spcBef>
                <a:spcPts val="1200"/>
              </a:spcBef>
              <a:spcAft>
                <a:spcPts val="1200"/>
              </a:spcAft>
              <a:buNone/>
            </a:pPr>
            <a:r>
              <a:rPr lang="en" sz="1060">
                <a:solidFill>
                  <a:schemeClr val="accent2"/>
                </a:solidFill>
                <a:latin typeface="Roboto"/>
                <a:ea typeface="Roboto"/>
                <a:cs typeface="Roboto"/>
                <a:sym typeface="Roboto"/>
              </a:rPr>
              <a:t>Everything else is fair game.</a:t>
            </a:r>
            <a:endParaRPr sz="1060">
              <a:solidFill>
                <a:schemeClr val="accent2"/>
              </a:solidFill>
              <a:latin typeface="Roboto"/>
              <a:ea typeface="Roboto"/>
              <a:cs typeface="Roboto"/>
              <a:sym typeface="Roboto"/>
            </a:endParaRPr>
          </a:p>
        </p:txBody>
      </p:sp>
      <p:sp>
        <p:nvSpPr>
          <p:cNvPr id="56" name="Google Shape;56;p13"/>
          <p:cNvSpPr txBox="1"/>
          <p:nvPr>
            <p:ph idx="2" type="body"/>
          </p:nvPr>
        </p:nvSpPr>
        <p:spPr>
          <a:xfrm>
            <a:off x="4733100" y="35812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2"/>
                </a:solidFill>
              </a:rPr>
              <a:t>Aggressiveness</a:t>
            </a:r>
            <a:r>
              <a:rPr lang="en">
                <a:solidFill>
                  <a:schemeClr val="accent2"/>
                </a:solidFill>
              </a:rPr>
              <a:t> Level:</a:t>
            </a:r>
            <a:endParaRPr>
              <a:solidFill>
                <a:schemeClr val="accent2"/>
              </a:solidFill>
            </a:endParaRPr>
          </a:p>
          <a:p>
            <a:pPr indent="-317500" lvl="0" marL="457200" rtl="0" algn="l">
              <a:spcBef>
                <a:spcPts val="1200"/>
              </a:spcBef>
              <a:spcAft>
                <a:spcPts val="0"/>
              </a:spcAft>
              <a:buClr>
                <a:schemeClr val="accent2"/>
              </a:buClr>
              <a:buSzPts val="1400"/>
              <a:buChar char="-"/>
            </a:pPr>
            <a:r>
              <a:rPr lang="en">
                <a:solidFill>
                  <a:schemeClr val="accent2"/>
                </a:solidFill>
              </a:rPr>
              <a:t>As an NGO, we want the </a:t>
            </a:r>
            <a:r>
              <a:rPr lang="en">
                <a:solidFill>
                  <a:schemeClr val="accent2"/>
                </a:solidFill>
              </a:rPr>
              <a:t>aggressiveness</a:t>
            </a:r>
            <a:r>
              <a:rPr lang="en">
                <a:solidFill>
                  <a:schemeClr val="accent2"/>
                </a:solidFill>
              </a:rPr>
              <a:t> level to be high enough to flag the require children, but also be aware that the government </a:t>
            </a:r>
            <a:r>
              <a:rPr lang="en">
                <a:solidFill>
                  <a:schemeClr val="accent2"/>
                </a:solidFill>
              </a:rPr>
              <a:t>has</a:t>
            </a:r>
            <a:r>
              <a:rPr lang="en">
                <a:solidFill>
                  <a:schemeClr val="accent2"/>
                </a:solidFill>
              </a:rPr>
              <a:t> a limited amount of resources to handle the calls, and want them to be used for </a:t>
            </a:r>
            <a:r>
              <a:rPr lang="en">
                <a:solidFill>
                  <a:schemeClr val="accent2"/>
                </a:solidFill>
              </a:rPr>
              <a:t>the</a:t>
            </a:r>
            <a:r>
              <a:rPr lang="en">
                <a:solidFill>
                  <a:schemeClr val="accent2"/>
                </a:solidFill>
              </a:rPr>
              <a:t> proper cases.</a:t>
            </a:r>
            <a:endParaRPr>
              <a:solidFill>
                <a:schemeClr val="accent2"/>
              </a:solidFill>
            </a:endParaRPr>
          </a:p>
        </p:txBody>
      </p:sp>
      <p:pic>
        <p:nvPicPr>
          <p:cNvPr id="57" name="Google Shape;57;p13"/>
          <p:cNvPicPr preferRelativeResize="0"/>
          <p:nvPr/>
        </p:nvPicPr>
        <p:blipFill>
          <a:blip r:embed="rId3">
            <a:alphaModFix/>
          </a:blip>
          <a:stretch>
            <a:fillRect/>
          </a:stretch>
        </p:blipFill>
        <p:spPr>
          <a:xfrm>
            <a:off x="4605913" y="2571750"/>
            <a:ext cx="4254274" cy="239302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