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eaead9a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eaead9a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faa678a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faa678a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faa678a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faa678a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faa678a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faa678a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“Dr. Ilana Berg”</a:t>
            </a:r>
            <a:endParaRPr b="1" u="sng">
              <a:solidFill>
                <a:schemeClr val="accent2"/>
              </a:solidFill>
            </a:endParaRPr>
          </a:p>
        </p:txBody>
      </p:sp>
      <p:sp>
        <p:nvSpPr>
          <p:cNvPr id="55" name="Google Shape;55;p13"/>
          <p:cNvSpPr txBox="1"/>
          <p:nvPr>
            <p:ph idx="1" type="body"/>
          </p:nvPr>
        </p:nvSpPr>
        <p:spPr>
          <a:xfrm>
            <a:off x="311700" y="10762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CURRENT</a:t>
            </a:r>
            <a:endParaRPr b="1"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rPr b="1" lang="en" sz="1360">
                <a:solidFill>
                  <a:schemeClr val="accent2"/>
                </a:solidFill>
                <a:latin typeface="Roboto"/>
                <a:ea typeface="Roboto"/>
                <a:cs typeface="Roboto"/>
                <a:sym typeface="Roboto"/>
              </a:rPr>
              <a:t>Classification Discrimination:</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Algorithm </a:t>
            </a:r>
            <a:r>
              <a:rPr lang="en" sz="1360">
                <a:solidFill>
                  <a:schemeClr val="accent2"/>
                </a:solidFill>
                <a:latin typeface="Roboto"/>
                <a:ea typeface="Roboto"/>
                <a:cs typeface="Roboto"/>
                <a:sym typeface="Roboto"/>
              </a:rPr>
              <a:t>misclassified</a:t>
            </a:r>
            <a:r>
              <a:rPr lang="en" sz="1360">
                <a:solidFill>
                  <a:schemeClr val="accent2"/>
                </a:solidFill>
                <a:latin typeface="Roboto"/>
                <a:ea typeface="Roboto"/>
                <a:cs typeface="Roboto"/>
                <a:sym typeface="Roboto"/>
              </a:rPr>
              <a:t> Women as Nurses as Doctors quite often. </a:t>
            </a:r>
            <a:r>
              <a:rPr i="1" lang="en" sz="1360">
                <a:solidFill>
                  <a:schemeClr val="accent2"/>
                </a:solidFill>
                <a:latin typeface="Roboto"/>
                <a:ea typeface="Roboto"/>
                <a:cs typeface="Roboto"/>
                <a:sym typeface="Roboto"/>
              </a:rPr>
              <a:t>(How many Women’s CVs were </a:t>
            </a:r>
            <a:r>
              <a:rPr i="1" lang="en" sz="1360">
                <a:solidFill>
                  <a:schemeClr val="accent2"/>
                </a:solidFill>
                <a:latin typeface="Roboto"/>
                <a:ea typeface="Roboto"/>
                <a:cs typeface="Roboto"/>
                <a:sym typeface="Roboto"/>
              </a:rPr>
              <a:t>misclassified</a:t>
            </a:r>
            <a:r>
              <a:rPr i="1" lang="en" sz="1360">
                <a:solidFill>
                  <a:schemeClr val="accent2"/>
                </a:solidFill>
                <a:latin typeface="Roboto"/>
                <a:ea typeface="Roboto"/>
                <a:cs typeface="Roboto"/>
                <a:sym typeface="Roboto"/>
              </a:rPr>
              <a:t>? How many Women’s CVs were misclassified as Nurses? Indirect Discrimination! Might be Direct, but more data on the algorithm is needed.)</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rPr b="1" lang="en" sz="1360">
                <a:solidFill>
                  <a:schemeClr val="accent2"/>
                </a:solidFill>
                <a:latin typeface="Roboto"/>
                <a:ea typeface="Roboto"/>
                <a:cs typeface="Roboto"/>
                <a:sym typeface="Roboto"/>
              </a:rPr>
              <a:t>Hiring Discrimination:</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Even despite this, no Women were hired at Doctors at all, with all 12 positions going to Men. </a:t>
            </a:r>
            <a:r>
              <a:rPr i="1" lang="en" sz="1360">
                <a:solidFill>
                  <a:schemeClr val="accent2"/>
                </a:solidFill>
                <a:latin typeface="Roboto"/>
                <a:ea typeface="Roboto"/>
                <a:cs typeface="Roboto"/>
                <a:sym typeface="Roboto"/>
              </a:rPr>
              <a:t>(How many Women’s CVs were classified as Doctors? How do the Women’s CVs compare to Man’s CVs? Was anyone hired after the email </a:t>
            </a:r>
            <a:r>
              <a:rPr i="1" lang="en" sz="1360">
                <a:solidFill>
                  <a:schemeClr val="accent2"/>
                </a:solidFill>
                <a:latin typeface="Roboto"/>
                <a:ea typeface="Roboto"/>
                <a:cs typeface="Roboto"/>
                <a:sym typeface="Roboto"/>
              </a:rPr>
              <a:t>exchange?</a:t>
            </a:r>
            <a:r>
              <a:rPr i="1" lang="en" sz="1360">
                <a:solidFill>
                  <a:schemeClr val="accent2"/>
                </a:solidFill>
                <a:latin typeface="Roboto"/>
                <a:ea typeface="Roboto"/>
                <a:cs typeface="Roboto"/>
                <a:sym typeface="Roboto"/>
              </a:rPr>
              <a:t>)</a:t>
            </a:r>
            <a:endParaRPr i="1" sz="1360">
              <a:solidFill>
                <a:schemeClr val="accent2"/>
              </a:solidFill>
              <a:latin typeface="Roboto"/>
              <a:ea typeface="Roboto"/>
              <a:cs typeface="Roboto"/>
              <a:sym typeface="Roboto"/>
            </a:endParaRPr>
          </a:p>
        </p:txBody>
      </p:sp>
      <p:sp>
        <p:nvSpPr>
          <p:cNvPr id="56" name="Google Shape;56;p13"/>
          <p:cNvSpPr txBox="1"/>
          <p:nvPr>
            <p:ph idx="1" type="body"/>
          </p:nvPr>
        </p:nvSpPr>
        <p:spPr>
          <a:xfrm>
            <a:off x="4572000" y="10762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HUMAN BEING</a:t>
            </a:r>
            <a:endParaRPr b="1"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rPr b="1" lang="en" sz="1360">
                <a:solidFill>
                  <a:schemeClr val="accent2"/>
                </a:solidFill>
                <a:latin typeface="Roboto"/>
                <a:ea typeface="Roboto"/>
                <a:cs typeface="Roboto"/>
                <a:sym typeface="Roboto"/>
              </a:rPr>
              <a:t>Classification Discrimination:</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HR Person </a:t>
            </a:r>
            <a:r>
              <a:rPr lang="en" sz="1360">
                <a:solidFill>
                  <a:schemeClr val="accent2"/>
                </a:solidFill>
                <a:latin typeface="Roboto"/>
                <a:ea typeface="Roboto"/>
                <a:cs typeface="Roboto"/>
                <a:sym typeface="Roboto"/>
              </a:rPr>
              <a:t>misclassified Dr. Ilana Berg as a Nurse instead of a Doctor. </a:t>
            </a:r>
            <a:r>
              <a:rPr i="1" lang="en" sz="1360">
                <a:solidFill>
                  <a:schemeClr val="accent2"/>
                </a:solidFill>
                <a:latin typeface="Roboto"/>
                <a:ea typeface="Roboto"/>
                <a:cs typeface="Roboto"/>
                <a:sym typeface="Roboto"/>
              </a:rPr>
              <a:t>(Direct discrimination! Why did it happen?)</a:t>
            </a:r>
            <a:endParaRPr i="1"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rPr b="1" lang="en" sz="1360">
                <a:solidFill>
                  <a:schemeClr val="accent2"/>
                </a:solidFill>
                <a:latin typeface="Roboto"/>
                <a:ea typeface="Roboto"/>
                <a:cs typeface="Roboto"/>
                <a:sym typeface="Roboto"/>
              </a:rPr>
              <a:t>Hiring Discrimination:</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The argument here will remain the same. </a:t>
            </a:r>
            <a:endParaRPr sz="1360">
              <a:solidFill>
                <a:schemeClr val="accen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“Dr. Ilana Berg”</a:t>
            </a:r>
            <a:endParaRPr b="1" u="sng">
              <a:solidFill>
                <a:schemeClr val="accent2"/>
              </a:solidFill>
            </a:endParaRPr>
          </a:p>
        </p:txBody>
      </p:sp>
      <p:sp>
        <p:nvSpPr>
          <p:cNvPr id="62" name="Google Shape;62;p14"/>
          <p:cNvSpPr txBox="1"/>
          <p:nvPr>
            <p:ph idx="1" type="body"/>
          </p:nvPr>
        </p:nvSpPr>
        <p:spPr>
          <a:xfrm>
            <a:off x="311700" y="1076275"/>
            <a:ext cx="4260300" cy="3416400"/>
          </a:xfrm>
          <a:prstGeom prst="rect">
            <a:avLst/>
          </a:prstGeom>
          <a:noFill/>
          <a:ln>
            <a:noFill/>
          </a:ln>
        </p:spPr>
        <p:txBody>
          <a:bodyPr anchorCtr="0" anchor="t" bIns="91425" lIns="91425" spcFirstLastPara="1" rIns="91425" wrap="square" tIns="91425">
            <a:noAutofit/>
          </a:bodyPr>
          <a:lstStyle/>
          <a:p>
            <a:pPr indent="-314960" lvl="0" marL="457200" rtl="0" algn="l">
              <a:lnSpc>
                <a:spcPct val="105000"/>
              </a:lnSpc>
              <a:spcBef>
                <a:spcPts val="0"/>
              </a:spcBef>
              <a:spcAft>
                <a:spcPts val="0"/>
              </a:spcAft>
              <a:buClr>
                <a:schemeClr val="accent2"/>
              </a:buClr>
              <a:buSzPts val="1360"/>
              <a:buFont typeface="Roboto"/>
              <a:buChar char="-"/>
            </a:pPr>
            <a:r>
              <a:rPr b="1" lang="en" sz="1360">
                <a:solidFill>
                  <a:schemeClr val="accent2"/>
                </a:solidFill>
                <a:latin typeface="Roboto"/>
                <a:ea typeface="Roboto"/>
                <a:cs typeface="Roboto"/>
                <a:sym typeface="Roboto"/>
              </a:rPr>
              <a:t>True Positives:</a:t>
            </a:r>
            <a:r>
              <a:rPr lang="en" sz="1360">
                <a:solidFill>
                  <a:schemeClr val="accent2"/>
                </a:solidFill>
                <a:latin typeface="Roboto"/>
                <a:ea typeface="Roboto"/>
                <a:cs typeface="Roboto"/>
                <a:sym typeface="Roboto"/>
              </a:rPr>
              <a:t> How many Women were correctly classified as Doctors?</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b="1" lang="en" sz="1360">
                <a:solidFill>
                  <a:schemeClr val="accent2"/>
                </a:solidFill>
                <a:latin typeface="Roboto"/>
                <a:ea typeface="Roboto"/>
                <a:cs typeface="Roboto"/>
                <a:sym typeface="Roboto"/>
              </a:rPr>
              <a:t>False Positives:</a:t>
            </a:r>
            <a:r>
              <a:rPr lang="en" sz="1360">
                <a:solidFill>
                  <a:schemeClr val="accent2"/>
                </a:solidFill>
                <a:latin typeface="Roboto"/>
                <a:ea typeface="Roboto"/>
                <a:cs typeface="Roboto"/>
                <a:sym typeface="Roboto"/>
              </a:rPr>
              <a:t> How many Women were incorrectly classified as Doctors?</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b="1" lang="en" sz="1360">
                <a:solidFill>
                  <a:schemeClr val="accent2"/>
                </a:solidFill>
                <a:latin typeface="Roboto"/>
                <a:ea typeface="Roboto"/>
                <a:cs typeface="Roboto"/>
                <a:sym typeface="Roboto"/>
              </a:rPr>
              <a:t>T</a:t>
            </a:r>
            <a:r>
              <a:rPr b="1" lang="en" sz="1360">
                <a:solidFill>
                  <a:schemeClr val="accent2"/>
                </a:solidFill>
                <a:latin typeface="Roboto"/>
                <a:ea typeface="Roboto"/>
                <a:cs typeface="Roboto"/>
                <a:sym typeface="Roboto"/>
              </a:rPr>
              <a:t>rue Negatives:</a:t>
            </a:r>
            <a:r>
              <a:rPr lang="en" sz="1360">
                <a:solidFill>
                  <a:schemeClr val="accent2"/>
                </a:solidFill>
                <a:latin typeface="Roboto"/>
                <a:ea typeface="Roboto"/>
                <a:cs typeface="Roboto"/>
                <a:sym typeface="Roboto"/>
              </a:rPr>
              <a:t> How many Women were correctly classified as Nurses?</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b="1" lang="en" sz="1360">
                <a:solidFill>
                  <a:schemeClr val="accent2"/>
                </a:solidFill>
                <a:latin typeface="Roboto"/>
                <a:ea typeface="Roboto"/>
                <a:cs typeface="Roboto"/>
                <a:sym typeface="Roboto"/>
              </a:rPr>
              <a:t>False Negatives:</a:t>
            </a:r>
            <a:r>
              <a:rPr lang="en" sz="1360">
                <a:solidFill>
                  <a:schemeClr val="accent2"/>
                </a:solidFill>
                <a:latin typeface="Roboto"/>
                <a:ea typeface="Roboto"/>
                <a:cs typeface="Roboto"/>
                <a:sym typeface="Roboto"/>
              </a:rPr>
              <a:t> How many Women were misclassified as Nurses instead of Doctors? What Fraction of total False Negatives were Women?</a:t>
            </a:r>
            <a:endParaRPr sz="1360">
              <a:solidFill>
                <a:schemeClr val="accent2"/>
              </a:solidFill>
              <a:latin typeface="Roboto"/>
              <a:ea typeface="Roboto"/>
              <a:cs typeface="Roboto"/>
              <a:sym typeface="Roboto"/>
            </a:endParaRPr>
          </a:p>
        </p:txBody>
      </p:sp>
      <p:sp>
        <p:nvSpPr>
          <p:cNvPr id="63" name="Google Shape;63;p14"/>
          <p:cNvSpPr txBox="1"/>
          <p:nvPr>
            <p:ph idx="1" type="body"/>
          </p:nvPr>
        </p:nvSpPr>
        <p:spPr>
          <a:xfrm>
            <a:off x="4572000" y="1076275"/>
            <a:ext cx="4260300" cy="3416400"/>
          </a:xfrm>
          <a:prstGeom prst="rect">
            <a:avLst/>
          </a:prstGeom>
          <a:noFill/>
          <a:ln>
            <a:noFill/>
          </a:ln>
        </p:spPr>
        <p:txBody>
          <a:bodyPr anchorCtr="0" anchor="t" bIns="91425" lIns="91425" spcFirstLastPara="1" rIns="91425" wrap="square" tIns="91425">
            <a:noAutofit/>
          </a:bodyPr>
          <a:lstStyle/>
          <a:p>
            <a:pPr indent="-314960" lvl="0" marL="457200" rtl="0" algn="l">
              <a:lnSpc>
                <a:spcPct val="105000"/>
              </a:lnSpc>
              <a:spcBef>
                <a:spcPts val="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If the </a:t>
            </a:r>
            <a:r>
              <a:rPr lang="en" sz="1360">
                <a:solidFill>
                  <a:schemeClr val="accent2"/>
                </a:solidFill>
                <a:latin typeface="Roboto"/>
                <a:ea typeface="Roboto"/>
                <a:cs typeface="Roboto"/>
                <a:sym typeface="Roboto"/>
              </a:rPr>
              <a:t>metrics show that the classifier has made the same mistake with a significant amount of Women applicants then it will be easier for us to proof the case of discrimination.</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If the above is proved, we can argue that the algorithm, and company behind it, are perpetuating stereotypes on the positions of Men and Women is society.</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If we see that the classifier only fails on a small set of Women (like Dr. Ilana Berg), then it would be harder to argue discrimination.</a:t>
            </a:r>
            <a:endParaRPr sz="1360">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“Dr. Ilana Berg”</a:t>
            </a:r>
            <a:endParaRPr b="1" u="sng">
              <a:solidFill>
                <a:schemeClr val="accent2"/>
              </a:solidFill>
            </a:endParaRPr>
          </a:p>
        </p:txBody>
      </p:sp>
      <p:sp>
        <p:nvSpPr>
          <p:cNvPr id="69" name="Google Shape;69;p15"/>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In Principle:</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The </a:t>
            </a:r>
            <a:r>
              <a:rPr lang="en" sz="1360">
                <a:solidFill>
                  <a:schemeClr val="accent2"/>
                </a:solidFill>
                <a:latin typeface="Roboto"/>
                <a:ea typeface="Roboto"/>
                <a:cs typeface="Roboto"/>
                <a:sym typeface="Roboto"/>
              </a:rPr>
              <a:t>False Negative rate</a:t>
            </a:r>
            <a:r>
              <a:rPr lang="en" sz="1360">
                <a:solidFill>
                  <a:schemeClr val="accent2"/>
                </a:solidFill>
                <a:latin typeface="Roboto"/>
                <a:ea typeface="Roboto"/>
                <a:cs typeface="Roboto"/>
                <a:sym typeface="Roboto"/>
              </a:rPr>
              <a:t> is the interesting metric for our case. It shows that the algorithm tends to associate the position of Nurse with Females, since men have a bigger False Negative Rate.</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This seems to be the case for other occupations that are “</a:t>
            </a:r>
            <a:r>
              <a:rPr lang="en" sz="1360">
                <a:solidFill>
                  <a:schemeClr val="accent2"/>
                </a:solidFill>
                <a:latin typeface="Roboto"/>
                <a:ea typeface="Roboto"/>
                <a:cs typeface="Roboto"/>
                <a:sym typeface="Roboto"/>
              </a:rPr>
              <a:t>traditional</a:t>
            </a:r>
            <a:r>
              <a:rPr lang="en" sz="1360">
                <a:solidFill>
                  <a:schemeClr val="accent2"/>
                </a:solidFill>
                <a:latin typeface="Roboto"/>
                <a:ea typeface="Roboto"/>
                <a:cs typeface="Roboto"/>
                <a:sym typeface="Roboto"/>
              </a:rPr>
              <a:t>” female are skewed towards classifying more female BIOs (see Teacher, Model, Paralegal).</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The opposite is true for “traditional” male occupations like Surgeon, Pastor, DJ.</a:t>
            </a:r>
            <a:endParaRPr sz="1360">
              <a:solidFill>
                <a:schemeClr val="accen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chemeClr val="accent2"/>
                </a:solidFill>
              </a:rPr>
              <a:t>Team #9 - “Dr. Ilana Berg”</a:t>
            </a:r>
            <a:endParaRPr b="1" u="sng">
              <a:solidFill>
                <a:schemeClr val="accent2"/>
              </a:solidFill>
            </a:endParaRPr>
          </a:p>
        </p:txBody>
      </p:sp>
      <p:sp>
        <p:nvSpPr>
          <p:cNvPr id="75" name="Google Shape;75;p16"/>
          <p:cNvSpPr txBox="1"/>
          <p:nvPr>
            <p:ph idx="1" type="body"/>
          </p:nvPr>
        </p:nvSpPr>
        <p:spPr>
          <a:xfrm>
            <a:off x="311700" y="10762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360">
                <a:solidFill>
                  <a:schemeClr val="accent2"/>
                </a:solidFill>
                <a:latin typeface="Roboto"/>
                <a:ea typeface="Roboto"/>
                <a:cs typeface="Roboto"/>
                <a:sym typeface="Roboto"/>
              </a:rPr>
              <a:t>To Build Our Case: Use Positive Rate</a:t>
            </a:r>
            <a:endParaRPr b="1"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Although the Physician Positive Rate is not that different between Male and Female Applicants, we do see that the Nurse Positive Rate is </a:t>
            </a:r>
            <a:r>
              <a:rPr i="1" lang="en" sz="1360">
                <a:solidFill>
                  <a:schemeClr val="accent2"/>
                </a:solidFill>
                <a:latin typeface="Roboto"/>
                <a:ea typeface="Roboto"/>
                <a:cs typeface="Roboto"/>
                <a:sym typeface="Roboto"/>
              </a:rPr>
              <a:t>much, much </a:t>
            </a:r>
            <a:r>
              <a:rPr lang="en" sz="1360">
                <a:solidFill>
                  <a:schemeClr val="accent2"/>
                </a:solidFill>
                <a:latin typeface="Roboto"/>
                <a:ea typeface="Roboto"/>
                <a:cs typeface="Roboto"/>
                <a:sym typeface="Roboto"/>
              </a:rPr>
              <a:t>higher for Female Nurses than it is for Male Nurses. It’s actually one of the biggest differences in the Dataset.</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This means that Dr. Ilana was discriminated against since the algorithm leaned towards classifying her as a Nurse, which likely resulted in it never even get the chance to classify her as a Physician since she would likely have been put into the Nurse category immediately.</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0"/>
              </a:spcAft>
              <a:buNone/>
            </a:pPr>
            <a:r>
              <a:t/>
            </a:r>
            <a:endParaRPr sz="1360">
              <a:solidFill>
                <a:schemeClr val="accent2"/>
              </a:solidFill>
              <a:latin typeface="Roboto"/>
              <a:ea typeface="Roboto"/>
              <a:cs typeface="Roboto"/>
              <a:sym typeface="Roboto"/>
            </a:endParaRPr>
          </a:p>
          <a:p>
            <a:pPr indent="-314960" lvl="0" marL="457200" rtl="0" algn="l">
              <a:lnSpc>
                <a:spcPct val="105000"/>
              </a:lnSpc>
              <a:spcBef>
                <a:spcPts val="1200"/>
              </a:spcBef>
              <a:spcAft>
                <a:spcPts val="0"/>
              </a:spcAft>
              <a:buClr>
                <a:schemeClr val="accent2"/>
              </a:buClr>
              <a:buSzPts val="1360"/>
              <a:buFont typeface="Roboto"/>
              <a:buChar char="-"/>
            </a:pPr>
            <a:r>
              <a:rPr lang="en" sz="1360">
                <a:solidFill>
                  <a:schemeClr val="accent2"/>
                </a:solidFill>
                <a:latin typeface="Roboto"/>
                <a:ea typeface="Roboto"/>
                <a:cs typeface="Roboto"/>
                <a:sym typeface="Roboto"/>
              </a:rPr>
              <a:t>We know that this Gender Bias is avoidable by simply training the Model on Bios without the Pronouns in them, since they are irrelevant to the model and to the Job Requirements.</a:t>
            </a:r>
            <a:endParaRPr sz="1360">
              <a:solidFill>
                <a:schemeClr val="accent2"/>
              </a:solidFill>
              <a:latin typeface="Roboto"/>
              <a:ea typeface="Roboto"/>
              <a:cs typeface="Roboto"/>
              <a:sym typeface="Roboto"/>
            </a:endParaRPr>
          </a:p>
          <a:p>
            <a:pPr indent="0" lvl="0" marL="0" rtl="0" algn="l">
              <a:lnSpc>
                <a:spcPct val="105000"/>
              </a:lnSpc>
              <a:spcBef>
                <a:spcPts val="1200"/>
              </a:spcBef>
              <a:spcAft>
                <a:spcPts val="1200"/>
              </a:spcAft>
              <a:buNone/>
            </a:pPr>
            <a:r>
              <a:t/>
            </a:r>
            <a:endParaRPr sz="1360">
              <a:solidFill>
                <a:schemeClr val="accen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