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eaead9a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eaead9a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610fa61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610fa61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610fa61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610fa61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Central Bank </a:t>
            </a:r>
            <a:r>
              <a:rPr b="1" i="1" lang="en" u="sng">
                <a:solidFill>
                  <a:schemeClr val="accent2"/>
                </a:solidFill>
              </a:rPr>
              <a:t>(Question #1)</a:t>
            </a:r>
            <a:endParaRPr b="1" i="1" u="sng">
              <a:solidFill>
                <a:schemeClr val="accent2"/>
              </a:solidFill>
            </a:endParaRPr>
          </a:p>
        </p:txBody>
      </p:sp>
      <p:sp>
        <p:nvSpPr>
          <p:cNvPr id="55" name="Google Shape;55;p13"/>
          <p:cNvSpPr txBox="1"/>
          <p:nvPr>
            <p:ph idx="1" type="body"/>
          </p:nvPr>
        </p:nvSpPr>
        <p:spPr>
          <a:xfrm>
            <a:off x="311700" y="10762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Interest</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Regulating and normalizing the process used by institutions to return the credit score to the credit seeker.</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rPr b="1" lang="en" sz="1360">
                <a:solidFill>
                  <a:schemeClr val="accent2"/>
                </a:solidFill>
                <a:latin typeface="Roboto"/>
                <a:ea typeface="Roboto"/>
                <a:cs typeface="Roboto"/>
                <a:sym typeface="Roboto"/>
              </a:rPr>
              <a:t>Expertise</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As the Central Bank, most of our expertise lies within the realm of finance, supervising the overall financial institutions.</a:t>
            </a:r>
            <a:endParaRPr sz="1360">
              <a:solidFill>
                <a:schemeClr val="accent2"/>
              </a:solidFill>
              <a:latin typeface="Roboto"/>
              <a:ea typeface="Roboto"/>
              <a:cs typeface="Roboto"/>
              <a:sym typeface="Roboto"/>
            </a:endParaRPr>
          </a:p>
          <a:p>
            <a:pPr indent="-314960" lvl="0" marL="457200" rtl="0" algn="l">
              <a:lnSpc>
                <a:spcPct val="105000"/>
              </a:lnSpc>
              <a:spcBef>
                <a:spcPts val="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As such, when approaching the issue of regulating and normalizing the process of offering credit, we’d want to achieve a generalized solution based on specific financial factors.</a:t>
            </a:r>
            <a:endParaRPr sz="1360">
              <a:solidFill>
                <a:schemeClr val="accent2"/>
              </a:solidFill>
              <a:latin typeface="Roboto"/>
              <a:ea typeface="Roboto"/>
              <a:cs typeface="Roboto"/>
              <a:sym typeface="Roboto"/>
            </a:endParaRPr>
          </a:p>
        </p:txBody>
      </p:sp>
      <p:sp>
        <p:nvSpPr>
          <p:cNvPr id="56" name="Google Shape;56;p13"/>
          <p:cNvSpPr txBox="1"/>
          <p:nvPr>
            <p:ph idx="1" type="body"/>
          </p:nvPr>
        </p:nvSpPr>
        <p:spPr>
          <a:xfrm>
            <a:off x="4572000" y="10762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Needs</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For us to be able to properly regulate the field, we need there to be transparency in the way Credit Bureau decide on whether or not to grant loans to applicants.</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Transparency regarding the communication between the Credit Bureaus and Credit Providers</a:t>
            </a:r>
            <a:endParaRPr sz="1360">
              <a:solidFill>
                <a:schemeClr val="accen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Central Bank </a:t>
            </a:r>
            <a:r>
              <a:rPr b="1" i="1" lang="en" u="sng">
                <a:solidFill>
                  <a:schemeClr val="accent2"/>
                </a:solidFill>
              </a:rPr>
              <a:t>(Question #2)</a:t>
            </a:r>
            <a:endParaRPr b="1" u="sng">
              <a:solidFill>
                <a:schemeClr val="accent2"/>
              </a:solidFill>
            </a:endParaRPr>
          </a:p>
        </p:txBody>
      </p:sp>
      <p:sp>
        <p:nvSpPr>
          <p:cNvPr id="62" name="Google Shape;62;p14"/>
          <p:cNvSpPr txBox="1"/>
          <p:nvPr>
            <p:ph idx="1" type="body"/>
          </p:nvPr>
        </p:nvSpPr>
        <p:spPr>
          <a:xfrm>
            <a:off x="311700" y="1076275"/>
            <a:ext cx="8520600" cy="19686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Prototypes &amp; Contrastive Explainers</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Both methods are great at providing transparency in local scenarios, yet are not that useful in global scenarios, which correspond to the goal of a regulator.</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Due to this issue, neither of the methods are directly aligned with our needs, despite being great for individual situations.</a:t>
            </a:r>
            <a:endParaRPr sz="1360">
              <a:solidFill>
                <a:schemeClr val="accent2"/>
              </a:solidFill>
              <a:latin typeface="Roboto"/>
              <a:ea typeface="Roboto"/>
              <a:cs typeface="Roboto"/>
              <a:sym typeface="Roboto"/>
            </a:endParaRPr>
          </a:p>
        </p:txBody>
      </p:sp>
      <p:sp>
        <p:nvSpPr>
          <p:cNvPr id="63" name="Google Shape;63;p14"/>
          <p:cNvSpPr txBox="1"/>
          <p:nvPr>
            <p:ph idx="1" type="body"/>
          </p:nvPr>
        </p:nvSpPr>
        <p:spPr>
          <a:xfrm>
            <a:off x="311700" y="3179625"/>
            <a:ext cx="4260300" cy="1313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Prototypes:</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Prototypes are a small group of </a:t>
            </a:r>
            <a:r>
              <a:rPr lang="en" sz="1360">
                <a:solidFill>
                  <a:schemeClr val="accent2"/>
                </a:solidFill>
                <a:latin typeface="Roboto"/>
                <a:ea typeface="Roboto"/>
                <a:cs typeface="Roboto"/>
                <a:sym typeface="Roboto"/>
              </a:rPr>
              <a:t>data points</a:t>
            </a:r>
            <a:r>
              <a:rPr lang="en" sz="1360">
                <a:solidFill>
                  <a:schemeClr val="accent2"/>
                </a:solidFill>
                <a:latin typeface="Roboto"/>
                <a:ea typeface="Roboto"/>
                <a:cs typeface="Roboto"/>
                <a:sym typeface="Roboto"/>
              </a:rPr>
              <a:t> that closely represents the distribution of the entire data. each point represents a group of data points of a certain "type".</a:t>
            </a:r>
            <a:endParaRPr sz="1360">
              <a:solidFill>
                <a:schemeClr val="accent2"/>
              </a:solidFill>
              <a:latin typeface="Roboto"/>
              <a:ea typeface="Roboto"/>
              <a:cs typeface="Roboto"/>
              <a:sym typeface="Roboto"/>
            </a:endParaRPr>
          </a:p>
        </p:txBody>
      </p:sp>
      <p:sp>
        <p:nvSpPr>
          <p:cNvPr id="64" name="Google Shape;64;p14"/>
          <p:cNvSpPr txBox="1"/>
          <p:nvPr>
            <p:ph idx="1" type="body"/>
          </p:nvPr>
        </p:nvSpPr>
        <p:spPr>
          <a:xfrm>
            <a:off x="4572000" y="3179625"/>
            <a:ext cx="4260300" cy="1313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Contrastive Explainers:</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Contrastive Explainers allow you to input an individual case and get a “logical” explanation as to why that case got the outcome it did.</a:t>
            </a:r>
            <a:endParaRPr sz="1360">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Central Bank </a:t>
            </a:r>
            <a:r>
              <a:rPr b="1" i="1" lang="en" u="sng">
                <a:solidFill>
                  <a:schemeClr val="accent2"/>
                </a:solidFill>
              </a:rPr>
              <a:t>(Question #3)</a:t>
            </a:r>
            <a:endParaRPr b="1" u="sng">
              <a:solidFill>
                <a:schemeClr val="accent2"/>
              </a:solidFill>
            </a:endParaRPr>
          </a:p>
        </p:txBody>
      </p:sp>
      <p:sp>
        <p:nvSpPr>
          <p:cNvPr id="70" name="Google Shape;70;p1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Solution</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Our expected solution would take the local outcomes given by our individual methods and apply them to a global outcome.</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We’d achieve this by utilizing the Prototype methods to obtain </a:t>
            </a:r>
            <a:r>
              <a:rPr lang="en" sz="1360">
                <a:solidFill>
                  <a:schemeClr val="accent2"/>
                </a:solidFill>
                <a:latin typeface="Roboto"/>
                <a:ea typeface="Roboto"/>
                <a:cs typeface="Roboto"/>
                <a:sym typeface="Roboto"/>
              </a:rPr>
              <a:t>data points</a:t>
            </a:r>
            <a:r>
              <a:rPr lang="en" sz="1360">
                <a:solidFill>
                  <a:schemeClr val="accent2"/>
                </a:solidFill>
                <a:latin typeface="Roboto"/>
                <a:ea typeface="Roboto"/>
                <a:cs typeface="Roboto"/>
                <a:sym typeface="Roboto"/>
              </a:rPr>
              <a:t> that represent larger populations within the data, and then proceed to run the Contrastive Explainer on these “general” </a:t>
            </a:r>
            <a:r>
              <a:rPr lang="en" sz="1360">
                <a:solidFill>
                  <a:schemeClr val="accent2"/>
                </a:solidFill>
                <a:latin typeface="Roboto"/>
                <a:ea typeface="Roboto"/>
                <a:cs typeface="Roboto"/>
                <a:sym typeface="Roboto"/>
              </a:rPr>
              <a:t>data points</a:t>
            </a:r>
            <a:r>
              <a:rPr lang="en" sz="1360">
                <a:solidFill>
                  <a:schemeClr val="accent2"/>
                </a:solidFill>
                <a:latin typeface="Roboto"/>
                <a:ea typeface="Roboto"/>
                <a:cs typeface="Roboto"/>
                <a:sym typeface="Roboto"/>
              </a:rPr>
              <a:t>.</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This would allow us to have transparency on why, in the global scenario, people get (or don’t get) a credit line. This understanding will then allow us to properly regulate the market for Credit Providers/</a:t>
            </a:r>
            <a:r>
              <a:rPr lang="en" sz="1360">
                <a:solidFill>
                  <a:schemeClr val="accent2"/>
                </a:solidFill>
                <a:latin typeface="Roboto"/>
                <a:ea typeface="Roboto"/>
                <a:cs typeface="Roboto"/>
                <a:sym typeface="Roboto"/>
              </a:rPr>
              <a:t>Bureaus so that no discrimination occurs.</a:t>
            </a:r>
            <a:endParaRPr sz="1360">
              <a:solidFill>
                <a:schemeClr val="accen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