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FBACDD-557D-453B-87AF-561968BBFEE2}">
  <a:tblStyle styleId="{F5FBACDD-557D-453B-87AF-561968BBFE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92781e50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292781e50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92b5ec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92b5ec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2b5ecb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2b5ecb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92b5ecb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92b5ecb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2b5ecb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2b5ecb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92b5ecbd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92b5ecbd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92b5ecbd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92b5ecbd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92b5ecbd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92b5ecbd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92b5ecbd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92b5ecbd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s://learn.responsibly.ai" TargetMode="External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s://learn.responsibly.ai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s://learn.responsibly.ai" TargetMode="External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s://learn.responsibly.ai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507075"/>
            <a:ext cx="8229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5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18300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723" y="3993774"/>
            <a:ext cx="1303849" cy="10492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840000" y="4955999"/>
            <a:ext cx="5039995" cy="24129"/>
          </a:xfrm>
          <a:custGeom>
            <a:rect b="b" l="l" r="r" t="t"/>
            <a:pathLst>
              <a:path extrusionOk="0" h="24129" w="5039995">
                <a:moveTo>
                  <a:pt x="0" y="23999"/>
                </a:moveTo>
                <a:lnTo>
                  <a:pt x="5039999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906230" y="46558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7072800" y="4632900"/>
            <a:ext cx="180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//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https://learn.responsibly.ai</a:t>
            </a:r>
            <a:r>
              <a:rPr lang="en" sz="900"/>
              <a:t> //</a:t>
            </a:r>
            <a:endParaRPr sz="9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73" y="4427773"/>
            <a:ext cx="1575425" cy="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723" y="3993774"/>
            <a:ext cx="1303849" cy="104928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3840000" y="4955999"/>
            <a:ext cx="5039995" cy="24129"/>
          </a:xfrm>
          <a:custGeom>
            <a:rect b="b" l="l" r="r" t="t"/>
            <a:pathLst>
              <a:path extrusionOk="0" h="24129" w="5039995">
                <a:moveTo>
                  <a:pt x="0" y="23999"/>
                </a:moveTo>
                <a:lnTo>
                  <a:pt x="5039999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906230" y="46558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7072800" y="4632900"/>
            <a:ext cx="180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//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https://learn.responsibly.ai</a:t>
            </a:r>
            <a:r>
              <a:rPr lang="en" sz="900"/>
              <a:t> //</a:t>
            </a:r>
            <a:endParaRPr sz="900"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73" y="4427773"/>
            <a:ext cx="1575425" cy="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507075"/>
            <a:ext cx="8229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5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723" y="3993774"/>
            <a:ext cx="1303849" cy="104928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3840000" y="4955999"/>
            <a:ext cx="5039995" cy="24129"/>
          </a:xfrm>
          <a:custGeom>
            <a:rect b="b" l="l" r="r" t="t"/>
            <a:pathLst>
              <a:path extrusionOk="0" h="24129" w="5039995">
                <a:moveTo>
                  <a:pt x="0" y="23999"/>
                </a:moveTo>
                <a:lnTo>
                  <a:pt x="5039999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06230" y="46558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7072800" y="4632900"/>
            <a:ext cx="180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//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https://learn.responsibly.ai</a:t>
            </a:r>
            <a:r>
              <a:rPr lang="en" sz="900"/>
              <a:t> //</a:t>
            </a:r>
            <a:endParaRPr sz="900"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73" y="4427773"/>
            <a:ext cx="1575425" cy="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507075"/>
            <a:ext cx="8229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5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/>
        </p:nvSpPr>
        <p:spPr>
          <a:xfrm>
            <a:off x="0" y="0"/>
            <a:ext cx="300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723" y="3993774"/>
            <a:ext cx="1303849" cy="104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3840000" y="4955999"/>
            <a:ext cx="5039995" cy="24129"/>
          </a:xfrm>
          <a:custGeom>
            <a:rect b="b" l="l" r="r" t="t"/>
            <a:pathLst>
              <a:path extrusionOk="0" h="24129" w="5039995">
                <a:moveTo>
                  <a:pt x="0" y="23999"/>
                </a:moveTo>
                <a:lnTo>
                  <a:pt x="5039999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906230" y="46558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7072800" y="4632900"/>
            <a:ext cx="180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//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https://learn.responsibly.ai</a:t>
            </a:r>
            <a:r>
              <a:rPr lang="en" sz="900"/>
              <a:t> //</a:t>
            </a:r>
            <a:endParaRPr sz="900"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73" y="4427773"/>
            <a:ext cx="1575425" cy="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4663217"/>
            <a:ext cx="548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0" y="0"/>
            <a:ext cx="300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</a:pPr>
            <a:r>
              <a:t/>
            </a:r>
            <a:endParaRPr sz="18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4993" y="3124768"/>
            <a:ext cx="1980500" cy="15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950" y="4228200"/>
            <a:ext cx="1330050" cy="5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9711" y="507077"/>
            <a:ext cx="6384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 u="none" cap="none" strike="noStrike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725" y="2313649"/>
            <a:ext cx="83745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 i="0" sz="18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 i="0" sz="18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 i="0" sz="18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 i="0" sz="18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 i="0" sz="18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 i="0" sz="18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 i="0" sz="18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 i="0" sz="18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Verdana"/>
              <a:buNone/>
              <a:defRPr i="0" sz="18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311708" y="515975"/>
            <a:ext cx="8520600" cy="1600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Liability &amp; Personal Assistants</a:t>
            </a:r>
            <a:endParaRPr/>
          </a:p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11700" y="2376925"/>
            <a:ext cx="85206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Liability</a:t>
            </a:r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750" y="3907250"/>
            <a:ext cx="1236250" cy="12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507075"/>
            <a:ext cx="82296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Index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183005"/>
            <a:ext cx="3977700" cy="22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Class Organization (1 min)</a:t>
            </a:r>
            <a:endParaRPr sz="16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Legal Issue/Case Study Overview (1.5 mins)</a:t>
            </a:r>
            <a:endParaRPr sz="16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DS Issue Overview (1.5 mins)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709160" y="1183005"/>
            <a:ext cx="3977700" cy="1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Activity #1 Overview (1.5 mins)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Activity #2 Overview (1.5 mins)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Questions (3 mins)</a:t>
            </a:r>
            <a:endParaRPr sz="1600"/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750" y="3450050"/>
            <a:ext cx="1236250" cy="12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0" y="507075"/>
            <a:ext cx="82296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Organization</a:t>
            </a:r>
            <a:endParaRPr/>
          </a:p>
        </p:txBody>
      </p:sp>
      <p:graphicFrame>
        <p:nvGraphicFramePr>
          <p:cNvPr id="68" name="Google Shape;68;p9"/>
          <p:cNvGraphicFramePr/>
          <p:nvPr/>
        </p:nvGraphicFramePr>
        <p:xfrm>
          <a:off x="2220788" y="103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{F5FBACDD-557D-453B-87AF-561968BBFEE2}</a:tableStyleId>
              </a:tblPr>
              <a:tblGrid>
                <a:gridCol w="807525"/>
                <a:gridCol w="3991475"/>
                <a:gridCol w="899825"/>
                <a:gridCol w="888275"/>
              </a:tblGrid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#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Step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Mode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Duration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Input: Introduction to Legal Liability and AIs Challenges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Plenary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10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Presenting the case-study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Plenary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10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3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Activity 1: Preparing Client’s Arguments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Teams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30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Break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4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Input: Introduction to Ethics and AI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Plenary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Additional Discoveries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Plenary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6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Activity 2: Updating Arguments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Teams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40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Break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Team Presentations and Discussions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Plenary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30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8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Wrap-Up &amp; Q&amp;A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Plenary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10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183000"/>
            <a:ext cx="1763700" cy="215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Activity:</a:t>
            </a:r>
            <a:endParaRPr sz="1000"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Mock Trial Format</a:t>
            </a:r>
            <a:endParaRPr sz="1000"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Driver VS Victim VS </a:t>
            </a:r>
            <a:r>
              <a:rPr lang="en" sz="1000"/>
              <a:t>Manufacturer</a:t>
            </a:r>
            <a:endParaRPr sz="1000"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3 Teams Present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Deliverables:</a:t>
            </a:r>
            <a:endParaRPr sz="1000"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Slide Deck from Activity #1</a:t>
            </a:r>
            <a:endParaRPr sz="1000"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Slide Deck from Activity #2</a:t>
            </a:r>
            <a:endParaRPr sz="1000"/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850" y="4301150"/>
            <a:ext cx="461350" cy="4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57200" y="1183005"/>
            <a:ext cx="3977700" cy="18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Some of the main legal aspects are:</a:t>
            </a:r>
            <a:endParaRPr sz="16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Legal personhood issues</a:t>
            </a:r>
            <a:endParaRPr sz="16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Intellectual property issues</a:t>
            </a:r>
            <a:endParaRPr sz="16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Liability for damages</a:t>
            </a:r>
            <a:endParaRPr sz="16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Lack of accountability for harms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457200" y="507075"/>
            <a:ext cx="82296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Issues Overview</a:t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975" y="586823"/>
            <a:ext cx="2486100" cy="24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750" y="3450050"/>
            <a:ext cx="1236250" cy="12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457200" y="1183000"/>
            <a:ext cx="5787900" cy="17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Assistance AIs are </a:t>
            </a:r>
            <a:r>
              <a:rPr lang="en"/>
              <a:t>prevalent: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they work?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are the limiting factors in development and training?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attribute responsibility?</a:t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457200" y="507075"/>
            <a:ext cx="82296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Issue Overview</a:t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800" y="250375"/>
            <a:ext cx="1824450" cy="19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363" y="3171500"/>
            <a:ext cx="3245075" cy="18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7750" y="3450050"/>
            <a:ext cx="1236250" cy="12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457200" y="1183005"/>
            <a:ext cx="3977700" cy="20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Trial Preparation: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Teams split between two parties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Prepare initial arguments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Prepare initial cross-examination</a:t>
            </a:r>
            <a:endParaRPr/>
          </a:p>
        </p:txBody>
      </p:sp>
      <p:sp>
        <p:nvSpPr>
          <p:cNvPr id="93" name="Google Shape;93;p12"/>
          <p:cNvSpPr txBox="1"/>
          <p:nvPr>
            <p:ph idx="2" type="body"/>
          </p:nvPr>
        </p:nvSpPr>
        <p:spPr>
          <a:xfrm>
            <a:off x="4709160" y="1183005"/>
            <a:ext cx="3977700" cy="18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Case Study:</a:t>
            </a:r>
            <a:endParaRPr sz="16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Hit and Run</a:t>
            </a:r>
            <a:endParaRPr sz="16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Serious injury &amp; Negligence</a:t>
            </a:r>
            <a:endParaRPr sz="16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Several Third Parties involved</a:t>
            </a:r>
            <a:endParaRPr sz="16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600"/>
              <a:t>Personal Assistance AI Involvement</a:t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507075"/>
            <a:ext cx="82296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 Overview</a:t>
            </a:r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075" y="136400"/>
            <a:ext cx="1798500" cy="12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750" y="3450050"/>
            <a:ext cx="1236250" cy="12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457200" y="507075"/>
            <a:ext cx="82296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 Overview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57200" y="1183000"/>
            <a:ext cx="7637400" cy="13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 of Activity #1: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Introduction of additional information: Hint #2.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Step #2 of preparations to mock trial.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</a:t>
            </a:r>
            <a:r>
              <a:rPr lang="en"/>
              <a:t>Analysis.</a:t>
            </a:r>
            <a:endParaRPr/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300" y="2472575"/>
            <a:ext cx="2565651" cy="18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750" y="3450050"/>
            <a:ext cx="1236250" cy="12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507075"/>
            <a:ext cx="82296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 Overview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0" y="1429913"/>
            <a:ext cx="3234361" cy="2326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725" y="1429925"/>
            <a:ext cx="4922951" cy="232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5975" y="3927000"/>
            <a:ext cx="779050" cy="7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311708" y="1363850"/>
            <a:ext cx="8520600" cy="923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311700" y="2571750"/>
            <a:ext cx="85206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Obrigado! Grazie! Благодаря! (Blagodaria!) (Toda!) !תודה </a:t>
            </a:r>
            <a:endParaRPr sz="2300"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750" y="3907250"/>
            <a:ext cx="1236250" cy="12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