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8" r:id="rId3"/>
    <p:sldId id="274" r:id="rId4"/>
    <p:sldId id="257" r:id="rId5"/>
    <p:sldId id="267" r:id="rId6"/>
    <p:sldId id="258" r:id="rId7"/>
    <p:sldId id="259" r:id="rId8"/>
    <p:sldId id="269" r:id="rId9"/>
    <p:sldId id="260" r:id="rId10"/>
    <p:sldId id="261" r:id="rId11"/>
    <p:sldId id="270" r:id="rId12"/>
    <p:sldId id="264" r:id="rId13"/>
    <p:sldId id="271" r:id="rId14"/>
    <p:sldId id="265" r:id="rId15"/>
    <p:sldId id="266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84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05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172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0282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147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288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281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128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89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60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86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92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33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98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71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77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821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F6CF9-E64A-48DC-BE21-B504B2C8D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7200" dirty="0"/>
              <a:t>MB Stock Monitor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145D3C-B977-48CE-BDFB-FFB0A1083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Projeto para a disciplina Oficina de Integração – Final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41B91E-071D-448E-8372-FD71B1E1ECB9}"/>
              </a:ext>
            </a:extLst>
          </p:cNvPr>
          <p:cNvSpPr txBox="1"/>
          <p:nvPr/>
        </p:nvSpPr>
        <p:spPr>
          <a:xfrm>
            <a:off x="1905166" y="4968147"/>
            <a:ext cx="4811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Vítor Ângelo </a:t>
            </a:r>
            <a:r>
              <a:rPr lang="pt-BR" sz="2000" dirty="0" err="1"/>
              <a:t>Misciato</a:t>
            </a:r>
            <a:r>
              <a:rPr lang="pt-BR" sz="2000" dirty="0"/>
              <a:t> Teixeira</a:t>
            </a:r>
          </a:p>
          <a:p>
            <a:r>
              <a:rPr lang="pt-BR" sz="2000" dirty="0"/>
              <a:t>Vinicius de Carvalho Baggio</a:t>
            </a:r>
          </a:p>
        </p:txBody>
      </p:sp>
    </p:spTree>
    <p:extLst>
      <p:ext uri="{BB962C8B-B14F-4D97-AF65-F5344CB8AC3E}">
        <p14:creationId xmlns:p14="http://schemas.microsoft.com/office/powerpoint/2010/main" val="136120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A4A65-72EC-442E-8632-9ABE2296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Exemplo de retorno da cotação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4BB44E-800F-4463-9C23-ED88B6ED9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57" y="938102"/>
            <a:ext cx="7784037" cy="59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4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F34E5C-B134-4BAE-AEDE-3C0B9D1EA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Criação do projeto Django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Criação da aplicação dentro do projeto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Conexão entre o banco de dados e o projeto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Criação dos Models a partir das tabelas do banco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FC0CCB7-AFD9-4333-81DE-F98617BA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Back-</a:t>
            </a:r>
            <a:r>
              <a:rPr lang="pt-BR" sz="4800" dirty="0" err="1"/>
              <a:t>end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89922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CFF5F20-DF91-4100-A021-988C822D0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305" y="15844"/>
            <a:ext cx="8237389" cy="684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44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617DC1-738C-414E-875C-6820AFB0C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Criação das </a:t>
            </a:r>
            <a:r>
              <a:rPr lang="pt-BR" sz="2400" dirty="0" err="1"/>
              <a:t>views</a:t>
            </a:r>
            <a:endParaRPr lang="pt-BR" sz="2400" dirty="0"/>
          </a:p>
          <a:p>
            <a:pPr lvl="1">
              <a:lnSpc>
                <a:spcPct val="150000"/>
              </a:lnSpc>
            </a:pPr>
            <a:r>
              <a:rPr lang="pt-BR" sz="2200" dirty="0"/>
              <a:t>	</a:t>
            </a:r>
            <a:r>
              <a:rPr lang="pt-BR" sz="2400" dirty="0"/>
              <a:t>Retornam dados no formato JSON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Criação das funções de apoio das </a:t>
            </a:r>
            <a:r>
              <a:rPr lang="pt-BR" sz="2400" dirty="0" err="1"/>
              <a:t>views</a:t>
            </a: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Modelo de </a:t>
            </a:r>
            <a:r>
              <a:rPr lang="pt-BR" sz="2400" dirty="0" err="1"/>
              <a:t>machine</a:t>
            </a:r>
            <a:r>
              <a:rPr lang="pt-BR" sz="2400" dirty="0"/>
              <a:t> </a:t>
            </a:r>
            <a:r>
              <a:rPr lang="pt-BR" sz="2400" dirty="0" err="1"/>
              <a:t>learning</a:t>
            </a:r>
            <a:r>
              <a:rPr lang="pt-BR" sz="2400" dirty="0"/>
              <a:t> – Regressão Linear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Configuração das </a:t>
            </a:r>
            <a:r>
              <a:rPr lang="pt-BR" sz="2400" dirty="0" err="1"/>
              <a:t>URL’s</a:t>
            </a:r>
            <a:endParaRPr lang="pt-BR" sz="2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22263FA-446E-4E0F-9B3C-0AA04440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Back-</a:t>
            </a:r>
            <a:r>
              <a:rPr lang="pt-BR" sz="4800" dirty="0" err="1"/>
              <a:t>end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598585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1B67AAB-AF77-4833-B165-017F562F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 err="1"/>
              <a:t>Views</a:t>
            </a:r>
            <a:r>
              <a:rPr lang="pt-BR" sz="4800" dirty="0"/>
              <a:t> - Django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020035-CA0A-499C-B699-E09E314A7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718" y="1227902"/>
            <a:ext cx="6799915" cy="479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93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06513-2A5E-4F91-913A-37A7E789FF52}"/>
              </a:ext>
            </a:extLst>
          </p:cNvPr>
          <p:cNvSpPr txBox="1">
            <a:spLocks/>
          </p:cNvSpPr>
          <p:nvPr/>
        </p:nvSpPr>
        <p:spPr>
          <a:xfrm>
            <a:off x="913795" y="0"/>
            <a:ext cx="10353762" cy="9704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dirty="0"/>
              <a:t>Funções auxiliares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59C9FB-4542-47E9-8947-6D4CF3E53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16" y="830355"/>
            <a:ext cx="4852167" cy="60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8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A44F6-8269-4D9A-A6D7-85930736E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97443"/>
            <a:ext cx="10353762" cy="5560557"/>
          </a:xfrm>
        </p:spPr>
        <p:txBody>
          <a:bodyPr>
            <a:normAutofit/>
          </a:bodyPr>
          <a:lstStyle/>
          <a:p>
            <a:r>
              <a:rPr lang="pt-BR" sz="2400" dirty="0"/>
              <a:t>Objetivos traçados</a:t>
            </a:r>
          </a:p>
          <a:p>
            <a:r>
              <a:rPr lang="pt-BR" sz="2400" dirty="0"/>
              <a:t>Ferramentas e dados utilizados</a:t>
            </a:r>
          </a:p>
          <a:p>
            <a:r>
              <a:rPr lang="pt-BR" sz="2400" dirty="0"/>
              <a:t>Aspectos mais relevantes</a:t>
            </a:r>
          </a:p>
          <a:p>
            <a:pPr lvl="1"/>
            <a:r>
              <a:rPr lang="pt-BR" sz="2400" dirty="0"/>
              <a:t>Gráficos e indicadores</a:t>
            </a:r>
          </a:p>
          <a:p>
            <a:pPr lvl="1"/>
            <a:r>
              <a:rPr lang="pt-BR" sz="2400" dirty="0"/>
              <a:t>Seleção de índices e ações</a:t>
            </a:r>
          </a:p>
          <a:p>
            <a:pPr lvl="1"/>
            <a:r>
              <a:rPr lang="pt-BR" sz="2400" dirty="0"/>
              <a:t>Uso de </a:t>
            </a:r>
            <a:r>
              <a:rPr lang="pt-BR" sz="2400" dirty="0" err="1"/>
              <a:t>machine</a:t>
            </a:r>
            <a:r>
              <a:rPr lang="pt-BR" sz="2400" dirty="0"/>
              <a:t> </a:t>
            </a:r>
            <a:r>
              <a:rPr lang="pt-BR" sz="2400" dirty="0" err="1"/>
              <a:t>learning</a:t>
            </a:r>
            <a:r>
              <a:rPr lang="pt-BR" sz="2400" dirty="0"/>
              <a:t> na previsão do valor de fechamento</a:t>
            </a:r>
          </a:p>
          <a:p>
            <a:r>
              <a:rPr lang="pt-BR" sz="2400" dirty="0"/>
              <a:t>Desafios e dificuldades</a:t>
            </a:r>
          </a:p>
          <a:p>
            <a:pPr lvl="1"/>
            <a:r>
              <a:rPr lang="pt-BR" sz="2400" dirty="0"/>
              <a:t>Manipulação de dados</a:t>
            </a:r>
          </a:p>
          <a:p>
            <a:pPr lvl="1"/>
            <a:r>
              <a:rPr lang="pt-BR" sz="2400" dirty="0"/>
              <a:t>Definição da estrutura</a:t>
            </a:r>
          </a:p>
          <a:p>
            <a:pPr lvl="1"/>
            <a:r>
              <a:rPr lang="pt-BR" sz="2400" dirty="0"/>
              <a:t>Definição da arte do site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FEABA43-6286-4187-AD1A-9479FFBB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750076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C17DEF-C0EB-4CFE-8D80-C8C496F1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Objetivo atingido </a:t>
            </a:r>
          </a:p>
          <a:p>
            <a:r>
              <a:rPr lang="pt-BR" sz="2400" dirty="0"/>
              <a:t>Propostas de extensões</a:t>
            </a:r>
          </a:p>
          <a:p>
            <a:pPr lvl="1"/>
            <a:r>
              <a:rPr lang="pt-BR" sz="2400" dirty="0"/>
              <a:t>Aprimoramento do modelo de previsão</a:t>
            </a:r>
          </a:p>
          <a:p>
            <a:pPr lvl="1"/>
            <a:r>
              <a:rPr lang="pt-BR" sz="2400" dirty="0"/>
              <a:t>Trazer notícias e análises</a:t>
            </a:r>
          </a:p>
          <a:p>
            <a:pPr lvl="1"/>
            <a:r>
              <a:rPr lang="pt-BR" sz="2400" dirty="0"/>
              <a:t>Aprimoramento e otimização do funcionamento e da arte da plataforma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2B3CCBC-5FFC-418B-8CCE-D6F4CE46E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74631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A8791F-B1AB-45FF-99F5-975FBADFB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Aumento de 92% do número de investidores de 2019 para 2020 no Brasil</a:t>
            </a:r>
          </a:p>
          <a:p>
            <a:endParaRPr lang="pt-BR" sz="2400" dirty="0"/>
          </a:p>
          <a:p>
            <a:r>
              <a:rPr lang="pt-BR" sz="2400" dirty="0"/>
              <a:t>Queda da taxa de juros (SELIC) e crise econômica causada pela pandemia</a:t>
            </a:r>
          </a:p>
          <a:p>
            <a:endParaRPr lang="pt-BR" sz="2400" dirty="0"/>
          </a:p>
          <a:p>
            <a:r>
              <a:rPr lang="pt-BR" sz="2400" dirty="0"/>
              <a:t>Busca por informação e ferramentas de monitoramento</a:t>
            </a:r>
          </a:p>
          <a:p>
            <a:pPr marL="36900" indent="0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74D6261-1E6B-484F-AEC3-F863905C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47344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C15291-8029-47A0-9052-352EEF0A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17" y="791129"/>
            <a:ext cx="3714750" cy="8191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65799AF-F54C-44E1-A002-AD9C355CD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444" y="791129"/>
            <a:ext cx="2210405" cy="8191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BB89CD6-7813-49E5-81C1-FECCA7019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117" y="3550997"/>
            <a:ext cx="3714750" cy="80405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05D0A03-1EA8-43E7-989C-8BBBCC2C2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444" y="3281889"/>
            <a:ext cx="2210404" cy="10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0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AB3D3-2612-4007-923D-42D21214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12B0CE-4318-4FB6-B5D9-F34ECD3C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 fontScale="92500" lnSpcReduction="10000"/>
          </a:bodyPr>
          <a:lstStyle/>
          <a:p>
            <a:pPr marL="36900" indent="0" algn="just">
              <a:buNone/>
            </a:pPr>
            <a:r>
              <a:rPr lang="pt-BR" sz="2400" dirty="0"/>
              <a:t>	</a:t>
            </a:r>
            <a:r>
              <a:rPr lang="pt-BR" sz="2800" dirty="0"/>
              <a:t>Desenvolvimento de uma interface gráfica de monitoramento do comportamento das ações e índices da B3, que possua:</a:t>
            </a:r>
          </a:p>
          <a:p>
            <a:pPr lvl="1" algn="just"/>
            <a:r>
              <a:rPr lang="pt-BR" sz="2800" dirty="0"/>
              <a:t>Gráfico interativo dos valores históricos e </a:t>
            </a:r>
            <a:r>
              <a:rPr lang="pt-BR" sz="2800" dirty="0" err="1"/>
              <a:t>intraday</a:t>
            </a:r>
            <a:r>
              <a:rPr lang="pt-BR" sz="2800" dirty="0"/>
              <a:t> das ações;</a:t>
            </a:r>
          </a:p>
          <a:p>
            <a:pPr lvl="1" algn="just"/>
            <a:r>
              <a:rPr lang="pt-BR" sz="2800" dirty="0"/>
              <a:t>Gráfico interativo dos valores históricos e </a:t>
            </a:r>
            <a:r>
              <a:rPr lang="pt-BR" sz="2800" dirty="0" err="1"/>
              <a:t>intraday</a:t>
            </a:r>
            <a:r>
              <a:rPr lang="pt-BR" sz="2800" dirty="0"/>
              <a:t> dos índices;</a:t>
            </a:r>
          </a:p>
          <a:p>
            <a:pPr lvl="1" algn="just"/>
            <a:r>
              <a:rPr lang="pt-BR" sz="2800" dirty="0"/>
              <a:t>Valores das principais ações em tempo real;</a:t>
            </a:r>
          </a:p>
          <a:p>
            <a:pPr lvl="1" algn="just"/>
            <a:r>
              <a:rPr lang="pt-BR" sz="2800" dirty="0"/>
              <a:t>Campos para o usuário escolher o índice ou ação desejada;</a:t>
            </a:r>
          </a:p>
          <a:p>
            <a:pPr lvl="1" algn="just"/>
            <a:r>
              <a:rPr lang="pt-BR" sz="2800" dirty="0"/>
              <a:t>Principais indicadores das ações;</a:t>
            </a:r>
          </a:p>
          <a:p>
            <a:pPr lvl="1" algn="just"/>
            <a:r>
              <a:rPr lang="pt-BR" sz="2800" dirty="0"/>
              <a:t>Valor de previsão de fechamento de ação para o pregão do dia, com uso de algum modelo de </a:t>
            </a:r>
            <a:r>
              <a:rPr lang="pt-BR" sz="2800" dirty="0" err="1"/>
              <a:t>machine</a:t>
            </a:r>
            <a:r>
              <a:rPr lang="pt-BR" sz="2800" dirty="0"/>
              <a:t> </a:t>
            </a:r>
            <a:r>
              <a:rPr lang="pt-BR" sz="2800" dirty="0" err="1"/>
              <a:t>learning</a:t>
            </a:r>
            <a:r>
              <a:rPr lang="pt-BR" sz="2800" dirty="0"/>
              <a:t>.</a:t>
            </a:r>
          </a:p>
          <a:p>
            <a:pPr lvl="1" algn="just"/>
            <a:endParaRPr lang="pt-BR" sz="2400" dirty="0"/>
          </a:p>
          <a:p>
            <a:pPr marL="450000" lvl="1" indent="0" algn="just">
              <a:buNone/>
            </a:pP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5857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12823-9A0E-4116-B9EF-ACD47855F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Síntese de informações</a:t>
            </a:r>
          </a:p>
          <a:p>
            <a:endParaRPr lang="pt-BR" sz="2400" dirty="0"/>
          </a:p>
          <a:p>
            <a:r>
              <a:rPr lang="pt-BR" sz="2400" dirty="0"/>
              <a:t>Utilização simples e intuitiva, sem sistema de cadastro</a:t>
            </a:r>
          </a:p>
          <a:p>
            <a:endParaRPr lang="pt-BR" sz="2400" dirty="0"/>
          </a:p>
          <a:p>
            <a:r>
              <a:rPr lang="pt-BR" sz="2400" dirty="0"/>
              <a:t>Emprego de </a:t>
            </a:r>
            <a:r>
              <a:rPr lang="pt-BR" sz="2400" dirty="0" err="1"/>
              <a:t>machine</a:t>
            </a:r>
            <a:r>
              <a:rPr lang="pt-BR" sz="2400" dirty="0"/>
              <a:t> </a:t>
            </a:r>
            <a:r>
              <a:rPr lang="pt-BR" sz="2400" dirty="0" err="1"/>
              <a:t>learning</a:t>
            </a:r>
            <a:endParaRPr lang="pt-BR" sz="2400" dirty="0"/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A16C52F-D4D4-495F-99D3-70F3E9D2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Justificativa</a:t>
            </a:r>
          </a:p>
        </p:txBody>
      </p:sp>
    </p:spTree>
    <p:extLst>
      <p:ext uri="{BB962C8B-B14F-4D97-AF65-F5344CB8AC3E}">
        <p14:creationId xmlns:p14="http://schemas.microsoft.com/office/powerpoint/2010/main" val="396122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AADA7-07C8-42C9-8105-C43CCBB1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Ferramentas e Tecnologias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EC3204-ED9D-4A80-80A8-FC37FF7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Django</a:t>
            </a:r>
          </a:p>
          <a:p>
            <a:r>
              <a:rPr lang="pt-BR" sz="2400" dirty="0"/>
              <a:t>HTML, CSS e JS</a:t>
            </a:r>
          </a:p>
          <a:p>
            <a:r>
              <a:rPr lang="pt-BR" sz="2400" dirty="0" err="1"/>
              <a:t>jQuery</a:t>
            </a:r>
            <a:endParaRPr lang="pt-BR" sz="2400" dirty="0"/>
          </a:p>
          <a:p>
            <a:r>
              <a:rPr lang="pt-BR" sz="2400" dirty="0"/>
              <a:t>ApexChart.js</a:t>
            </a:r>
          </a:p>
          <a:p>
            <a:r>
              <a:rPr lang="pt-BR" sz="2400" dirty="0"/>
              <a:t>MySQL</a:t>
            </a:r>
          </a:p>
          <a:p>
            <a:r>
              <a:rPr lang="pt-BR" sz="2400" dirty="0" err="1"/>
              <a:t>yfinance</a:t>
            </a:r>
            <a:endParaRPr lang="pt-BR" sz="2400" dirty="0"/>
          </a:p>
          <a:p>
            <a:r>
              <a:rPr lang="pt-BR" sz="2400" dirty="0" err="1"/>
              <a:t>scikit-learn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862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035D7-B0B7-489B-804E-7F59F941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DER do Banco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4D4D9C-9F04-4463-8C7B-718DEFF5C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13" y="952500"/>
            <a:ext cx="1060132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8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7D9DC5-42FF-446D-A761-EC8F5A89E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Tabelas empresa, </a:t>
            </a:r>
            <a:r>
              <a:rPr lang="pt-BR" sz="2400" dirty="0" err="1"/>
              <a:t>acao</a:t>
            </a:r>
            <a:r>
              <a:rPr lang="pt-BR" sz="2400" dirty="0"/>
              <a:t>, </a:t>
            </a:r>
            <a:r>
              <a:rPr lang="pt-BR" sz="2400" dirty="0" err="1"/>
              <a:t>indice</a:t>
            </a:r>
            <a:r>
              <a:rPr lang="pt-BR" sz="2400" dirty="0"/>
              <a:t> e listagem populadas com dados retirados da B3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Arquivos no formado CSV e planilhas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Trabalho de manipulação e limpeza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Tabelas </a:t>
            </a:r>
            <a:r>
              <a:rPr lang="pt-BR" sz="2400" dirty="0" err="1"/>
              <a:t>cotacao</a:t>
            </a:r>
            <a:r>
              <a:rPr lang="pt-BR" sz="2400" dirty="0"/>
              <a:t> e </a:t>
            </a:r>
            <a:r>
              <a:rPr lang="pt-BR" sz="2400" dirty="0" err="1"/>
              <a:t>cotacao_índice</a:t>
            </a:r>
            <a:r>
              <a:rPr lang="pt-BR" sz="2400" dirty="0"/>
              <a:t> populadas com dados da </a:t>
            </a:r>
            <a:r>
              <a:rPr lang="pt-BR" sz="2400" dirty="0" err="1"/>
              <a:t>yfinance</a:t>
            </a: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Apenas dados históricos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3E2C49D-33F2-4BDF-9AC4-9EE2A8D7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26633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55481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D8160-A975-4153-9339-2D53756B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Dados B3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FE5266-2175-4E4C-8CB6-2E72A7B74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970449"/>
            <a:ext cx="2569311" cy="299224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4B137B6-C6C8-430B-9E71-2C9CBC9B3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971" y="970449"/>
            <a:ext cx="2483908" cy="299224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B1A060C-33BE-4AE7-BB05-7A0CE24B7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096" y="970449"/>
            <a:ext cx="4821461" cy="299224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93322F3-0614-44DC-9A7E-6F415E7E3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173" y="4100782"/>
            <a:ext cx="4291654" cy="270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6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282</TotalTime>
  <Words>357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Calisto MT</vt:lpstr>
      <vt:lpstr>Wingdings 2</vt:lpstr>
      <vt:lpstr>Ardósia</vt:lpstr>
      <vt:lpstr>MB Stock Monitor</vt:lpstr>
      <vt:lpstr>Introdução</vt:lpstr>
      <vt:lpstr>Apresentação do PowerPoint</vt:lpstr>
      <vt:lpstr>Objetivos</vt:lpstr>
      <vt:lpstr>Justificativa</vt:lpstr>
      <vt:lpstr>Ferramentas e Tecnologias</vt:lpstr>
      <vt:lpstr>DER do Banco de Dados</vt:lpstr>
      <vt:lpstr>Dados</vt:lpstr>
      <vt:lpstr>Dados B3</vt:lpstr>
      <vt:lpstr>Exemplo de retorno da cotação</vt:lpstr>
      <vt:lpstr>Back-end</vt:lpstr>
      <vt:lpstr>Apresentação do PowerPoint</vt:lpstr>
      <vt:lpstr>Back-end</vt:lpstr>
      <vt:lpstr>Views - Django </vt:lpstr>
      <vt:lpstr>Apresentação do PowerPoint</vt:lpstr>
      <vt:lpstr>Conclusões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 Stock Monitor</dc:title>
  <dc:creator>Vítor Ângelo</dc:creator>
  <cp:lastModifiedBy>Vítor Ângelo</cp:lastModifiedBy>
  <cp:revision>34</cp:revision>
  <dcterms:created xsi:type="dcterms:W3CDTF">2021-07-30T15:00:28Z</dcterms:created>
  <dcterms:modified xsi:type="dcterms:W3CDTF">2021-09-03T14:37:11Z</dcterms:modified>
</cp:coreProperties>
</file>