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9" r:id="rId8"/>
    <p:sldId id="260" r:id="rId9"/>
    <p:sldId id="261" r:id="rId10"/>
    <p:sldId id="270" r:id="rId11"/>
    <p:sldId id="264" r:id="rId12"/>
    <p:sldId id="271" r:id="rId13"/>
    <p:sldId id="265" r:id="rId14"/>
    <p:sldId id="266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84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0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17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28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147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28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28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9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60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8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2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3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98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7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77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A945EC-9B80-4B3A-B548-6FCB9E909891}" type="datetimeFigureOut">
              <a:rPr lang="pt-BR" smtClean="0"/>
              <a:t>02/09/2021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E51B9DA-88F9-467B-8AF1-BE4858263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82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F6CF9-E64A-48DC-BE21-B504B2C8D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MB Stock Monitor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45D3C-B977-48CE-BDFB-FFB0A1083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Projeto para a disciplina Oficina de Integração – Final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41B91E-071D-448E-8372-FD71B1E1ECB9}"/>
              </a:ext>
            </a:extLst>
          </p:cNvPr>
          <p:cNvSpPr txBox="1"/>
          <p:nvPr/>
        </p:nvSpPr>
        <p:spPr>
          <a:xfrm>
            <a:off x="1905166" y="4968147"/>
            <a:ext cx="4811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Vítor Ângelo </a:t>
            </a:r>
            <a:r>
              <a:rPr lang="pt-BR" sz="2000" dirty="0" err="1"/>
              <a:t>Misciato</a:t>
            </a:r>
            <a:r>
              <a:rPr lang="pt-BR" sz="2000" dirty="0"/>
              <a:t> Teixeira</a:t>
            </a:r>
          </a:p>
          <a:p>
            <a:r>
              <a:rPr lang="pt-BR" sz="2000" dirty="0"/>
              <a:t>Vinicius de Carvalho Baggio</a:t>
            </a:r>
          </a:p>
        </p:txBody>
      </p:sp>
    </p:spTree>
    <p:extLst>
      <p:ext uri="{BB962C8B-B14F-4D97-AF65-F5344CB8AC3E}">
        <p14:creationId xmlns:p14="http://schemas.microsoft.com/office/powerpoint/2010/main" val="136120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F34E5C-B134-4BAE-AEDE-3C0B9D1E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do projeto Django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da aplicação dentro do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Conexão entre o banco de dados e o projeto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Criação dos Models a partir das tabelas do banco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FC0CCB7-AFD9-4333-81DE-F98617BA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89922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CFF5F20-DF91-4100-A021-988C822D0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05" y="15844"/>
            <a:ext cx="8237389" cy="684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17DC1-738C-414E-875C-6820AFB0C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Criação das </a:t>
            </a:r>
            <a:r>
              <a:rPr lang="pt-BR" sz="2400" dirty="0" err="1"/>
              <a:t>views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Criação das funções de apoio das </a:t>
            </a:r>
            <a:r>
              <a:rPr lang="pt-BR" sz="2400" dirty="0" err="1"/>
              <a:t>views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Modelo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– Regressão Linear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Configuração das </a:t>
            </a:r>
            <a:r>
              <a:rPr lang="pt-BR" sz="2400" dirty="0" err="1"/>
              <a:t>URL’s</a:t>
            </a:r>
            <a:endParaRPr lang="pt-BR" sz="24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2263FA-446E-4E0F-9B3C-0AA04440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Back-</a:t>
            </a:r>
            <a:r>
              <a:rPr lang="pt-BR" sz="4800" dirty="0" err="1"/>
              <a:t>end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25985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B67AAB-AF77-4833-B165-017F562F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 err="1"/>
              <a:t>Views</a:t>
            </a:r>
            <a:r>
              <a:rPr lang="pt-BR" sz="4800" dirty="0"/>
              <a:t> - Django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020035-CA0A-499C-B699-E09E314A7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18" y="1227902"/>
            <a:ext cx="6799915" cy="47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9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06513-2A5E-4F91-913A-37A7E789FF52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9704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/>
              <a:t>Funções auxiliares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59C9FB-4542-47E9-8947-6D4CF3E53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916" y="830355"/>
            <a:ext cx="4852167" cy="6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A44F6-8269-4D9A-A6D7-85930736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7443"/>
            <a:ext cx="10353762" cy="5560557"/>
          </a:xfrm>
        </p:spPr>
        <p:txBody>
          <a:bodyPr>
            <a:normAutofit/>
          </a:bodyPr>
          <a:lstStyle/>
          <a:p>
            <a:r>
              <a:rPr lang="pt-BR" sz="2400" dirty="0"/>
              <a:t>Objetivos traçados</a:t>
            </a:r>
          </a:p>
          <a:p>
            <a:r>
              <a:rPr lang="pt-BR" sz="2400" dirty="0"/>
              <a:t>Ferramentas e dados utilizados</a:t>
            </a:r>
          </a:p>
          <a:p>
            <a:r>
              <a:rPr lang="pt-BR" sz="2400" dirty="0"/>
              <a:t>Aspectos mais relevantes</a:t>
            </a:r>
          </a:p>
          <a:p>
            <a:pPr lvl="1"/>
            <a:r>
              <a:rPr lang="pt-BR" sz="2400" dirty="0"/>
              <a:t>Gráficos e indicadores</a:t>
            </a:r>
          </a:p>
          <a:p>
            <a:pPr lvl="1"/>
            <a:r>
              <a:rPr lang="pt-BR" sz="2400" dirty="0"/>
              <a:t>Seleção de índices e ações</a:t>
            </a:r>
          </a:p>
          <a:p>
            <a:pPr lvl="1"/>
            <a:r>
              <a:rPr lang="pt-BR" sz="2400" dirty="0"/>
              <a:t>Uso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 na previsão do valor de fechamento</a:t>
            </a:r>
          </a:p>
          <a:p>
            <a:r>
              <a:rPr lang="pt-BR" sz="2400" dirty="0"/>
              <a:t>Desafios e dificuldades</a:t>
            </a:r>
          </a:p>
          <a:p>
            <a:pPr lvl="1"/>
            <a:r>
              <a:rPr lang="pt-BR" sz="2400" dirty="0"/>
              <a:t>Manipulação de dados</a:t>
            </a:r>
          </a:p>
          <a:p>
            <a:pPr lvl="1"/>
            <a:r>
              <a:rPr lang="pt-BR" sz="2400" dirty="0"/>
              <a:t>Definição da estrutura</a:t>
            </a:r>
          </a:p>
          <a:p>
            <a:pPr lvl="1"/>
            <a:r>
              <a:rPr lang="pt-BR" sz="2400" dirty="0"/>
              <a:t>Definição da arte do site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EABA43-6286-4187-AD1A-9479FFBB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500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C17DEF-C0EB-4CFE-8D80-C8C496F1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 atingido </a:t>
            </a:r>
          </a:p>
          <a:p>
            <a:r>
              <a:rPr lang="pt-BR" sz="2400" dirty="0"/>
              <a:t>Propostas de extensões</a:t>
            </a:r>
          </a:p>
          <a:p>
            <a:pPr lvl="1"/>
            <a:r>
              <a:rPr lang="pt-BR" sz="2400" dirty="0"/>
              <a:t>Aprimoramento do modelo de previsão</a:t>
            </a:r>
          </a:p>
          <a:p>
            <a:pPr lvl="1"/>
            <a:r>
              <a:rPr lang="pt-BR" sz="2400" dirty="0"/>
              <a:t>Trazer notícias e análises</a:t>
            </a:r>
          </a:p>
          <a:p>
            <a:pPr lvl="1"/>
            <a:r>
              <a:rPr lang="pt-BR" sz="2400" dirty="0"/>
              <a:t>Aprimoramento e otimização do funcionamento e da arte da plataforma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2B3CCBC-5FFC-418B-8CCE-D6F4CE46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4631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A8791F-B1AB-45FF-99F5-975FBADF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Aumento de 92% do número de investidores de 2019 para 2020</a:t>
            </a:r>
          </a:p>
          <a:p>
            <a:endParaRPr lang="pt-BR" sz="2400" dirty="0"/>
          </a:p>
          <a:p>
            <a:r>
              <a:rPr lang="pt-BR" sz="2400" dirty="0"/>
              <a:t>Queda das taxas de juros</a:t>
            </a:r>
          </a:p>
          <a:p>
            <a:endParaRPr lang="pt-BR" sz="2400" dirty="0"/>
          </a:p>
          <a:p>
            <a:r>
              <a:rPr lang="pt-BR" sz="2400" dirty="0"/>
              <a:t>Busca por informação e ferramentas de monitoramento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4D6261-1E6B-484F-AEC3-F863905C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7344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AB3D3-2612-4007-923D-42D212144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2B0CE-4318-4FB6-B5D9-F34ECD3C1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pt-BR" sz="2400" dirty="0"/>
              <a:t>	</a:t>
            </a:r>
            <a:r>
              <a:rPr lang="pt-BR" sz="2800" dirty="0"/>
              <a:t>Desenvolvimento de uma interface gráfica de monitoramento do comportamento das ações e índices da B3, que possua: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das ações;</a:t>
            </a:r>
          </a:p>
          <a:p>
            <a:pPr lvl="1" algn="just"/>
            <a:r>
              <a:rPr lang="pt-BR" sz="2800" dirty="0"/>
              <a:t>Gráfico interativo dos valores históricos e </a:t>
            </a:r>
            <a:r>
              <a:rPr lang="pt-BR" sz="2800" dirty="0" err="1"/>
              <a:t>intraday</a:t>
            </a:r>
            <a:r>
              <a:rPr lang="pt-BR" sz="2800" dirty="0"/>
              <a:t> dos índices;</a:t>
            </a:r>
          </a:p>
          <a:p>
            <a:pPr lvl="1" algn="just"/>
            <a:r>
              <a:rPr lang="pt-BR" sz="2800" dirty="0"/>
              <a:t>Valores das principais ações em tempo real;</a:t>
            </a:r>
          </a:p>
          <a:p>
            <a:pPr lvl="1" algn="just"/>
            <a:r>
              <a:rPr lang="pt-BR" sz="2800" dirty="0"/>
              <a:t>Campos para o usuário escolher o índice ou ação desejada;</a:t>
            </a:r>
          </a:p>
          <a:p>
            <a:pPr lvl="1" algn="just"/>
            <a:r>
              <a:rPr lang="pt-BR" sz="2800" dirty="0"/>
              <a:t>Principais indicadores das ações;</a:t>
            </a:r>
          </a:p>
          <a:p>
            <a:pPr lvl="1" algn="just"/>
            <a:r>
              <a:rPr lang="pt-BR" sz="2800" dirty="0"/>
              <a:t>Valor de previsão de fechamento de ação para o pregão do dia, com uso de algum modelo de aprendizado de máquina.</a:t>
            </a:r>
          </a:p>
          <a:p>
            <a:pPr lvl="1" algn="just"/>
            <a:endParaRPr lang="pt-BR" sz="2400" dirty="0"/>
          </a:p>
          <a:p>
            <a:pPr marL="450000" lvl="1" indent="0" algn="just">
              <a:buNone/>
            </a:pP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85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12823-9A0E-4116-B9EF-ACD4785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Síntese de informações</a:t>
            </a:r>
          </a:p>
          <a:p>
            <a:endParaRPr lang="pt-BR" sz="2400" dirty="0"/>
          </a:p>
          <a:p>
            <a:r>
              <a:rPr lang="pt-BR" sz="2400" dirty="0"/>
              <a:t>Utilização simples e intuitiva</a:t>
            </a:r>
          </a:p>
          <a:p>
            <a:endParaRPr lang="pt-BR" sz="2400" dirty="0"/>
          </a:p>
          <a:p>
            <a:r>
              <a:rPr lang="pt-BR" sz="2400" dirty="0"/>
              <a:t>Emprego de </a:t>
            </a:r>
            <a:r>
              <a:rPr lang="pt-BR" sz="2400" dirty="0" err="1"/>
              <a:t>machine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endParaRPr lang="pt-BR" sz="2400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A16C52F-D4D4-495F-99D3-70F3E9D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Justificativa</a:t>
            </a:r>
          </a:p>
        </p:txBody>
      </p:sp>
    </p:spTree>
    <p:extLst>
      <p:ext uri="{BB962C8B-B14F-4D97-AF65-F5344CB8AC3E}">
        <p14:creationId xmlns:p14="http://schemas.microsoft.com/office/powerpoint/2010/main" val="396122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AADA7-07C8-42C9-8105-C43CCBB1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Ferramentas e 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3204-ED9D-4A80-80A8-FC37FF7C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Django</a:t>
            </a:r>
          </a:p>
          <a:p>
            <a:r>
              <a:rPr lang="pt-BR" sz="2400" dirty="0"/>
              <a:t>HTML, CSS e JS</a:t>
            </a:r>
          </a:p>
          <a:p>
            <a:r>
              <a:rPr lang="pt-BR" sz="2400" dirty="0" err="1"/>
              <a:t>jQuery</a:t>
            </a:r>
            <a:endParaRPr lang="pt-BR" sz="2400" dirty="0"/>
          </a:p>
          <a:p>
            <a:r>
              <a:rPr lang="pt-BR" sz="2400" dirty="0"/>
              <a:t>ApexChart.js</a:t>
            </a:r>
          </a:p>
          <a:p>
            <a:r>
              <a:rPr lang="pt-BR" sz="2400" dirty="0"/>
              <a:t>MySQL</a:t>
            </a:r>
          </a:p>
          <a:p>
            <a:r>
              <a:rPr lang="pt-BR" sz="2400" dirty="0"/>
              <a:t>Python</a:t>
            </a:r>
          </a:p>
          <a:p>
            <a:r>
              <a:rPr lang="pt-BR" sz="2400" dirty="0" err="1"/>
              <a:t>yfinance</a:t>
            </a:r>
            <a:endParaRPr lang="pt-BR" sz="2400" dirty="0"/>
          </a:p>
          <a:p>
            <a:r>
              <a:rPr lang="pt-BR" sz="2400" dirty="0" err="1"/>
              <a:t>scikit-learn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862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035D7-B0B7-489B-804E-7F59F941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DER do Banco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4D4D9C-9F04-4463-8C7B-718DEFF5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3" y="952500"/>
            <a:ext cx="106013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7D9DC5-42FF-446D-A761-EC8F5A89E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Tabelas empresa, </a:t>
            </a:r>
            <a:r>
              <a:rPr lang="pt-BR" sz="2400" dirty="0" err="1"/>
              <a:t>acao</a:t>
            </a:r>
            <a:r>
              <a:rPr lang="pt-BR" sz="2400" dirty="0"/>
              <a:t>, </a:t>
            </a:r>
            <a:r>
              <a:rPr lang="pt-BR" sz="2400" dirty="0" err="1"/>
              <a:t>indice</a:t>
            </a:r>
            <a:r>
              <a:rPr lang="pt-BR" sz="2400" dirty="0"/>
              <a:t> e listagem populadas com dados retirados da B3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Arquivos no formado CSV e planilhas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Trabalho de manipulação e limpeza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Tabelas </a:t>
            </a:r>
            <a:r>
              <a:rPr lang="pt-BR" sz="2400" dirty="0" err="1"/>
              <a:t>cotacao</a:t>
            </a:r>
            <a:r>
              <a:rPr lang="pt-BR" sz="2400" dirty="0"/>
              <a:t> e </a:t>
            </a:r>
            <a:r>
              <a:rPr lang="pt-BR" sz="2400" dirty="0" err="1"/>
              <a:t>cotacao_índice</a:t>
            </a:r>
            <a:r>
              <a:rPr lang="pt-BR" sz="2400" dirty="0"/>
              <a:t> populadas com dados da </a:t>
            </a:r>
            <a:r>
              <a:rPr lang="pt-BR" sz="2400" dirty="0" err="1"/>
              <a:t>yfinance</a:t>
            </a: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/>
              <a:t>Apenas dados históricos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E2C49D-33F2-4BDF-9AC4-9EE2A8D7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iniciais</a:t>
            </a:r>
          </a:p>
        </p:txBody>
      </p:sp>
    </p:spTree>
    <p:extLst>
      <p:ext uri="{BB962C8B-B14F-4D97-AF65-F5344CB8AC3E}">
        <p14:creationId xmlns:p14="http://schemas.microsoft.com/office/powerpoint/2010/main" val="55481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D8160-A975-4153-9339-2D53756B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Dados </a:t>
            </a:r>
            <a:r>
              <a:rPr lang="pt-BR" sz="4800" dirty="0" err="1"/>
              <a:t>pré</a:t>
            </a:r>
            <a:r>
              <a:rPr lang="pt-BR" sz="4800" dirty="0"/>
              <a:t>-inseridos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E5266-2175-4E4C-8CB6-2E72A7B74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970449"/>
            <a:ext cx="2569311" cy="29922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B137B6-C6C8-430B-9E71-2C9CBC9B3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71" y="970449"/>
            <a:ext cx="2483908" cy="299224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A060C-33BE-4AE7-BB05-7A0CE24B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096" y="970449"/>
            <a:ext cx="4821461" cy="29922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3322F3-0614-44DC-9A7E-6F415E7E3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73" y="4100782"/>
            <a:ext cx="4291654" cy="27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4A65-72EC-442E-8632-9ABE2296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>
            <a:normAutofit/>
          </a:bodyPr>
          <a:lstStyle/>
          <a:p>
            <a:r>
              <a:rPr lang="pt-BR" sz="4800" dirty="0"/>
              <a:t>Exemplo de retorno da cotação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4BB44E-800F-4463-9C23-ED88B6ED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57" y="938102"/>
            <a:ext cx="7784037" cy="59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74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182</TotalTime>
  <Words>338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Calisto MT</vt:lpstr>
      <vt:lpstr>Wingdings 2</vt:lpstr>
      <vt:lpstr>Ardósia</vt:lpstr>
      <vt:lpstr>MB Stock Monitor</vt:lpstr>
      <vt:lpstr>Introdução</vt:lpstr>
      <vt:lpstr>Objetivos</vt:lpstr>
      <vt:lpstr>Justificativa</vt:lpstr>
      <vt:lpstr>Ferramentas e Tecnologias</vt:lpstr>
      <vt:lpstr>DER do Banco de Dados</vt:lpstr>
      <vt:lpstr>Dados iniciais</vt:lpstr>
      <vt:lpstr>Dados pré-inseridos</vt:lpstr>
      <vt:lpstr>Exemplo de retorno da cotação</vt:lpstr>
      <vt:lpstr>Back-end</vt:lpstr>
      <vt:lpstr>Apresentação do PowerPoint</vt:lpstr>
      <vt:lpstr>Back-end</vt:lpstr>
      <vt:lpstr>Views - Django </vt:lpstr>
      <vt:lpstr>Apresentação do PowerPoint</vt:lpstr>
      <vt:lpstr>Conclusões</vt:lpstr>
      <vt:lpstr>Conclusões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 Stock Monitor</dc:title>
  <dc:creator>Vítor Ângelo</dc:creator>
  <cp:lastModifiedBy>Vítor Ângelo</cp:lastModifiedBy>
  <cp:revision>26</cp:revision>
  <dcterms:created xsi:type="dcterms:W3CDTF">2021-07-30T15:00:28Z</dcterms:created>
  <dcterms:modified xsi:type="dcterms:W3CDTF">2021-09-02T18:29:14Z</dcterms:modified>
</cp:coreProperties>
</file>