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8" r:id="rId1"/>
  </p:sldMasterIdLst>
  <p:notesMasterIdLst>
    <p:notesMasterId r:id="rId31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4" r:id="rId22"/>
    <p:sldId id="276" r:id="rId23"/>
    <p:sldId id="277" r:id="rId24"/>
    <p:sldId id="280" r:id="rId25"/>
    <p:sldId id="284" r:id="rId26"/>
    <p:sldId id="285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FF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690"/>
  </p:normalViewPr>
  <p:slideViewPr>
    <p:cSldViewPr snapToGrid="0" snapToObjects="1">
      <p:cViewPr>
        <p:scale>
          <a:sx n="107" d="100"/>
          <a:sy n="107" d="100"/>
        </p:scale>
        <p:origin x="19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0E724-2631-8144-9ADA-C7A80DD13C88}" type="datetimeFigureOut">
              <a:t>23/01/18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6E841-8574-8349-9870-16BFF0FAAC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502461"/>
            <a:ext cx="9144000" cy="360000"/>
          </a:xfrm>
          <a:prstGeom prst="rect">
            <a:avLst/>
          </a:prstGeom>
          <a:solidFill>
            <a:srgbClr val="00A7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12461"/>
            <a:ext cx="9144000" cy="90000"/>
          </a:xfrm>
          <a:prstGeom prst="rect">
            <a:avLst/>
          </a:prstGeom>
          <a:solidFill>
            <a:srgbClr val="00A7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63640"/>
            <a:ext cx="9144000" cy="90000"/>
          </a:xfrm>
          <a:prstGeom prst="rect">
            <a:avLst/>
          </a:pr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55503"/>
            <a:ext cx="2628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Massimiliano Kraus - </a:t>
            </a:r>
            <a:r>
              <a:rPr lang="it-IT" sz="1050"/>
              <a:t>docente Gruppo Euris</a:t>
            </a:r>
            <a:endParaRPr lang="en-US" sz="10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53042"/>
            <a:ext cx="3808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/>
              <a:t>C# - Il funzionamento della memoria</a:t>
            </a:r>
            <a:endParaRPr lang="en-US" sz="1050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540440" y="6499899"/>
            <a:ext cx="603560" cy="365125"/>
          </a:xfrm>
          <a:prstGeom prst="rect">
            <a:avLst/>
          </a:prstGeom>
        </p:spPr>
        <p:txBody>
          <a:bodyPr/>
          <a:lstStyle/>
          <a:p>
            <a:fld id="{9799E1C7-59F3-6D40-B012-83188098CD24}" type="slidenum">
              <a:rPr lang="uk-UA">
                <a:solidFill>
                  <a:schemeClr val="tx1"/>
                </a:solidFill>
              </a:rPr>
              <a:t>‹#›</a:t>
            </a:fld>
            <a:endParaRPr lang="uk-UA">
              <a:solidFill>
                <a:schemeClr val="tx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502461"/>
            <a:ext cx="9144000" cy="360000"/>
          </a:xfrm>
          <a:prstGeom prst="rect">
            <a:avLst/>
          </a:prstGeom>
          <a:solidFill>
            <a:srgbClr val="00A7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12461"/>
            <a:ext cx="9144000" cy="90000"/>
          </a:xfrm>
          <a:prstGeom prst="rect">
            <a:avLst/>
          </a:prstGeom>
          <a:solidFill>
            <a:srgbClr val="00A7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63640"/>
            <a:ext cx="9144000" cy="90000"/>
          </a:xfrm>
          <a:prstGeom prst="rect">
            <a:avLst/>
          </a:pr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55503"/>
            <a:ext cx="2628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Massimiliano Kraus - </a:t>
            </a:r>
            <a:r>
              <a:rPr lang="it-IT" sz="1050"/>
              <a:t>docente Gruppo Euris</a:t>
            </a:r>
            <a:endParaRPr lang="en-US" sz="10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53042"/>
            <a:ext cx="3808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/>
              <a:t>C# - Il funzionamento della memoria</a:t>
            </a:r>
            <a:endParaRPr lang="en-US" sz="1050"/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540440" y="6499899"/>
            <a:ext cx="60356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799E1C7-59F3-6D40-B012-83188098CD24}" type="slidenum">
              <a:rPr lang="uk-UA" sz="1050"/>
              <a:pPr algn="r"/>
              <a:t>‹#›</a:t>
            </a:fld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8603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05050"/>
            <a:ext cx="9144000" cy="112981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640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434861"/>
            <a:ext cx="9144000" cy="56146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800">
                <a:latin typeface="+mj-lt"/>
              </a:rPr>
              <a:t>Il funzionamento della memoria</a:t>
            </a:r>
          </a:p>
        </p:txBody>
      </p:sp>
    </p:spTree>
    <p:extLst>
      <p:ext uri="{BB962C8B-B14F-4D97-AF65-F5344CB8AC3E}">
        <p14:creationId xmlns:p14="http://schemas.microsoft.com/office/powerpoint/2010/main" val="4616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0549" y="5641792"/>
            <a:ext cx="576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Nel campo </a:t>
            </a:r>
            <a:r>
              <a:rPr lang="it-IT" sz="1400" b="1"/>
              <a:t>Max</a:t>
            </a:r>
            <a:r>
              <a:rPr lang="it-IT" sz="1400"/>
              <a:t> di </a:t>
            </a:r>
            <a:r>
              <a:rPr lang="it-IT" sz="1400" b="1"/>
              <a:t>r1</a:t>
            </a:r>
            <a:r>
              <a:rPr lang="it-IT" sz="1400"/>
              <a:t> viene inserito un valore.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>
          <a:xfrm>
            <a:off x="6357551" y="1764707"/>
            <a:ext cx="1408670" cy="1155920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04144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38470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7326" y="5619275"/>
            <a:ext cx="757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Nella variabile </a:t>
            </a:r>
            <a:r>
              <a:rPr lang="it-IT" sz="1400" b="1"/>
              <a:t>r2</a:t>
            </a:r>
            <a:r>
              <a:rPr lang="it-IT" sz="1400"/>
              <a:t> viene copiato lo stesso indirizzo che c’è in </a:t>
            </a:r>
            <a:r>
              <a:rPr lang="it-IT" sz="1400" b="1"/>
              <a:t>r1</a:t>
            </a:r>
            <a:r>
              <a:rPr lang="it-IT" sz="1400"/>
              <a:t>. Quindi </a:t>
            </a:r>
            <a:r>
              <a:rPr lang="it-IT" sz="1400" b="1"/>
              <a:t>r2</a:t>
            </a:r>
            <a:r>
              <a:rPr lang="it-IT" sz="1400"/>
              <a:t> si riferisce alla stessa area di memoria di </a:t>
            </a:r>
            <a:r>
              <a:rPr lang="it-IT" sz="1400" b="1"/>
              <a:t>r1</a:t>
            </a:r>
            <a:r>
              <a:rPr lang="it-IT" sz="1400"/>
              <a:t>, e se modifico </a:t>
            </a:r>
            <a:r>
              <a:rPr lang="it-IT" sz="1400" b="1"/>
              <a:t>Max</a:t>
            </a:r>
            <a:r>
              <a:rPr lang="it-IT" sz="1400"/>
              <a:t> o </a:t>
            </a:r>
            <a:r>
              <a:rPr lang="it-IT" sz="1400" b="1"/>
              <a:t>Min</a:t>
            </a:r>
            <a:r>
              <a:rPr lang="it-IT" sz="1400"/>
              <a:t> usando </a:t>
            </a:r>
            <a:r>
              <a:rPr lang="it-IT" sz="1400" b="1"/>
              <a:t>r2</a:t>
            </a:r>
            <a:r>
              <a:rPr lang="it-IT" sz="1400"/>
              <a:t>, anche </a:t>
            </a:r>
            <a:r>
              <a:rPr lang="it-IT" sz="1400" b="1"/>
              <a:t>r1</a:t>
            </a:r>
            <a:r>
              <a:rPr lang="it-IT" sz="1400"/>
              <a:t> si troverà i campi modificati!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8" name="Freeform 17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5736187" y="2966225"/>
            <a:ext cx="2181179" cy="97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78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16197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di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6357551" y="2052975"/>
            <a:ext cx="1408670" cy="867652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4164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1512" y="5621830"/>
            <a:ext cx="675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Un nuovo spazio viene allocato sullo Heap per contenere un’altra istanza di </a:t>
            </a:r>
            <a:r>
              <a:rPr lang="it-IT" sz="1400" b="1"/>
              <a:t>Range</a:t>
            </a:r>
            <a:r>
              <a:rPr lang="it-IT" sz="140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Range()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9" name="Freeform 18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95365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4" name="Freeform 23"/>
          <p:cNvSpPr/>
          <p:nvPr/>
        </p:nvSpPr>
        <p:spPr>
          <a:xfrm>
            <a:off x="6357551" y="2052975"/>
            <a:ext cx="1408670" cy="867652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5187"/>
              </p:ext>
            </p:extLst>
          </p:nvPr>
        </p:nvGraphicFramePr>
        <p:xfrm>
          <a:off x="5787678" y="417685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0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1511" y="5445515"/>
            <a:ext cx="7616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 </a:t>
            </a:r>
            <a:r>
              <a:rPr lang="it-IT" sz="1400" b="1"/>
              <a:t>r2</a:t>
            </a:r>
            <a:r>
              <a:rPr lang="it-IT" sz="1400"/>
              <a:t> viene assegnato come valore l’indirizzo della nuova istanza di </a:t>
            </a:r>
            <a:r>
              <a:rPr lang="it-IT" sz="1400" b="1"/>
              <a:t>Range</a:t>
            </a:r>
            <a:r>
              <a:rPr lang="it-IT" sz="1400"/>
              <a:t>.</a:t>
            </a:r>
          </a:p>
          <a:p>
            <a:r>
              <a:rPr lang="it-IT" sz="1400"/>
              <a:t>Ora, se modifico </a:t>
            </a:r>
            <a:r>
              <a:rPr lang="it-IT" sz="1400" b="1"/>
              <a:t>Max</a:t>
            </a:r>
            <a:r>
              <a:rPr lang="it-IT" sz="1400"/>
              <a:t> o </a:t>
            </a:r>
            <a:r>
              <a:rPr lang="it-IT" sz="1400" b="1"/>
              <a:t>Min</a:t>
            </a:r>
            <a:r>
              <a:rPr lang="it-IT" sz="1400"/>
              <a:t> di </a:t>
            </a:r>
            <a:r>
              <a:rPr lang="it-IT" sz="1400" b="1"/>
              <a:t>r2</a:t>
            </a:r>
            <a:r>
              <a:rPr lang="it-IT" sz="1400"/>
              <a:t>, le modifiche sono indipendenti da </a:t>
            </a:r>
            <a:r>
              <a:rPr lang="it-IT" sz="1400" b="1"/>
              <a:t>r1</a:t>
            </a:r>
            <a:r>
              <a:rPr lang="it-IT" sz="1400"/>
              <a:t>, perché i campi di </a:t>
            </a:r>
            <a:r>
              <a:rPr lang="it-IT" sz="1400" b="1"/>
              <a:t>r1</a:t>
            </a:r>
            <a:r>
              <a:rPr lang="it-IT" sz="1400"/>
              <a:t> ed </a:t>
            </a:r>
            <a:r>
              <a:rPr lang="it-IT" sz="1400" b="1"/>
              <a:t>r2</a:t>
            </a:r>
            <a:r>
              <a:rPr lang="it-IT" sz="1400"/>
              <a:t> stanno su aree di memoria diverse.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(7)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r2 =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8941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1" name="Freeform 20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4652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rgbClr val="FF0000"/>
                          </a:solidFill>
                        </a:rPr>
                        <a:t> di</a:t>
                      </a:r>
                      <a:endParaRPr lang="en-US" sz="1400" b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6180083" y="2073995"/>
            <a:ext cx="1910778" cy="2006049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  <a:gd name="connsiteX0" fmla="*/ 1261631 w 1883804"/>
              <a:gd name="connsiteY0" fmla="*/ 0 h 1590481"/>
              <a:gd name="connsiteX1" fmla="*/ 1853514 w 1883804"/>
              <a:gd name="connsiteY1" fmla="*/ 515443 h 1590481"/>
              <a:gd name="connsiteX2" fmla="*/ 345989 w 1883804"/>
              <a:gd name="connsiteY2" fmla="*/ 960286 h 1590481"/>
              <a:gd name="connsiteX3" fmla="*/ 0 w 1883804"/>
              <a:gd name="connsiteY3" fmla="*/ 1590481 h 1590481"/>
              <a:gd name="connsiteX0" fmla="*/ 1261631 w 1887755"/>
              <a:gd name="connsiteY0" fmla="*/ 0 h 1590481"/>
              <a:gd name="connsiteX1" fmla="*/ 1853514 w 1887755"/>
              <a:gd name="connsiteY1" fmla="*/ 515443 h 1590481"/>
              <a:gd name="connsiteX2" fmla="*/ 345989 w 1887755"/>
              <a:gd name="connsiteY2" fmla="*/ 960286 h 1590481"/>
              <a:gd name="connsiteX3" fmla="*/ 0 w 1887755"/>
              <a:gd name="connsiteY3" fmla="*/ 1590481 h 15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755" h="1590481">
                <a:moveTo>
                  <a:pt x="1261631" y="0"/>
                </a:moveTo>
                <a:cubicBezTo>
                  <a:pt x="1619955" y="128676"/>
                  <a:pt x="2006121" y="355395"/>
                  <a:pt x="1853514" y="515443"/>
                </a:cubicBezTo>
                <a:cubicBezTo>
                  <a:pt x="1700907" y="675491"/>
                  <a:pt x="654908" y="781113"/>
                  <a:pt x="345989" y="960286"/>
                </a:cubicBezTo>
                <a:cubicBezTo>
                  <a:pt x="37070" y="1139459"/>
                  <a:pt x="80319" y="1442200"/>
                  <a:pt x="0" y="1590481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62436"/>
              </p:ext>
            </p:extLst>
          </p:nvPr>
        </p:nvGraphicFramePr>
        <p:xfrm>
          <a:off x="5787678" y="417685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748799" y="4130745"/>
            <a:ext cx="2181179" cy="97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424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9203" y="2682242"/>
            <a:ext cx="2852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un metodo chiama se stesso, o un gruppo di metodi si invocano reciprocamente.</a:t>
            </a:r>
          </a:p>
        </p:txBody>
      </p:sp>
      <p:cxnSp>
        <p:nvCxnSpPr>
          <p:cNvPr id="7" name="Straight Arrow Connector 6"/>
          <p:cNvCxnSpPr>
            <a:stCxn id="13" idx="1"/>
          </p:cNvCxnSpPr>
          <p:nvPr/>
        </p:nvCxnSpPr>
        <p:spPr>
          <a:xfrm flipH="1" flipV="1">
            <a:off x="3117273" y="2632364"/>
            <a:ext cx="1931930" cy="419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546059" y="3051574"/>
            <a:ext cx="1503144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49" y="804805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(1)</a:t>
            </a:r>
          </a:p>
        </p:txBody>
      </p:sp>
    </p:spTree>
    <p:extLst>
      <p:ext uri="{BB962C8B-B14F-4D97-AF65-F5344CB8AC3E}">
        <p14:creationId xmlns:p14="http://schemas.microsoft.com/office/powerpoint/2010/main" val="3580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39841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549" y="4607888"/>
            <a:ext cx="367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Viene invocato </a:t>
            </a:r>
            <a:r>
              <a:rPr lang="it-IT" sz="1400" b="1"/>
              <a:t>Factorial(2)</a:t>
            </a:r>
            <a:r>
              <a:rPr lang="it-IT" sz="1400"/>
              <a:t>. Viene allocato spazio sullo Stack per questa prima chiamata.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808298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(2)</a:t>
            </a:r>
          </a:p>
        </p:txBody>
      </p:sp>
    </p:spTree>
    <p:extLst>
      <p:ext uri="{BB962C8B-B14F-4D97-AF65-F5344CB8AC3E}">
        <p14:creationId xmlns:p14="http://schemas.microsoft.com/office/powerpoint/2010/main" val="7660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605199"/>
            <a:ext cx="3676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Prima dell’operazione di </a:t>
            </a:r>
            <a:r>
              <a:rPr lang="it-IT" sz="1400" b="1"/>
              <a:t>return</a:t>
            </a:r>
            <a:r>
              <a:rPr lang="it-IT" sz="1400"/>
              <a:t> però è necessario invocare di nuovo </a:t>
            </a:r>
            <a:r>
              <a:rPr lang="it-IT" sz="1400" b="1"/>
              <a:t>Factorial</a:t>
            </a:r>
            <a:r>
              <a:rPr lang="it-IT" sz="1400"/>
              <a:t>, stavolta con parametro 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8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(3)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7160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* ???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6" name="TextBox 15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601469"/>
            <a:ext cx="3676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Viene invocato </a:t>
            </a:r>
            <a:r>
              <a:rPr lang="it-IT" sz="1400" b="1"/>
              <a:t>Factorial(1)</a:t>
            </a:r>
            <a:r>
              <a:rPr lang="it-IT" sz="1400"/>
              <a:t>. Viene allocato di nuovo spazio sullo Stack per questa seconda chiamata. </a:t>
            </a:r>
            <a:r>
              <a:rPr lang="it-IT" sz="1400" b="1"/>
              <a:t>n</a:t>
            </a:r>
            <a:r>
              <a:rPr lang="it-IT" sz="1400"/>
              <a:t> di questo nuovo </a:t>
            </a:r>
            <a:r>
              <a:rPr lang="it-IT" sz="1400" b="1"/>
              <a:t>Factorial</a:t>
            </a:r>
            <a:r>
              <a:rPr lang="it-IT" sz="1400"/>
              <a:t> è diverso dall’</a:t>
            </a:r>
            <a:r>
              <a:rPr lang="it-IT" sz="1400" b="1"/>
              <a:t>n</a:t>
            </a:r>
            <a:r>
              <a:rPr lang="it-IT" sz="1400"/>
              <a:t> della chiamata precedente, anche se si chiamano con lo stesso nome!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549" y="808298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(4)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42236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* ???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9930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8" name="TextBox 17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549" y="4598170"/>
            <a:ext cx="3676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Prima dell’operazione di </a:t>
            </a:r>
            <a:r>
              <a:rPr lang="it-IT" sz="1400" b="1"/>
              <a:t>return</a:t>
            </a:r>
            <a:r>
              <a:rPr lang="it-IT" sz="1400"/>
              <a:t> è necessario invocare di nuovo </a:t>
            </a:r>
            <a:r>
              <a:rPr lang="it-IT" sz="1400" b="1"/>
              <a:t>Factorial</a:t>
            </a:r>
            <a:r>
              <a:rPr lang="it-IT" sz="1400"/>
              <a:t>, stavolta con parametro 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803453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(5)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60712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54029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* ???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8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95459"/>
            <a:ext cx="3676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Nuova allocazione sullo Stack per </a:t>
            </a:r>
            <a:r>
              <a:rPr lang="it-IT" sz="1400" b="1"/>
              <a:t>Factorial</a:t>
            </a:r>
            <a:r>
              <a:rPr lang="it-IT" sz="1400"/>
              <a:t>, stavolta con </a:t>
            </a:r>
            <a:r>
              <a:rPr lang="it-IT" sz="1400" b="1"/>
              <a:t>n</a:t>
            </a:r>
            <a:r>
              <a:rPr lang="it-IT" sz="1400"/>
              <a:t> = 0, indipendente dagli altri due </a:t>
            </a:r>
            <a:r>
              <a:rPr lang="it-IT" sz="1400" b="1"/>
              <a:t>n</a:t>
            </a:r>
            <a:r>
              <a:rPr lang="it-IT" sz="140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(6)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49344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16374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00784"/>
              </p:ext>
            </p:extLst>
          </p:nvPr>
        </p:nvGraphicFramePr>
        <p:xfrm>
          <a:off x="5652681" y="388034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0" name="TextBox 19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95370" y="1859260"/>
            <a:ext cx="6981827" cy="28416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1400"/>
              <a:t>Un sistema operativo è un complesso sistema software di “basso livello” che permette ad altri software di essere eseguiti senza preoccuparsi delle complicazioni dell’hardware.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Uno degli aspetti hardware che il sistema operativo astrae è quello della memoria.</a:t>
            </a:r>
          </a:p>
          <a:p>
            <a:pPr algn="just"/>
            <a:r>
              <a:rPr lang="en-US" sz="1400"/>
              <a:t>Quando richiedo al sistema operativo di eseguire un programma, esso crea uno spazio di memoria virtuale dedicato per quel programma e basato su un range continuo di indirizzi, ad esempio 000000000 </a:t>
            </a:r>
            <a:r>
              <a:rPr lang="it-IT" sz="1400"/>
              <a:t>-</a:t>
            </a:r>
            <a:r>
              <a:rPr lang="en-US" sz="1400"/>
              <a:t> 999999999.</a:t>
            </a:r>
          </a:p>
          <a:p>
            <a:pPr algn="just"/>
            <a:r>
              <a:rPr lang="en-US" sz="1400"/>
              <a:t>Il sistema operativo mantiene una mappa che collega questi indirizzi virtuali con gli effettivi indirizzi dell’hardware.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Il programma in esecuzione vede solo la memoria virtuale software, non vede dove sono fisicamente salvati i dati (se sulla RAM, o sul disco rigido</a:t>
            </a:r>
            <a:r>
              <a:rPr lang="mr-IN" sz="1400"/>
              <a:t>…</a:t>
            </a:r>
            <a:r>
              <a:rPr lang="it-IT" sz="140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370" y="981147"/>
            <a:ext cx="391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La memoria virtuale (1)</a:t>
            </a:r>
          </a:p>
        </p:txBody>
      </p:sp>
    </p:spTree>
    <p:extLst>
      <p:ext uri="{BB962C8B-B14F-4D97-AF65-F5344CB8AC3E}">
        <p14:creationId xmlns:p14="http://schemas.microsoft.com/office/powerpoint/2010/main" val="973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92796"/>
            <a:ext cx="388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Questa terza chiamata entra nell’</a:t>
            </a:r>
            <a:r>
              <a:rPr lang="it-IT" sz="1400" b="1"/>
              <a:t>if</a:t>
            </a:r>
            <a:r>
              <a:rPr lang="it-IT" sz="1400"/>
              <a:t>, e restituisce 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(n == 0)</a:t>
            </a:r>
          </a:p>
          <a:p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n * Factorial(n-1);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(7)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67387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43054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25433"/>
              </p:ext>
            </p:extLst>
          </p:nvPr>
        </p:nvGraphicFramePr>
        <p:xfrm>
          <a:off x="5652681" y="3880343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5" name="TextBox 24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90985"/>
            <a:ext cx="3676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Adesso la seconda chiamata di Factorial (quella con n = 1) riceve il risultato della terza chiamata (quella con n = 0), e può calcolare il suo risultato.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67387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 * ???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38040"/>
              </p:ext>
            </p:extLst>
          </p:nvPr>
        </p:nvGraphicFramePr>
        <p:xfrm>
          <a:off x="5652682" y="2776988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 * 1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(8)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549" y="4580603"/>
            <a:ext cx="3676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Adesso la prima chiamata di Factorial (quella con n = 2) riceve il risultato della seconda chiamata (quella con n = 1), e può calcolare il suo risultato.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49" y="1932704"/>
            <a:ext cx="36766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Factorial(int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if (n == 0)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   return 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 return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 * Factorial(n-1)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49" y="808299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Ricorsione (9)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06106"/>
              </p:ext>
            </p:extLst>
          </p:nvPr>
        </p:nvGraphicFramePr>
        <p:xfrm>
          <a:off x="5652683" y="1645962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Factorial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2 * 1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6" name="TextBox 15"/>
          <p:cNvSpPr txBox="1">
            <a:spLocks/>
          </p:cNvSpPr>
          <p:nvPr/>
        </p:nvSpPr>
        <p:spPr>
          <a:xfrm>
            <a:off x="5371728" y="1039131"/>
            <a:ext cx="2668686" cy="474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C# - i diversi tipi di classi 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550" y="1475260"/>
            <a:ext cx="77815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In C# tutti i tipi derivano dalla classe </a:t>
            </a:r>
            <a:r>
              <a:rPr lang="it-IT" sz="1400" b="1"/>
              <a:t>System.Object</a:t>
            </a:r>
            <a:r>
              <a:rPr lang="it-IT" sz="1400"/>
              <a:t>.</a:t>
            </a:r>
          </a:p>
          <a:p>
            <a:r>
              <a:rPr lang="it-IT" sz="1400"/>
              <a:t>Però a livello di collocazione in memoria si dividono in due grandi gruppi:</a:t>
            </a:r>
          </a:p>
          <a:p>
            <a:endParaRPr lang="it-IT" sz="1400"/>
          </a:p>
          <a:p>
            <a:r>
              <a:rPr lang="it-IT" sz="1400" b="1"/>
              <a:t>Tipi creati con class</a:t>
            </a:r>
          </a:p>
          <a:p>
            <a:r>
              <a:rPr lang="it-IT" sz="1400"/>
              <a:t>Quando creo un’istanza di una </a:t>
            </a:r>
            <a:r>
              <a:rPr lang="it-IT" sz="1400" b="1"/>
              <a:t>class</a:t>
            </a:r>
            <a:r>
              <a:rPr lang="it-IT" sz="1400"/>
              <a:t> (di solito con l’operatore </a:t>
            </a:r>
            <a:r>
              <a:rPr lang="it-IT" sz="1400" b="1"/>
              <a:t>new</a:t>
            </a:r>
            <a:r>
              <a:rPr lang="it-IT" sz="1400"/>
              <a:t>), viene allocato spazio sullo Heap per contenere tutti i campi di quella istanza.</a:t>
            </a:r>
          </a:p>
          <a:p>
            <a:r>
              <a:rPr lang="it-IT" sz="1400"/>
              <a:t>Se copio una variabile dentro l’altra (vedi più sopra esempio con i Range), sto copiando solo un indirizzo verso un’area di memoria, NON l’intera area di memoria, quindi se uso una variabile per modificarne dei membri, anche l’altra vedrà gli stessi cambiamenti.</a:t>
            </a:r>
          </a:p>
          <a:p>
            <a:endParaRPr lang="it-IT" sz="1400"/>
          </a:p>
          <a:p>
            <a:r>
              <a:rPr lang="it-IT" sz="1400" b="1"/>
              <a:t>Struct</a:t>
            </a:r>
          </a:p>
          <a:p>
            <a:r>
              <a:rPr lang="it-IT" sz="1400"/>
              <a:t>Quando assegno ad una variabile l’istanza di una </a:t>
            </a:r>
            <a:r>
              <a:rPr lang="it-IT" sz="1400" b="1"/>
              <a:t>struct</a:t>
            </a:r>
            <a:r>
              <a:rPr lang="it-IT" sz="1400"/>
              <a:t>, quella variabile conterrà l’istanza intera.</a:t>
            </a:r>
          </a:p>
          <a:p>
            <a:r>
              <a:rPr lang="it-IT" sz="1400"/>
              <a:t>Quando copio una variabile nell’altra, ottengo un clone intero e completo della prima istanza, quindi le modifiche effettuate su una delle due NON si riflettono sull’altra.</a:t>
            </a:r>
          </a:p>
          <a:p>
            <a:r>
              <a:rPr lang="it-IT" sz="1400"/>
              <a:t>Provare ad esempio la struct </a:t>
            </a:r>
            <a:r>
              <a:rPr lang="it-IT" sz="1400" b="1"/>
              <a:t>DateTime</a:t>
            </a:r>
            <a:r>
              <a:rPr lang="it-IT" sz="1400"/>
              <a:t> di .NET.</a:t>
            </a:r>
          </a:p>
        </p:txBody>
      </p:sp>
    </p:spTree>
    <p:extLst>
      <p:ext uri="{BB962C8B-B14F-4D97-AF65-F5344CB8AC3E}">
        <p14:creationId xmlns:p14="http://schemas.microsoft.com/office/powerpoint/2010/main" val="645941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C# - i diversi tipi di classi 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550" y="1475260"/>
            <a:ext cx="208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Esempio:</a:t>
            </a:r>
          </a:p>
          <a:p>
            <a:endParaRPr lang="it-IT" sz="1400"/>
          </a:p>
        </p:txBody>
      </p:sp>
      <p:sp>
        <p:nvSpPr>
          <p:cNvPr id="4" name="TextBox 3"/>
          <p:cNvSpPr txBox="1"/>
          <p:nvPr/>
        </p:nvSpPr>
        <p:spPr>
          <a:xfrm>
            <a:off x="590550" y="1907175"/>
            <a:ext cx="401410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var myStruct = new MyStruct();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var myClass = new MyClass();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MyClass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Value;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struct MyStruct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Value;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3262" y="4548249"/>
            <a:ext cx="3336967" cy="1265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023262" y="1907175"/>
            <a:ext cx="3336967" cy="264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60889"/>
              </p:ext>
            </p:extLst>
          </p:nvPr>
        </p:nvGraphicFramePr>
        <p:xfrm>
          <a:off x="5308271" y="2446659"/>
          <a:ext cx="2838202" cy="1847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830"/>
                <a:gridCol w="1578372"/>
              </a:tblGrid>
              <a:tr h="281377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5247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myStruct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660723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myClass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indirizzo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</a:rPr>
                        <a:t> di 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81456"/>
              </p:ext>
            </p:extLst>
          </p:nvPr>
        </p:nvGraphicFramePr>
        <p:xfrm>
          <a:off x="5645024" y="5016173"/>
          <a:ext cx="2093441" cy="583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MyClass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270172" y="3959285"/>
            <a:ext cx="1543793" cy="996732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4086"/>
              </p:ext>
            </p:extLst>
          </p:nvPr>
        </p:nvGraphicFramePr>
        <p:xfrm>
          <a:off x="6642196" y="2842552"/>
          <a:ext cx="1430756" cy="648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378"/>
                <a:gridCol w="715378"/>
              </a:tblGrid>
              <a:tr h="3163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MyStruct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0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49" y="804059"/>
            <a:ext cx="632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La deallocazione della memoria 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50" y="1475260"/>
            <a:ext cx="7781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Esattamente come si può allocare memoria sullo Heap dinamicamente, così si può anche deallocarla.</a:t>
            </a:r>
          </a:p>
          <a:p>
            <a:endParaRPr lang="it-IT" sz="1400"/>
          </a:p>
          <a:p>
            <a:r>
              <a:rPr lang="it-IT" sz="1400"/>
              <a:t>Dover deallocare a mano è un compito impegnativo e porta facilmente a commettere errori.</a:t>
            </a:r>
          </a:p>
          <a:p>
            <a:r>
              <a:rPr lang="it-IT" sz="1400"/>
              <a:t>Se dealloco l’area sbagliata, tolgo pezzi di informazioni che ancora mi servono.</a:t>
            </a:r>
          </a:p>
          <a:p>
            <a:r>
              <a:rPr lang="it-IT" sz="1400"/>
              <a:t>Se non dealloco tutti gli oggetti che non servono più, il software continua a crescere fino ad esaurire la memoria virtuale disponibile e va in crash.</a:t>
            </a:r>
          </a:p>
          <a:p>
            <a:endParaRPr lang="it-IT" sz="1400"/>
          </a:p>
          <a:p>
            <a:r>
              <a:rPr lang="it-IT" sz="1400"/>
              <a:t>Dato che la deallocazione è un processo automatizzabile, la maggior parte dei linguaggi moderni possiedono dei meccanismi per gestirla dietro le quinte senza richiedere impegno da parte dello sviluppatore.</a:t>
            </a:r>
          </a:p>
          <a:p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17062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49" y="804059"/>
            <a:ext cx="632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La deallocazione della memoria 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50" y="1475260"/>
            <a:ext cx="778155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meccanismi di base sono due:</a:t>
            </a:r>
          </a:p>
          <a:p>
            <a:endParaRPr lang="it-IT" sz="1400"/>
          </a:p>
          <a:p>
            <a:r>
              <a:rPr lang="it-IT" sz="1600" b="1"/>
              <a:t>Automatic Reference Count</a:t>
            </a:r>
          </a:p>
          <a:p>
            <a:r>
              <a:rPr lang="it-IT" sz="1400"/>
              <a:t>Il sistema tiene traccia di quanti sono i riferimenti che puntano ad una certa area di memoria (cioè ad un certo oggetto sullo Heap). Quando il conto scende a zero, l’oggetto viene deallocato.</a:t>
            </a:r>
          </a:p>
          <a:p>
            <a:r>
              <a:rPr lang="it-IT" sz="1400"/>
              <a:t>Vantaggi: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/>
              <a:t>È una tecnica predittiva, cioè so quando entra in gioco e che impatto di performance ha;</a:t>
            </a:r>
          </a:p>
          <a:p>
            <a:r>
              <a:rPr lang="it-IT" sz="1400"/>
              <a:t>Svantaggi: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/>
              <a:t>se ho grafi di oggetti che si riferiscono l’un l’altro, il conto delle referenze non va mai a zero, quindi gli oggetti restano in memoria e posso arrivare al crash dell’applicazione.</a:t>
            </a:r>
          </a:p>
          <a:p>
            <a:endParaRPr lang="it-IT" sz="1400"/>
          </a:p>
          <a:p>
            <a:r>
              <a:rPr lang="it-IT" sz="1600" b="1"/>
              <a:t>Garbage Collection</a:t>
            </a:r>
          </a:p>
          <a:p>
            <a:r>
              <a:rPr lang="it-IT" sz="1400"/>
              <a:t>Di tanto in tanto, viene traversato tutto il grafo di oggetti del software, e vengono dellocati sia gli oggetti che non sono puntati da alcun riferimento, sia quelli che formano un circolo chiuso di riferimenti.</a:t>
            </a:r>
          </a:p>
          <a:p>
            <a:r>
              <a:rPr lang="it-IT" sz="1400"/>
              <a:t>Vantaggi: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/>
              <a:t>impedisce che oggetti appartenenti a grafi chiusi possano restare in memoria, quindi protegge meglio il software contro allocazioni eccessive di memoria;</a:t>
            </a:r>
          </a:p>
          <a:p>
            <a:r>
              <a:rPr lang="it-IT" sz="1400"/>
              <a:t>Svantaggi: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/>
              <a:t>non è predittivo né nei tempi (entra in gioco in momenti non prevedibili), né nelle performance (non si sa a priori quanti oggetti dovranno essere allocati);</a:t>
            </a:r>
          </a:p>
        </p:txBody>
      </p:sp>
    </p:spTree>
    <p:extLst>
      <p:ext uri="{BB962C8B-B14F-4D97-AF65-F5344CB8AC3E}">
        <p14:creationId xmlns:p14="http://schemas.microsoft.com/office/powerpoint/2010/main" val="40324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Paginazione della memoria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1475260"/>
            <a:ext cx="77815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La grandezza totale della memoria virtuale di un software NON coincide con la memoria fisica della RAM.</a:t>
            </a:r>
          </a:p>
          <a:p>
            <a:endParaRPr lang="it-IT" sz="1400"/>
          </a:p>
          <a:p>
            <a:r>
              <a:rPr lang="it-IT" sz="1400"/>
              <a:t>A livello fisico / hardware, un computer ha diverse memorie:</a:t>
            </a:r>
          </a:p>
          <a:p>
            <a:endParaRPr lang="it-IT" sz="1400"/>
          </a:p>
          <a:p>
            <a:r>
              <a:rPr lang="it-IT" sz="1600" b="1"/>
              <a:t>Cache del processore</a:t>
            </a:r>
          </a:p>
          <a:p>
            <a:r>
              <a:rPr lang="it-IT" sz="1400"/>
              <a:t>Ogni processore ha una memoria cache molto ridotta (alcuni KB), ma estremamente veloce, per i calcoli con le variabili più immediate. Non è persistente (se spengo il computer, i dati vanno persi).</a:t>
            </a:r>
          </a:p>
          <a:p>
            <a:endParaRPr lang="it-IT" sz="1400"/>
          </a:p>
          <a:p>
            <a:r>
              <a:rPr lang="it-IT" sz="1600" b="1"/>
              <a:t>RAM</a:t>
            </a:r>
          </a:p>
          <a:p>
            <a:r>
              <a:rPr lang="it-IT" sz="1400"/>
              <a:t>La RAM è una memoria di dimensioni “medie” (alcuni GB), veloce, anch’essa volatile. Internamente la RAM ha una o più cache di piccole dimensioni (alcuni MB), per un accesso più veloce ai dati più usati. Anche la RAM è volatile.</a:t>
            </a:r>
          </a:p>
          <a:p>
            <a:endParaRPr lang="it-IT" sz="1400"/>
          </a:p>
          <a:p>
            <a:r>
              <a:rPr lang="it-IT" sz="1600" b="1"/>
              <a:t>Hard Disk / Solid State Disk</a:t>
            </a:r>
          </a:p>
          <a:p>
            <a:r>
              <a:rPr lang="it-IT" sz="1400"/>
              <a:t>Sono dei dispositivi con spazi di archiviazione molto grandi (da centinaia di GB ad alcuni TB), ma molto più lenti nelle capacità di lettura/scrittura. Però sono persistenti: una volta scritto il dato, esso rimane anche se spengo il computer o c’è una perdita di corrente.</a:t>
            </a:r>
          </a:p>
          <a:p>
            <a:r>
              <a:rPr lang="it-IT" sz="1400"/>
              <a:t/>
            </a:r>
            <a:br>
              <a:rPr lang="it-IT" sz="1400"/>
            </a:br>
            <a:r>
              <a:rPr lang="it-IT" sz="1600" b="1"/>
              <a:t>ROM</a:t>
            </a:r>
          </a:p>
          <a:p>
            <a:r>
              <a:rPr lang="it-IT" sz="1400"/>
              <a:t>Dispositivo di memoria molto piccolo, non volatile, i cui dati non sono modificabili, e in cui sono contenute le istruzioni necessarie all’avvio del computer. I dati vengono inseriti in fase di costruzione.</a:t>
            </a:r>
          </a:p>
        </p:txBody>
      </p:sp>
    </p:spTree>
    <p:extLst>
      <p:ext uri="{BB962C8B-B14F-4D97-AF65-F5344CB8AC3E}">
        <p14:creationId xmlns:p14="http://schemas.microsoft.com/office/powerpoint/2010/main" val="739246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Paginazione della memoria (2)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1475260"/>
            <a:ext cx="7781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/>
              <a:t>La grandezza totale della memoria virtuale di un software NON coincide con la memoria fisica della RAM.</a:t>
            </a:r>
          </a:p>
          <a:p>
            <a:pPr algn="just"/>
            <a:r>
              <a:rPr lang="it-IT" sz="1400"/>
              <a:t>Un software vede solo un range di indirizzi virtuali, che è molto maggiore rispetto alle capacità della RAM.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A mappare questi indirizzi sulle diverse memorie hardware è il sistema operativo.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Si comincia riservando la cache del processore e parte della RAM, che sono le memorie più veloci.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Se il software ha bisogno di più memoria (quindi continua a chiedere/usare sempre più indirizzi dentro il range), ad un certo punto il sistema operativo può trovarsi ad aver esaurito tutta la RAM.</a:t>
            </a:r>
          </a:p>
        </p:txBody>
      </p:sp>
    </p:spTree>
    <p:extLst>
      <p:ext uri="{BB962C8B-B14F-4D97-AF65-F5344CB8AC3E}">
        <p14:creationId xmlns:p14="http://schemas.microsoft.com/office/powerpoint/2010/main" val="55136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50" y="804059"/>
            <a:ext cx="443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Paginazione della memoria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549" y="1472541"/>
            <a:ext cx="77934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/>
              <a:t>Per permettere al software di continuare a funzionare, il sistema operativo comincia a mappare alcuni sottorange di indirizzi sul disco fisso (HD o SSD che sia) invece che sulla RAM. Se però il software comincia ad usare intensamente quegli indirizzi, l’esecuzione diventa lentissima, perché per ogni indirizzo virtuale su cui leggo o scrivo, deve essere eseguita un’operazione di lettura o scrittura su disco, non su RAM.</a:t>
            </a:r>
          </a:p>
          <a:p>
            <a:pPr algn="just"/>
            <a:endParaRPr lang="it-IT" sz="1400"/>
          </a:p>
          <a:p>
            <a:pPr algn="just"/>
            <a:r>
              <a:rPr lang="it-IT" sz="1400"/>
              <a:t>Per ovviare al problema, il sistema operativo ha dei meccanismi per scambiare le zone di memoria tra RAM e disco. Quando una pagina di memoria (da qui il termine “paginazione”) viene richiesta e si trova sul disco fisso, il sistema operativo deve trovare una pagina in RAM con cui fare lo scambio. Per farlo usa un algoritmo. Esempio: segnare l’ora di ultimo accesso delle zone di memoria, e mandare al disco fisso le zone della RAM con ultimo accesso molto “antico”, perché se nessuno le ha usate nell’ultimo intervallo di tempo, probabilmente non saranno usate nemmeno nel prossimo.</a:t>
            </a:r>
          </a:p>
          <a:p>
            <a:pPr algn="just"/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257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40098"/>
              </p:ext>
            </p:extLst>
          </p:nvPr>
        </p:nvGraphicFramePr>
        <p:xfrm>
          <a:off x="3159337" y="2417154"/>
          <a:ext cx="2361519" cy="2790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519"/>
              </a:tblGrid>
              <a:tr h="67914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STACK</a:t>
                      </a:r>
                    </a:p>
                  </a:txBody>
                  <a:tcPr marL="68580" marR="68580" marT="34290" marB="34290" anchor="ctr"/>
                </a:tc>
              </a:tr>
              <a:tr h="69929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HEAP</a:t>
                      </a:r>
                    </a:p>
                  </a:txBody>
                  <a:tcPr marL="68580" marR="68580" marT="34290" marB="34290" anchor="ctr"/>
                </a:tc>
              </a:tr>
              <a:tr h="73869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/>
                        <a:t>STATIC VALUES</a:t>
                      </a:r>
                      <a:endParaRPr lang="en-US" sz="1600"/>
                    </a:p>
                  </a:txBody>
                  <a:tcPr marL="68580" marR="68580" marT="34290" marB="34290" anchor="ctr"/>
                </a:tc>
              </a:tr>
              <a:tr h="67326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INSTRUCTIONS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9184" y="1695898"/>
            <a:ext cx="6981827" cy="3798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La memoria virtuale software, </a:t>
            </a:r>
            <a:r>
              <a:rPr lang="it-IT" sz="1400"/>
              <a:t>che un programma ha a disposizione, è così divisa: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370" y="981147"/>
            <a:ext cx="391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La memoria virtuale (2)</a:t>
            </a:r>
          </a:p>
        </p:txBody>
      </p:sp>
    </p:spTree>
    <p:extLst>
      <p:ext uri="{BB962C8B-B14F-4D97-AF65-F5344CB8AC3E}">
        <p14:creationId xmlns:p14="http://schemas.microsoft.com/office/powerpoint/2010/main" val="14581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81074" y="955638"/>
            <a:ext cx="7002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Instructions:</a:t>
            </a:r>
          </a:p>
          <a:p>
            <a:endParaRPr lang="en-US" sz="1400"/>
          </a:p>
          <a:p>
            <a:r>
              <a:rPr lang="en-US" sz="1400"/>
              <a:t>Zona dove sono memorizzate le operazioni scritte nei metodi (es: assegnazione di valore, chiamata di un altro metodo</a:t>
            </a:r>
            <a:r>
              <a:rPr lang="mr-IN" sz="1400"/>
              <a:t>…</a:t>
            </a:r>
            <a:r>
              <a:rPr lang="it-IT" sz="1400"/>
              <a:t>).</a:t>
            </a:r>
          </a:p>
          <a:p>
            <a:r>
              <a:rPr lang="it-IT" sz="1400"/>
              <a:t>È una zona separata dalle altre (in cui sono memorizzati dei valori), per motivi di sicurezza.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075" y="2808514"/>
            <a:ext cx="6486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Static Values</a:t>
            </a:r>
          </a:p>
          <a:p>
            <a:endParaRPr lang="it-IT" sz="1400" b="1"/>
          </a:p>
          <a:p>
            <a:r>
              <a:rPr lang="it-IT" sz="1400"/>
              <a:t>Vengono memorizzate le costanti e tutti i valori statici (cioè tutti i campi dichiarati come “static” in C#.</a:t>
            </a:r>
          </a:p>
          <a:p>
            <a:endParaRPr lang="it-IT" sz="1400"/>
          </a:p>
          <a:p>
            <a:r>
              <a:rPr lang="it-IT" sz="1400"/>
              <a:t>Es:</a:t>
            </a:r>
          </a:p>
          <a:p>
            <a:endParaRPr lang="it-IT" sz="1400"/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static int VERSIONE = 5;</a:t>
            </a:r>
          </a:p>
          <a:p>
            <a:pPr algn="just"/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/>
          </a:p>
          <a:p>
            <a:r>
              <a:rPr lang="it-IT" sz="1400"/>
              <a:t>Nell’area “static values” ci sarà una cella di nome “VERSIONE” con dentro il valore 5.</a:t>
            </a:r>
          </a:p>
        </p:txBody>
      </p:sp>
    </p:spTree>
    <p:extLst>
      <p:ext uri="{BB962C8B-B14F-4D97-AF65-F5344CB8AC3E}">
        <p14:creationId xmlns:p14="http://schemas.microsoft.com/office/powerpoint/2010/main" val="16243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6890" y="718039"/>
            <a:ext cx="64389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Stack:</a:t>
            </a:r>
          </a:p>
          <a:p>
            <a:endParaRPr lang="en-US" sz="1400"/>
          </a:p>
          <a:p>
            <a:r>
              <a:rPr lang="en-US" sz="1400"/>
              <a:t>Zona dove sono memorizzate </a:t>
            </a:r>
            <a:r>
              <a:rPr lang="it-IT" sz="1400"/>
              <a:t>le informazioni gestite dai metodi:</a:t>
            </a:r>
          </a:p>
          <a:p>
            <a:pPr marL="214313" indent="-214313">
              <a:buFontTx/>
              <a:buChar char="-"/>
            </a:pPr>
            <a:r>
              <a:rPr lang="it-IT" sz="1400"/>
              <a:t>parametri di ingresso</a:t>
            </a:r>
          </a:p>
          <a:p>
            <a:pPr marL="214313" indent="-214313">
              <a:buFontTx/>
              <a:buChar char="-"/>
            </a:pPr>
            <a:r>
              <a:rPr lang="it-IT" sz="1400"/>
              <a:t>variabili locali</a:t>
            </a:r>
          </a:p>
          <a:p>
            <a:pPr marL="214313" indent="-214313">
              <a:buFontTx/>
              <a:buChar char="-"/>
            </a:pPr>
            <a:r>
              <a:rPr lang="it-IT" sz="1400"/>
              <a:t>valore di return.</a:t>
            </a:r>
          </a:p>
          <a:p>
            <a:pPr marL="214313" indent="-214313">
              <a:buFontTx/>
              <a:buChar char="-"/>
            </a:pPr>
            <a:endParaRPr lang="it-IT" sz="1400"/>
          </a:p>
          <a:p>
            <a:r>
              <a:rPr lang="it-IT" sz="1400"/>
              <a:t>Esempio: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90" y="2853780"/>
            <a:ext cx="376256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void PrintTriple(int i)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int triple = CalculateTriple(i);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Console.WriteLine(triple);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int CalculateTriple(int n)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var triple = n * 3;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return 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6492" y="2321169"/>
            <a:ext cx="4360984" cy="373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</a:t>
            </a:r>
            <a:r>
              <a:rPr lang="it-IT" sz="1400" b="1"/>
              <a:t>PrintTriple </a:t>
            </a:r>
            <a:r>
              <a:rPr lang="it-IT" sz="1400"/>
              <a:t>viene invocato, viene creato lo spazio sullo Stack per tenere il valore del parametro </a:t>
            </a:r>
            <a:r>
              <a:rPr lang="it-IT" sz="1400" b="1"/>
              <a:t>i</a:t>
            </a:r>
            <a:r>
              <a:rPr lang="it-IT" sz="1400"/>
              <a:t> e della variable locale </a:t>
            </a:r>
            <a:r>
              <a:rPr lang="it-IT" sz="1400" b="1"/>
              <a:t>triple</a:t>
            </a:r>
            <a:r>
              <a:rPr lang="it-IT" sz="1400"/>
              <a:t>.</a:t>
            </a:r>
          </a:p>
          <a:p>
            <a:endParaRPr lang="it-IT" sz="1400"/>
          </a:p>
          <a:p>
            <a:r>
              <a:rPr lang="it-IT" sz="1400"/>
              <a:t>Quando </a:t>
            </a:r>
            <a:r>
              <a:rPr lang="it-IT" sz="1400" b="1"/>
              <a:t>PrintTriple</a:t>
            </a:r>
            <a:r>
              <a:rPr lang="it-IT" sz="1400"/>
              <a:t> invoca </a:t>
            </a:r>
            <a:r>
              <a:rPr lang="it-IT" sz="1400" b="1"/>
              <a:t>CalculateTriple</a:t>
            </a:r>
            <a:r>
              <a:rPr lang="it-IT" sz="1400"/>
              <a:t>, viene creato spazio sullo Stack per il parametro di ingresso </a:t>
            </a:r>
            <a:r>
              <a:rPr lang="it-IT" sz="1400" b="1"/>
              <a:t>n</a:t>
            </a:r>
            <a:r>
              <a:rPr lang="it-IT" sz="1400"/>
              <a:t>, e per la variabile locale </a:t>
            </a:r>
            <a:r>
              <a:rPr lang="it-IT" sz="1400" b="1"/>
              <a:t>triple</a:t>
            </a:r>
            <a:r>
              <a:rPr lang="it-IT" sz="1400"/>
              <a:t> (che è diversa dalla variabile </a:t>
            </a:r>
            <a:r>
              <a:rPr lang="it-IT" sz="1400" b="1"/>
              <a:t>triple</a:t>
            </a:r>
            <a:r>
              <a:rPr lang="it-IT" sz="1400"/>
              <a:t> di </a:t>
            </a:r>
            <a:r>
              <a:rPr lang="it-IT" sz="1400" b="1"/>
              <a:t>PrintTriple</a:t>
            </a:r>
            <a:r>
              <a:rPr lang="it-IT" sz="1400"/>
              <a:t>!).</a:t>
            </a:r>
          </a:p>
          <a:p>
            <a:endParaRPr lang="it-IT" sz="1400"/>
          </a:p>
          <a:p>
            <a:r>
              <a:rPr lang="it-IT" sz="1400"/>
              <a:t>Una volta che l’istruzione </a:t>
            </a:r>
            <a:r>
              <a:rPr lang="it-IT" sz="1400" b="1"/>
              <a:t>return</a:t>
            </a:r>
            <a:r>
              <a:rPr lang="it-IT" sz="1400"/>
              <a:t> viene eseguita, lo spazio allocato per </a:t>
            </a:r>
            <a:r>
              <a:rPr lang="it-IT" sz="1400" b="1"/>
              <a:t>CalculateTriple</a:t>
            </a:r>
            <a:r>
              <a:rPr lang="it-IT" sz="1400"/>
              <a:t> viene liberato, e </a:t>
            </a:r>
            <a:r>
              <a:rPr lang="it-IT" sz="1400" b="1"/>
              <a:t>PrintTriple</a:t>
            </a:r>
            <a:r>
              <a:rPr lang="it-IT" sz="1400"/>
              <a:t> può usare il valore di return.</a:t>
            </a:r>
          </a:p>
          <a:p>
            <a:endParaRPr lang="it-IT" sz="1400"/>
          </a:p>
          <a:p>
            <a:r>
              <a:rPr lang="it-IT" sz="1400"/>
              <a:t>Lo Stack quindi si “allunga” e si “accorcia”, a seconda di quanti metodi vengono invocati uno nell’altro, come una “fisarmonica” (vedi esempio sul Factorial più avanti).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5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0549" y="767391"/>
            <a:ext cx="7521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Heap:</a:t>
            </a:r>
          </a:p>
          <a:p>
            <a:endParaRPr lang="en-US" sz="1400"/>
          </a:p>
          <a:p>
            <a:r>
              <a:rPr lang="en-US" sz="1400"/>
              <a:t>Zona dove sono memorizzate </a:t>
            </a:r>
            <a:r>
              <a:rPr lang="it-IT" sz="1400"/>
              <a:t>le informazioni allocate dinamicamente nel corso dell’applicazione.</a:t>
            </a:r>
          </a:p>
          <a:p>
            <a:r>
              <a:rPr lang="it-IT" sz="1400"/>
              <a:t>Nel caso di C#, lo Heap riserva una certa quantità di spazio ogni volta che un oggetto nuovo viene creato con l’operatore </a:t>
            </a:r>
            <a:r>
              <a:rPr lang="it-IT" sz="1400" b="1"/>
              <a:t>new</a:t>
            </a:r>
            <a:r>
              <a:rPr lang="it-IT" sz="1400"/>
              <a:t> applicato ad una classe.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49" y="2190352"/>
            <a:ext cx="419916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775" y="2513680"/>
            <a:ext cx="3028950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Heap</a:t>
            </a:r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  <a:p>
            <a:endParaRPr lang="en-US" sz="135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05783"/>
              </p:ext>
            </p:extLst>
          </p:nvPr>
        </p:nvGraphicFramePr>
        <p:xfrm>
          <a:off x="5267325" y="2951110"/>
          <a:ext cx="1162050" cy="749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438150"/>
              </a:tblGrid>
              <a:tr h="250826">
                <a:tc gridSpan="2">
                  <a:txBody>
                    <a:bodyPr/>
                    <a:lstStyle/>
                    <a:p>
                      <a:r>
                        <a:rPr lang="en-US" sz="1100"/>
                        <a:t>Range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0826">
                <a:tc>
                  <a:txBody>
                    <a:bodyPr/>
                    <a:lstStyle/>
                    <a:p>
                      <a:r>
                        <a:rPr lang="en-US" sz="1100"/>
                        <a:t>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100"/>
                        <a:t>Max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73717"/>
              </p:ext>
            </p:extLst>
          </p:nvPr>
        </p:nvGraphicFramePr>
        <p:xfrm>
          <a:off x="5267325" y="3910078"/>
          <a:ext cx="1162050" cy="749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438150"/>
              </a:tblGrid>
              <a:tr h="250826">
                <a:tc gridSpan="2">
                  <a:txBody>
                    <a:bodyPr/>
                    <a:lstStyle/>
                    <a:p>
                      <a:r>
                        <a:rPr lang="en-US" sz="1100"/>
                        <a:t>Range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0826">
                <a:tc>
                  <a:txBody>
                    <a:bodyPr/>
                    <a:lstStyle/>
                    <a:p>
                      <a:r>
                        <a:rPr lang="en-US" sz="1100"/>
                        <a:t>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100"/>
                        <a:t>Max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845501" y="2951110"/>
            <a:ext cx="2421824" cy="1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0279" y="3498658"/>
            <a:ext cx="2347046" cy="4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49" y="5508561"/>
            <a:ext cx="792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L’operatore </a:t>
            </a:r>
            <a:r>
              <a:rPr lang="it-IT" sz="1400" b="1"/>
              <a:t>new</a:t>
            </a:r>
            <a:r>
              <a:rPr lang="it-IT" sz="1400"/>
              <a:t> inoltre inizializza tutti i campi di un’istanza ai loro valori di default: </a:t>
            </a:r>
            <a:r>
              <a:rPr lang="it-IT" sz="1400" b="1"/>
              <a:t>0</a:t>
            </a:r>
            <a:r>
              <a:rPr lang="it-IT" sz="1400"/>
              <a:t> per i numeri (comprese le enum), </a:t>
            </a:r>
            <a:r>
              <a:rPr lang="it-IT" sz="1400" b="1"/>
              <a:t>false</a:t>
            </a:r>
            <a:r>
              <a:rPr lang="it-IT" sz="1400"/>
              <a:t> per i bool, e </a:t>
            </a:r>
            <a:r>
              <a:rPr lang="it-IT" sz="1400" b="1"/>
              <a:t>null</a:t>
            </a:r>
            <a:r>
              <a:rPr lang="it-IT" sz="1400"/>
              <a:t> per le classi (ci sono anche le struct ma non approfondiamo).</a:t>
            </a:r>
          </a:p>
        </p:txBody>
      </p:sp>
    </p:spTree>
    <p:extLst>
      <p:ext uri="{BB962C8B-B14F-4D97-AF65-F5344CB8AC3E}">
        <p14:creationId xmlns:p14="http://schemas.microsoft.com/office/powerpoint/2010/main" val="7568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InstatiateObjects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0549" y="5604050"/>
            <a:ext cx="76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Quando </a:t>
            </a:r>
            <a:r>
              <a:rPr lang="it-IT" sz="1400" b="1"/>
              <a:t>InstantiateObjects</a:t>
            </a:r>
            <a:r>
              <a:rPr lang="it-IT" sz="1400"/>
              <a:t> viene invocato, viene creato spazio sullo stack per le variabili </a:t>
            </a:r>
            <a:r>
              <a:rPr lang="it-IT" sz="1400" b="1"/>
              <a:t>r1</a:t>
            </a:r>
            <a:r>
              <a:rPr lang="it-IT" sz="1400"/>
              <a:t>, </a:t>
            </a:r>
            <a:r>
              <a:rPr lang="it-IT" sz="1400" b="1"/>
              <a:t>r2</a:t>
            </a:r>
            <a:r>
              <a:rPr lang="it-IT" sz="1400"/>
              <a:t>, che contengono un valore “indefinito”.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90685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0549" y="5620734"/>
            <a:ext cx="752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new Range()</a:t>
            </a:r>
            <a:r>
              <a:rPr lang="it-IT" sz="1400"/>
              <a:t> alloca spazio sullo Heap con spazio per i valori dei campi, inizializzati a 0.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28891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r1 =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58675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7171" y="2504236"/>
            <a:ext cx="2594457" cy="283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Heap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37171" y="815020"/>
            <a:ext cx="2594457" cy="1689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Stack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0549" y="5644371"/>
            <a:ext cx="668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Il riferimento all’istanza di </a:t>
            </a:r>
            <a:r>
              <a:rPr lang="it-IT" sz="1400" b="1"/>
              <a:t>Range</a:t>
            </a:r>
            <a:r>
              <a:rPr lang="it-IT" sz="1400"/>
              <a:t> appena creata viene salvato nella variabile </a:t>
            </a:r>
            <a:r>
              <a:rPr lang="it-IT" sz="1400" b="1"/>
              <a:t>r1</a:t>
            </a:r>
            <a:r>
              <a:rPr lang="it-IT" sz="1400"/>
              <a:t>.</a:t>
            </a:r>
          </a:p>
        </p:txBody>
      </p:sp>
      <p:sp>
        <p:nvSpPr>
          <p:cNvPr id="20" name="Freeform 19"/>
          <p:cNvSpPr/>
          <p:nvPr/>
        </p:nvSpPr>
        <p:spPr>
          <a:xfrm>
            <a:off x="6357551" y="1770611"/>
            <a:ext cx="1408670" cy="1150016"/>
          </a:xfrm>
          <a:custGeom>
            <a:avLst/>
            <a:gdLst>
              <a:gd name="connsiteX0" fmla="*/ 1470454 w 1913620"/>
              <a:gd name="connsiteY0" fmla="*/ 0 h 1606379"/>
              <a:gd name="connsiteX1" fmla="*/ 1853514 w 1913620"/>
              <a:gd name="connsiteY1" fmla="*/ 531341 h 1606379"/>
              <a:gd name="connsiteX2" fmla="*/ 345989 w 1913620"/>
              <a:gd name="connsiteY2" fmla="*/ 976184 h 1606379"/>
              <a:gd name="connsiteX3" fmla="*/ 0 w 1913620"/>
              <a:gd name="connsiteY3" fmla="*/ 1606379 h 160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620" h="1606379">
                <a:moveTo>
                  <a:pt x="1470454" y="0"/>
                </a:moveTo>
                <a:cubicBezTo>
                  <a:pt x="1755689" y="184322"/>
                  <a:pt x="2040925" y="368644"/>
                  <a:pt x="1853514" y="531341"/>
                </a:cubicBezTo>
                <a:cubicBezTo>
                  <a:pt x="1666103" y="694038"/>
                  <a:pt x="654908" y="797011"/>
                  <a:pt x="345989" y="976184"/>
                </a:cubicBezTo>
                <a:cubicBezTo>
                  <a:pt x="37070" y="1155357"/>
                  <a:pt x="80319" y="1458098"/>
                  <a:pt x="0" y="1606379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736187" y="2966225"/>
            <a:ext cx="2181179" cy="97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61951" y="734847"/>
            <a:ext cx="40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Esempio di esecuzione 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549" y="1430001"/>
            <a:ext cx="40141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Program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static void InstatiateObjects()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</a:t>
            </a:r>
            <a:r>
              <a:rPr lang="it-IT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 = </a:t>
            </a:r>
            <a:r>
              <a:rPr lang="it-IT" sz="1400">
                <a:latin typeface="Consolas" charset="0"/>
                <a:ea typeface="Consolas" charset="0"/>
                <a:cs typeface="Consolas" charset="0"/>
              </a:rPr>
              <a:t>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r1.Max = 10;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Range r2 = r1;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    r2 = new Range();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t-IT" sz="1400">
              <a:latin typeface="Consolas" charset="0"/>
              <a:ea typeface="Consolas" charset="0"/>
              <a:cs typeface="Consolas" charset="0"/>
            </a:endParaRP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class Range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Min;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    public int Max;</a:t>
            </a:r>
          </a:p>
          <a:p>
            <a:r>
              <a:rPr lang="it-IT" sz="14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4358"/>
              </p:ext>
            </p:extLst>
          </p:nvPr>
        </p:nvGraphicFramePr>
        <p:xfrm>
          <a:off x="5787678" y="3017436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15430"/>
              </p:ext>
            </p:extLst>
          </p:nvPr>
        </p:nvGraphicFramePr>
        <p:xfrm>
          <a:off x="5780314" y="1328221"/>
          <a:ext cx="2093441" cy="87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85"/>
                <a:gridCol w="1353456"/>
              </a:tblGrid>
              <a:tr h="291859">
                <a:tc gridSpan="2"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InstantiateObjects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indirizzo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</a:rPr>
                        <a:t> di 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29185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2915</Words>
  <Application>Microsoft Macintosh PowerPoint</Application>
  <PresentationFormat>On-screen Show (4:3)</PresentationFormat>
  <Paragraphs>663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Consolas</vt:lpstr>
      <vt:lpstr>Mangal</vt:lpstr>
      <vt:lpstr>Arial</vt:lpstr>
      <vt:lpstr>Office Theme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Massimiliano Kraus</dc:creator>
  <cp:lastModifiedBy>Massimiliano Kraus</cp:lastModifiedBy>
  <cp:revision>66</cp:revision>
  <dcterms:created xsi:type="dcterms:W3CDTF">2018-01-12T08:47:24Z</dcterms:created>
  <dcterms:modified xsi:type="dcterms:W3CDTF">2018-01-23T13:33:40Z</dcterms:modified>
</cp:coreProperties>
</file>