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/>
    <p:restoredTop sz="94690"/>
  </p:normalViewPr>
  <p:slideViewPr>
    <p:cSldViewPr snapToGrid="0" snapToObjects="1">
      <p:cViewPr>
        <p:scale>
          <a:sx n="97" d="100"/>
          <a:sy n="97" d="100"/>
        </p:scale>
        <p:origin x="13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1C7-59F3-6D40-B012-83188098CD2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338F1-D043-144C-915F-58155AE4D34C}" type="datetimeFigureOut"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99E1C7-59F3-6D40-B012-83188098CD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1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0457" y="1727200"/>
            <a:ext cx="1277258" cy="974726"/>
          </a:xfrm>
        </p:spPr>
        <p:txBody>
          <a:bodyPr/>
          <a:lstStyle/>
          <a:p>
            <a:r>
              <a:rPr lang="en-US"/>
              <a:t>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5" y="2908980"/>
            <a:ext cx="7082970" cy="748620"/>
          </a:xfrm>
        </p:spPr>
        <p:txBody>
          <a:bodyPr>
            <a:noAutofit/>
          </a:bodyPr>
          <a:lstStyle/>
          <a:p>
            <a:pPr algn="l"/>
            <a:r>
              <a:rPr lang="en-US" sz="3600"/>
              <a:t>Il funzionamento della memoria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6" y="6538683"/>
            <a:ext cx="507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</p:spTree>
    <p:extLst>
      <p:ext uri="{BB962C8B-B14F-4D97-AF65-F5344CB8AC3E}">
        <p14:creationId xmlns:p14="http://schemas.microsoft.com/office/powerpoint/2010/main" val="46167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20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Esempio di esecuzione (5)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399" y="1696928"/>
            <a:ext cx="387109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4900" y="2896554"/>
            <a:ext cx="4038600" cy="2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5349" y="5649357"/>
            <a:ext cx="6746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Nella variabile </a:t>
            </a:r>
            <a:r>
              <a:rPr lang="it-IT" sz="1400" b="1"/>
              <a:t>r2</a:t>
            </a:r>
            <a:r>
              <a:rPr lang="it-IT" sz="1400"/>
              <a:t> viene copiato lo stesso indirizzo che c’è in </a:t>
            </a:r>
            <a:r>
              <a:rPr lang="it-IT" sz="1400" b="1"/>
              <a:t>r1</a:t>
            </a:r>
            <a:r>
              <a:rPr lang="it-IT" sz="1400"/>
              <a:t>. Quindi </a:t>
            </a:r>
            <a:r>
              <a:rPr lang="it-IT" sz="1400" b="1"/>
              <a:t>r2</a:t>
            </a:r>
            <a:r>
              <a:rPr lang="it-IT" sz="1400"/>
              <a:t> si riferisce alla stessa area di memoria di </a:t>
            </a:r>
            <a:r>
              <a:rPr lang="it-IT" sz="1400" b="1"/>
              <a:t>r1</a:t>
            </a:r>
            <a:r>
              <a:rPr lang="it-IT" sz="1400"/>
              <a:t>, e se modifico </a:t>
            </a:r>
            <a:r>
              <a:rPr lang="it-IT" sz="1400" b="1"/>
              <a:t>Max</a:t>
            </a:r>
            <a:r>
              <a:rPr lang="it-IT" sz="1400"/>
              <a:t> o </a:t>
            </a:r>
            <a:r>
              <a:rPr lang="it-IT" sz="1400" b="1"/>
              <a:t>Min</a:t>
            </a:r>
            <a:r>
              <a:rPr lang="it-IT" sz="1400"/>
              <a:t> usando </a:t>
            </a:r>
            <a:r>
              <a:rPr lang="it-IT" sz="1400" b="1"/>
              <a:t>r2</a:t>
            </a:r>
            <a:r>
              <a:rPr lang="it-IT" sz="1400"/>
              <a:t>, anche </a:t>
            </a:r>
            <a:r>
              <a:rPr lang="it-IT" sz="1400" b="1"/>
              <a:t>r1</a:t>
            </a:r>
            <a:r>
              <a:rPr lang="it-IT" sz="1400"/>
              <a:t> si troverà i campi modificati!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038600" cy="2252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7705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/>
                        <a:t>InstantiateObjects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indirizzo di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indirizzo di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4941"/>
              </p:ext>
            </p:extLst>
          </p:nvPr>
        </p:nvGraphicFramePr>
        <p:xfrm>
          <a:off x="5080000" y="3358921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/>
                        <a:t>Range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0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5684108" y="1768671"/>
            <a:ext cx="1878227" cy="1555298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50229" y="3323969"/>
            <a:ext cx="2851888" cy="123733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684107" y="2111187"/>
            <a:ext cx="1878227" cy="1195305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4900" y="2896554"/>
            <a:ext cx="4457700" cy="2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20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Esempio di esecuzione (6)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399" y="1696928"/>
            <a:ext cx="387109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Range()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348" y="5687457"/>
            <a:ext cx="792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Un nuovo spazio viene allocato sullo Heap per contenere un’altra istanza di </a:t>
            </a:r>
            <a:r>
              <a:rPr lang="it-IT" sz="1400" b="1"/>
              <a:t>Range</a:t>
            </a:r>
            <a:r>
              <a:rPr lang="it-IT" sz="1400"/>
              <a:t>.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457700" cy="2252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0605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/>
                        <a:t>InstantiateObjects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indirizzo di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indirizzo di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66420"/>
              </p:ext>
            </p:extLst>
          </p:nvPr>
        </p:nvGraphicFramePr>
        <p:xfrm>
          <a:off x="5080000" y="3358921"/>
          <a:ext cx="1562100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838200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/>
                        <a:t>Range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0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5684108" y="1768671"/>
            <a:ext cx="1878227" cy="1555298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684107" y="2111187"/>
            <a:ext cx="1878227" cy="1195305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87546"/>
              </p:ext>
            </p:extLst>
          </p:nvPr>
        </p:nvGraphicFramePr>
        <p:xfrm>
          <a:off x="7143750" y="3358921"/>
          <a:ext cx="1562100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838200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Range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00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4900" y="2896554"/>
            <a:ext cx="4457700" cy="2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1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Esempio di esecuzione (7)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399" y="1696928"/>
            <a:ext cx="387109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r2 = 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348" y="5687457"/>
            <a:ext cx="792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Ad </a:t>
            </a:r>
            <a:r>
              <a:rPr lang="it-IT" sz="1400" b="1"/>
              <a:t>r2</a:t>
            </a:r>
            <a:r>
              <a:rPr lang="it-IT" sz="1400"/>
              <a:t> viene assegnato come valore l’indirizzo della nuova istanza di </a:t>
            </a:r>
            <a:r>
              <a:rPr lang="it-IT" sz="1400" b="1"/>
              <a:t>Range</a:t>
            </a:r>
            <a:r>
              <a:rPr lang="it-IT" sz="1400"/>
              <a:t>.</a:t>
            </a:r>
          </a:p>
          <a:p>
            <a:r>
              <a:rPr lang="it-IT" sz="1400"/>
              <a:t>Ora, se modifico </a:t>
            </a:r>
            <a:r>
              <a:rPr lang="it-IT" sz="1400" b="1"/>
              <a:t>Max</a:t>
            </a:r>
            <a:r>
              <a:rPr lang="it-IT" sz="1400"/>
              <a:t> o </a:t>
            </a:r>
            <a:r>
              <a:rPr lang="it-IT" sz="1400" b="1"/>
              <a:t>Min</a:t>
            </a:r>
            <a:r>
              <a:rPr lang="it-IT" sz="1400"/>
              <a:t> di </a:t>
            </a:r>
            <a:r>
              <a:rPr lang="it-IT" sz="1400" b="1"/>
              <a:t>r2</a:t>
            </a:r>
            <a:r>
              <a:rPr lang="it-IT" sz="1400"/>
              <a:t>, le modifiche sono indipendenti da </a:t>
            </a:r>
            <a:r>
              <a:rPr lang="it-IT" sz="1400" b="1"/>
              <a:t>r1</a:t>
            </a:r>
            <a:r>
              <a:rPr lang="it-IT" sz="1400"/>
              <a:t>.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457700" cy="2252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12412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/>
                        <a:t>InstantiateObjects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indirizzo di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indirizzo di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66420"/>
              </p:ext>
            </p:extLst>
          </p:nvPr>
        </p:nvGraphicFramePr>
        <p:xfrm>
          <a:off x="5080000" y="3358921"/>
          <a:ext cx="1562100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838200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/>
                        <a:t>Range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0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5684108" y="1768671"/>
            <a:ext cx="1878227" cy="1555298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114665" y="2105757"/>
            <a:ext cx="803533" cy="1188036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  <a:gd name="connsiteX0" fmla="*/ 1125018 w 1701662"/>
              <a:gd name="connsiteY0" fmla="*/ 0 h 1589311"/>
              <a:gd name="connsiteX1" fmla="*/ 1508078 w 1701662"/>
              <a:gd name="connsiteY1" fmla="*/ 531341 h 1589311"/>
              <a:gd name="connsiteX2" fmla="*/ 553 w 1701662"/>
              <a:gd name="connsiteY2" fmla="*/ 976184 h 1589311"/>
              <a:gd name="connsiteX3" fmla="*/ 1698976 w 1701662"/>
              <a:gd name="connsiteY3" fmla="*/ 1589311 h 1589311"/>
              <a:gd name="connsiteX0" fmla="*/ 0 w 589990"/>
              <a:gd name="connsiteY0" fmla="*/ 0 h 1589311"/>
              <a:gd name="connsiteX1" fmla="*/ 383060 w 589990"/>
              <a:gd name="connsiteY1" fmla="*/ 531341 h 1589311"/>
              <a:gd name="connsiteX2" fmla="*/ 376496 w 589990"/>
              <a:gd name="connsiteY2" fmla="*/ 976184 h 1589311"/>
              <a:gd name="connsiteX3" fmla="*/ 573958 w 589990"/>
              <a:gd name="connsiteY3" fmla="*/ 1589311 h 1589311"/>
              <a:gd name="connsiteX0" fmla="*/ 0 w 841598"/>
              <a:gd name="connsiteY0" fmla="*/ 0 h 1589311"/>
              <a:gd name="connsiteX1" fmla="*/ 835936 w 841598"/>
              <a:gd name="connsiteY1" fmla="*/ 463070 h 1589311"/>
              <a:gd name="connsiteX2" fmla="*/ 376496 w 841598"/>
              <a:gd name="connsiteY2" fmla="*/ 976184 h 1589311"/>
              <a:gd name="connsiteX3" fmla="*/ 573958 w 841598"/>
              <a:gd name="connsiteY3" fmla="*/ 1589311 h 1589311"/>
              <a:gd name="connsiteX0" fmla="*/ 0 w 862616"/>
              <a:gd name="connsiteY0" fmla="*/ 0 h 1589311"/>
              <a:gd name="connsiteX1" fmla="*/ 835936 w 862616"/>
              <a:gd name="connsiteY1" fmla="*/ 463070 h 1589311"/>
              <a:gd name="connsiteX2" fmla="*/ 648221 w 862616"/>
              <a:gd name="connsiteY2" fmla="*/ 1044455 h 1589311"/>
              <a:gd name="connsiteX3" fmla="*/ 573958 w 862616"/>
              <a:gd name="connsiteY3" fmla="*/ 1589311 h 1589311"/>
              <a:gd name="connsiteX0" fmla="*/ 0 w 779997"/>
              <a:gd name="connsiteY0" fmla="*/ 0 h 1589311"/>
              <a:gd name="connsiteX1" fmla="*/ 745361 w 779997"/>
              <a:gd name="connsiteY1" fmla="*/ 224123 h 1589311"/>
              <a:gd name="connsiteX2" fmla="*/ 648221 w 779997"/>
              <a:gd name="connsiteY2" fmla="*/ 1044455 h 1589311"/>
              <a:gd name="connsiteX3" fmla="*/ 573958 w 779997"/>
              <a:gd name="connsiteY3" fmla="*/ 1589311 h 1589311"/>
              <a:gd name="connsiteX0" fmla="*/ 0 w 793820"/>
              <a:gd name="connsiteY0" fmla="*/ 0 h 1572243"/>
              <a:gd name="connsiteX1" fmla="*/ 758300 w 793820"/>
              <a:gd name="connsiteY1" fmla="*/ 207055 h 1572243"/>
              <a:gd name="connsiteX2" fmla="*/ 661160 w 793820"/>
              <a:gd name="connsiteY2" fmla="*/ 1027387 h 1572243"/>
              <a:gd name="connsiteX3" fmla="*/ 586897 w 793820"/>
              <a:gd name="connsiteY3" fmla="*/ 1572243 h 1572243"/>
              <a:gd name="connsiteX0" fmla="*/ 0 w 793819"/>
              <a:gd name="connsiteY0" fmla="*/ 22537 h 1594780"/>
              <a:gd name="connsiteX1" fmla="*/ 758300 w 793819"/>
              <a:gd name="connsiteY1" fmla="*/ 229592 h 1594780"/>
              <a:gd name="connsiteX2" fmla="*/ 661160 w 793819"/>
              <a:gd name="connsiteY2" fmla="*/ 1049924 h 1594780"/>
              <a:gd name="connsiteX3" fmla="*/ 586897 w 793819"/>
              <a:gd name="connsiteY3" fmla="*/ 1594780 h 1594780"/>
              <a:gd name="connsiteX0" fmla="*/ 0 w 828664"/>
              <a:gd name="connsiteY0" fmla="*/ 16442 h 1588685"/>
              <a:gd name="connsiteX1" fmla="*/ 797118 w 828664"/>
              <a:gd name="connsiteY1" fmla="*/ 291767 h 1588685"/>
              <a:gd name="connsiteX2" fmla="*/ 661160 w 828664"/>
              <a:gd name="connsiteY2" fmla="*/ 1043829 h 1588685"/>
              <a:gd name="connsiteX3" fmla="*/ 586897 w 828664"/>
              <a:gd name="connsiteY3" fmla="*/ 1588685 h 1588685"/>
              <a:gd name="connsiteX0" fmla="*/ 0 w 828664"/>
              <a:gd name="connsiteY0" fmla="*/ 16442 h 1588685"/>
              <a:gd name="connsiteX1" fmla="*/ 797118 w 828664"/>
              <a:gd name="connsiteY1" fmla="*/ 291767 h 1588685"/>
              <a:gd name="connsiteX2" fmla="*/ 661160 w 828664"/>
              <a:gd name="connsiteY2" fmla="*/ 1043829 h 1588685"/>
              <a:gd name="connsiteX3" fmla="*/ 586897 w 828664"/>
              <a:gd name="connsiteY3" fmla="*/ 1588685 h 1588685"/>
              <a:gd name="connsiteX0" fmla="*/ 0 w 818676"/>
              <a:gd name="connsiteY0" fmla="*/ 24366 h 1596609"/>
              <a:gd name="connsiteX1" fmla="*/ 797118 w 818676"/>
              <a:gd name="connsiteY1" fmla="*/ 299691 h 1596609"/>
              <a:gd name="connsiteX2" fmla="*/ 586897 w 818676"/>
              <a:gd name="connsiteY2" fmla="*/ 1596609 h 159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76" h="1596609">
                <a:moveTo>
                  <a:pt x="0" y="24366"/>
                </a:moveTo>
                <a:cubicBezTo>
                  <a:pt x="479325" y="-47326"/>
                  <a:pt x="699302" y="37651"/>
                  <a:pt x="797118" y="299691"/>
                </a:cubicBezTo>
                <a:cubicBezTo>
                  <a:pt x="894934" y="561731"/>
                  <a:pt x="630693" y="1326418"/>
                  <a:pt x="586897" y="1596609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88542"/>
              </p:ext>
            </p:extLst>
          </p:nvPr>
        </p:nvGraphicFramePr>
        <p:xfrm>
          <a:off x="7143750" y="3358921"/>
          <a:ext cx="1562100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838200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93233" y="3308080"/>
            <a:ext cx="1643573" cy="12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399" y="736600"/>
            <a:ext cx="829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Ricorsione (1)</a:t>
            </a:r>
            <a:endParaRPr lang="it-IT" sz="1400"/>
          </a:p>
        </p:txBody>
      </p:sp>
      <p:sp>
        <p:nvSpPr>
          <p:cNvPr id="10" name="TextBox 9"/>
          <p:cNvSpPr txBox="1"/>
          <p:nvPr/>
        </p:nvSpPr>
        <p:spPr>
          <a:xfrm>
            <a:off x="787400" y="1433938"/>
            <a:ext cx="387109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7124" y="2128698"/>
            <a:ext cx="3803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Quando un metodo chiama se stesso, o un gruppo di metodi continuano a invocarsi a vicenda.</a:t>
            </a:r>
          </a:p>
        </p:txBody>
      </p:sp>
      <p:cxnSp>
        <p:nvCxnSpPr>
          <p:cNvPr id="7" name="Straight Arrow Connector 6"/>
          <p:cNvCxnSpPr>
            <a:stCxn id="13" idx="1"/>
          </p:cNvCxnSpPr>
          <p:nvPr/>
        </p:nvCxnSpPr>
        <p:spPr>
          <a:xfrm flipH="1" flipV="1">
            <a:off x="3371848" y="2128698"/>
            <a:ext cx="1565276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3628104" y="2498030"/>
            <a:ext cx="1309020" cy="443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1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Ricorsione (2)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400" y="1433938"/>
            <a:ext cx="387109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457700" cy="4715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95230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7400" y="5485759"/>
            <a:ext cx="801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Viene invocato </a:t>
            </a:r>
            <a:r>
              <a:rPr lang="it-IT" sz="1400" b="1"/>
              <a:t>Factorial(2)</a:t>
            </a:r>
            <a:r>
              <a:rPr lang="it-IT" sz="1400"/>
              <a:t>. Viene allocato spazio sullo Stack per questa prima chiamata.</a:t>
            </a:r>
          </a:p>
        </p:txBody>
      </p:sp>
    </p:spTree>
    <p:extLst>
      <p:ext uri="{BB962C8B-B14F-4D97-AF65-F5344CB8AC3E}">
        <p14:creationId xmlns:p14="http://schemas.microsoft.com/office/powerpoint/2010/main" val="76602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1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Ricorsione (3)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400" y="1433938"/>
            <a:ext cx="387109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457700" cy="4715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51931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2 * ???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7400" y="5485759"/>
            <a:ext cx="8012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Prima dell’operazione di return però è necessario invocare di nuovo </a:t>
            </a:r>
            <a:r>
              <a:rPr lang="it-IT" sz="1400" b="1"/>
              <a:t>Factorial</a:t>
            </a:r>
            <a:r>
              <a:rPr lang="it-IT" sz="1400"/>
              <a:t>, stavolta con parametro 1.</a:t>
            </a:r>
          </a:p>
        </p:txBody>
      </p:sp>
    </p:spTree>
    <p:extLst>
      <p:ext uri="{BB962C8B-B14F-4D97-AF65-F5344CB8AC3E}">
        <p14:creationId xmlns:p14="http://schemas.microsoft.com/office/powerpoint/2010/main" val="51038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1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Ricorsione (4)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400" y="1433938"/>
            <a:ext cx="387109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457700" cy="4715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5030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7400" y="5485759"/>
            <a:ext cx="8369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Viene invocato </a:t>
            </a:r>
            <a:r>
              <a:rPr lang="it-IT" sz="1400" b="1"/>
              <a:t>Factorial(1)</a:t>
            </a:r>
            <a:r>
              <a:rPr lang="it-IT" sz="1400"/>
              <a:t>. Viene allocato di nuovo spazio sullo Stack per questa seconda chiamata. </a:t>
            </a:r>
            <a:r>
              <a:rPr lang="it-IT" sz="1400" b="1"/>
              <a:t>n</a:t>
            </a:r>
            <a:r>
              <a:rPr lang="it-IT" sz="1400"/>
              <a:t> di questo nuovo </a:t>
            </a:r>
            <a:r>
              <a:rPr lang="it-IT" sz="1400" b="1"/>
              <a:t>Factorial</a:t>
            </a:r>
            <a:r>
              <a:rPr lang="it-IT" sz="1400"/>
              <a:t> è diverso dall’</a:t>
            </a:r>
            <a:r>
              <a:rPr lang="it-IT" sz="1400" b="1"/>
              <a:t>n</a:t>
            </a:r>
            <a:r>
              <a:rPr lang="it-IT" sz="1400"/>
              <a:t> della chiamata precedente, anche se si chiamano con lo stesso nome!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14344"/>
              </p:ext>
            </p:extLst>
          </p:nvPr>
        </p:nvGraphicFramePr>
        <p:xfrm>
          <a:off x="5080000" y="2557322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14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1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Ricorsione (5)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400" y="1433938"/>
            <a:ext cx="387109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457700" cy="4715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5030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7400" y="5485759"/>
            <a:ext cx="836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Prima dell’operazione di return è necessario invocare di nuovo </a:t>
            </a:r>
            <a:r>
              <a:rPr lang="it-IT" sz="1400" b="1"/>
              <a:t>Factorial</a:t>
            </a:r>
            <a:r>
              <a:rPr lang="it-IT" sz="1400"/>
              <a:t>, stavolta con parametro 0.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40415"/>
              </p:ext>
            </p:extLst>
          </p:nvPr>
        </p:nvGraphicFramePr>
        <p:xfrm>
          <a:off x="5080000" y="2557322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 * ???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58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1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Ricorsione (6)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400" y="1433938"/>
            <a:ext cx="387109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457700" cy="4715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5030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7400" y="5485759"/>
            <a:ext cx="836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Nuova allocazione sullo Stack per </a:t>
            </a:r>
            <a:r>
              <a:rPr lang="it-IT" sz="1400" b="1"/>
              <a:t>Factorial</a:t>
            </a:r>
            <a:r>
              <a:rPr lang="it-IT" sz="1400"/>
              <a:t>, stavolta con </a:t>
            </a:r>
            <a:r>
              <a:rPr lang="it-IT" sz="1400" b="1"/>
              <a:t>n</a:t>
            </a:r>
            <a:r>
              <a:rPr lang="it-IT" sz="1400"/>
              <a:t> = 0, indipendente dagli altri due </a:t>
            </a:r>
            <a:r>
              <a:rPr lang="it-IT" sz="1400" b="1"/>
              <a:t>n</a:t>
            </a:r>
            <a:r>
              <a:rPr lang="it-IT" sz="1400"/>
              <a:t>!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36372"/>
              </p:ext>
            </p:extLst>
          </p:nvPr>
        </p:nvGraphicFramePr>
        <p:xfrm>
          <a:off x="5080000" y="2557322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 * ???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30597"/>
              </p:ext>
            </p:extLst>
          </p:nvPr>
        </p:nvGraphicFramePr>
        <p:xfrm>
          <a:off x="5086628" y="3981928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7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1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Ricorsione (7)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400" y="1433938"/>
            <a:ext cx="387109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(n == 0)</a:t>
            </a:r>
          </a:p>
          <a:p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457700" cy="4715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5030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7400" y="5485759"/>
            <a:ext cx="836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Questa terza chiamata entra nell’</a:t>
            </a:r>
            <a:r>
              <a:rPr lang="it-IT" sz="1400" b="1"/>
              <a:t>if</a:t>
            </a:r>
            <a:r>
              <a:rPr lang="it-IT" sz="1400"/>
              <a:t>, e restituisce 1.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36372"/>
              </p:ext>
            </p:extLst>
          </p:nvPr>
        </p:nvGraphicFramePr>
        <p:xfrm>
          <a:off x="5080000" y="2557322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 * ???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77931"/>
              </p:ext>
            </p:extLst>
          </p:nvPr>
        </p:nvGraphicFramePr>
        <p:xfrm>
          <a:off x="5086628" y="3981928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7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84" y="6538683"/>
            <a:ext cx="504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00547"/>
              </p:ext>
            </p:extLst>
          </p:nvPr>
        </p:nvGraphicFramePr>
        <p:xfrm>
          <a:off x="3125109" y="2108775"/>
          <a:ext cx="3148692" cy="3720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8692"/>
              </a:tblGrid>
              <a:tr h="9055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STACK</a:t>
                      </a:r>
                    </a:p>
                  </a:txBody>
                  <a:tcPr anchor="ctr"/>
                </a:tc>
              </a:tr>
              <a:tr h="93239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HEAP</a:t>
                      </a:r>
                    </a:p>
                  </a:txBody>
                  <a:tcPr anchor="ctr"/>
                </a:tc>
              </a:tr>
              <a:tr h="984920">
                <a:tc>
                  <a:txBody>
                    <a:bodyPr/>
                    <a:lstStyle/>
                    <a:p>
                      <a:pPr algn="ctr"/>
                      <a:r>
                        <a:rPr lang="en-US" baseline="0"/>
                        <a:t>STATIC VALUES</a:t>
                      </a:r>
                      <a:endParaRPr lang="en-US"/>
                    </a:p>
                  </a:txBody>
                  <a:tcPr anchor="ctr"/>
                </a:tc>
              </a:tr>
              <a:tr h="8976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INSTRUCTIONS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08100" y="762000"/>
            <a:ext cx="755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Nei sistemi operativi moderni, quando viene eseguito un programma, all’inizio il sistema crea uno spazio di memoria virtuale, mappato su un range continuo di indirizzi, ad esempio 000000000 </a:t>
            </a:r>
            <a:r>
              <a:rPr lang="mr-IN" sz="1400"/>
              <a:t>–</a:t>
            </a:r>
            <a:r>
              <a:rPr lang="en-US" sz="1400"/>
              <a:t> 999999999.</a:t>
            </a:r>
          </a:p>
          <a:p>
            <a:r>
              <a:rPr lang="en-US" sz="1400"/>
              <a:t>Questa memoria virtuale è divisa in 4 zone, come segue:</a:t>
            </a:r>
          </a:p>
        </p:txBody>
      </p:sp>
    </p:spTree>
    <p:extLst>
      <p:ext uri="{BB962C8B-B14F-4D97-AF65-F5344CB8AC3E}">
        <p14:creationId xmlns:p14="http://schemas.microsoft.com/office/powerpoint/2010/main" val="97313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1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Ricorsione (8)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400" y="1433938"/>
            <a:ext cx="387109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457700" cy="4715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5030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7400" y="5485759"/>
            <a:ext cx="836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Adesso la seconda chiamata di Factorial (quella con n = 1) riceve il risultato della terza chiamata (quella con n = 0), e può calcolare il suo risultato.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76624"/>
              </p:ext>
            </p:extLst>
          </p:nvPr>
        </p:nvGraphicFramePr>
        <p:xfrm>
          <a:off x="5080000" y="2557322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 * 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41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1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Ricorsione (9)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400" y="1433938"/>
            <a:ext cx="387109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457700" cy="4715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09448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2 * 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7400" y="5485759"/>
            <a:ext cx="836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Adesso la prima chiamata di Factorial (quella con n = 2) riceve il risultato della seconda chiamata (quella con n = 1), e può calcolare il suo risultato.</a:t>
            </a:r>
          </a:p>
        </p:txBody>
      </p:sp>
    </p:spTree>
    <p:extLst>
      <p:ext uri="{BB962C8B-B14F-4D97-AF65-F5344CB8AC3E}">
        <p14:creationId xmlns:p14="http://schemas.microsoft.com/office/powerpoint/2010/main" val="16204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8100" y="762000"/>
            <a:ext cx="7556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Instructions:</a:t>
            </a:r>
          </a:p>
          <a:p>
            <a:endParaRPr lang="en-US" sz="1400"/>
          </a:p>
          <a:p>
            <a:r>
              <a:rPr lang="en-US" sz="1400"/>
              <a:t>Zona dove sono memorizzate le operazioni scritte nei metodi (es: assegnazione di valore, chiamata di un altro metodo</a:t>
            </a:r>
            <a:r>
              <a:rPr lang="mr-IN" sz="1400"/>
              <a:t>…</a:t>
            </a:r>
            <a:r>
              <a:rPr lang="it-IT" sz="1400"/>
              <a:t>).</a:t>
            </a:r>
          </a:p>
          <a:p>
            <a:r>
              <a:rPr lang="it-IT" sz="1400"/>
              <a:t>È una zona separata dalle altre (in cui sono memorizzati dei valori), per motivi di sicurezza.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8100" y="2870889"/>
            <a:ext cx="75565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Static Values</a:t>
            </a:r>
          </a:p>
          <a:p>
            <a:endParaRPr lang="it-IT" b="1"/>
          </a:p>
          <a:p>
            <a:r>
              <a:rPr lang="it-IT" sz="1400"/>
              <a:t>Vengono memorizzate le costanti e tutti i valori statici (cioè tutti i campi dichiarati come “static” in C#.</a:t>
            </a:r>
          </a:p>
          <a:p>
            <a:endParaRPr lang="it-IT" sz="1400"/>
          </a:p>
          <a:p>
            <a:r>
              <a:rPr lang="it-IT" sz="1400"/>
              <a:t>Es:</a:t>
            </a:r>
          </a:p>
          <a:p>
            <a:endParaRPr lang="it-IT" sz="1400"/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static int VERSIONE = 5;</a:t>
            </a:r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/>
          </a:p>
          <a:p>
            <a:r>
              <a:rPr lang="it-IT" sz="1400"/>
              <a:t>Nell’area “static values” ci sarà una cella di nome “VERSIONE” con dentro il valore 5.</a:t>
            </a:r>
          </a:p>
        </p:txBody>
      </p:sp>
    </p:spTree>
    <p:extLst>
      <p:ext uri="{BB962C8B-B14F-4D97-AF65-F5344CB8AC3E}">
        <p14:creationId xmlns:p14="http://schemas.microsoft.com/office/powerpoint/2010/main" val="162435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8585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Stack:</a:t>
            </a:r>
          </a:p>
          <a:p>
            <a:endParaRPr lang="en-US" sz="1400"/>
          </a:p>
          <a:p>
            <a:r>
              <a:rPr lang="en-US" sz="1400"/>
              <a:t>Zona dove sono memorizzate </a:t>
            </a:r>
            <a:r>
              <a:rPr lang="it-IT" sz="1400"/>
              <a:t>le informazioni gestite dai metodi:</a:t>
            </a:r>
          </a:p>
          <a:p>
            <a:pPr marL="285750" indent="-285750">
              <a:buFontTx/>
              <a:buChar char="-"/>
            </a:pPr>
            <a:r>
              <a:rPr lang="it-IT" sz="1400"/>
              <a:t>parametri di ingresso</a:t>
            </a:r>
          </a:p>
          <a:p>
            <a:pPr marL="285750" indent="-285750">
              <a:buFontTx/>
              <a:buChar char="-"/>
            </a:pPr>
            <a:r>
              <a:rPr lang="it-IT" sz="1400"/>
              <a:t>variabili locali</a:t>
            </a:r>
          </a:p>
          <a:p>
            <a:pPr marL="285750" indent="-285750">
              <a:buFontTx/>
              <a:buChar char="-"/>
            </a:pPr>
            <a:r>
              <a:rPr lang="it-IT" sz="1400"/>
              <a:t>valore di return.</a:t>
            </a:r>
          </a:p>
          <a:p>
            <a:pPr marL="285750" indent="-285750">
              <a:buFontTx/>
              <a:buChar char="-"/>
            </a:pPr>
            <a:endParaRPr lang="it-IT" sz="1400"/>
          </a:p>
          <a:p>
            <a:r>
              <a:rPr lang="it-IT" sz="1400"/>
              <a:t>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7400" y="2816205"/>
            <a:ext cx="376256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void PrintTriple(int i)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int triple = CalculateTriple(i);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Console.WriteLine(triple);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int CalculateTriple(int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var triple = n * 3;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return 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9800" y="2308819"/>
            <a:ext cx="49055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Quando </a:t>
            </a:r>
            <a:r>
              <a:rPr lang="it-IT" sz="1400" b="1"/>
              <a:t>PrintTriple </a:t>
            </a:r>
            <a:r>
              <a:rPr lang="it-IT" sz="1400"/>
              <a:t>viene invocato, viene creato lo spazio sullo Stack per tenere il valore del parametro </a:t>
            </a:r>
            <a:r>
              <a:rPr lang="it-IT" sz="1400" b="1"/>
              <a:t>i</a:t>
            </a:r>
            <a:r>
              <a:rPr lang="it-IT" sz="1400"/>
              <a:t> e della variable locale </a:t>
            </a:r>
            <a:r>
              <a:rPr lang="it-IT" sz="1400" b="1"/>
              <a:t>triple</a:t>
            </a:r>
            <a:r>
              <a:rPr lang="it-IT" sz="1400"/>
              <a:t>.</a:t>
            </a:r>
          </a:p>
          <a:p>
            <a:endParaRPr lang="it-IT" sz="1400"/>
          </a:p>
          <a:p>
            <a:r>
              <a:rPr lang="it-IT" sz="1400"/>
              <a:t>Quando </a:t>
            </a:r>
            <a:r>
              <a:rPr lang="it-IT" sz="1400" b="1"/>
              <a:t>PrintTriple</a:t>
            </a:r>
            <a:r>
              <a:rPr lang="it-IT" sz="1400"/>
              <a:t> invoca </a:t>
            </a:r>
            <a:r>
              <a:rPr lang="it-IT" sz="1400" b="1"/>
              <a:t>CalculateTriple</a:t>
            </a:r>
            <a:r>
              <a:rPr lang="it-IT" sz="1400"/>
              <a:t>, viene creato spazio sullo Stack per il parametro di ingresso </a:t>
            </a:r>
            <a:r>
              <a:rPr lang="it-IT" sz="1400" b="1"/>
              <a:t>n</a:t>
            </a:r>
            <a:r>
              <a:rPr lang="it-IT" sz="1400"/>
              <a:t>, e per la variabile locale </a:t>
            </a:r>
            <a:r>
              <a:rPr lang="it-IT" sz="1400" b="1"/>
              <a:t>triple</a:t>
            </a:r>
            <a:r>
              <a:rPr lang="it-IT" sz="1400"/>
              <a:t> (che è diversa dalla variabile </a:t>
            </a:r>
            <a:r>
              <a:rPr lang="it-IT" sz="1400" b="1"/>
              <a:t>triple</a:t>
            </a:r>
            <a:r>
              <a:rPr lang="it-IT" sz="1400"/>
              <a:t> di </a:t>
            </a:r>
            <a:r>
              <a:rPr lang="it-IT" sz="1400" b="1"/>
              <a:t>PrintTriple</a:t>
            </a:r>
            <a:r>
              <a:rPr lang="it-IT" sz="1400"/>
              <a:t>!).</a:t>
            </a:r>
          </a:p>
          <a:p>
            <a:endParaRPr lang="it-IT" sz="1400"/>
          </a:p>
          <a:p>
            <a:r>
              <a:rPr lang="it-IT" sz="1400"/>
              <a:t>Una volta che l’istruzione </a:t>
            </a:r>
            <a:r>
              <a:rPr lang="it-IT" sz="1400" b="1"/>
              <a:t>return</a:t>
            </a:r>
            <a:r>
              <a:rPr lang="it-IT" sz="1400"/>
              <a:t> viene eseguita, lo spazio allocato per </a:t>
            </a:r>
            <a:r>
              <a:rPr lang="it-IT" sz="1400" b="1"/>
              <a:t>CalculateTriple</a:t>
            </a:r>
            <a:r>
              <a:rPr lang="it-IT" sz="1400"/>
              <a:t> viene liberato, e </a:t>
            </a:r>
            <a:r>
              <a:rPr lang="it-IT" sz="1400" b="1"/>
              <a:t>PrintTriple</a:t>
            </a:r>
            <a:r>
              <a:rPr lang="it-IT" sz="1400"/>
              <a:t> può usare il valore di return.</a:t>
            </a:r>
          </a:p>
          <a:p>
            <a:endParaRPr lang="it-IT" sz="1400"/>
          </a:p>
          <a:p>
            <a:r>
              <a:rPr lang="it-IT" sz="1400"/>
              <a:t>Lo Stack quindi si “allunga” e si “accorcia”, a seconda di quanti metodi vengono invocati uno nell’altro, come una “fisarmonica”.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5532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8585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Heap:</a:t>
            </a:r>
          </a:p>
          <a:p>
            <a:endParaRPr lang="en-US" sz="1400"/>
          </a:p>
          <a:p>
            <a:r>
              <a:rPr lang="en-US" sz="1400"/>
              <a:t>Zona dove sono memorizzate </a:t>
            </a:r>
            <a:r>
              <a:rPr lang="it-IT" sz="1400"/>
              <a:t>le informazioni allocate dinamicamente nel corso dell’applicazione.</a:t>
            </a:r>
          </a:p>
          <a:p>
            <a:r>
              <a:rPr lang="it-IT" sz="1400"/>
              <a:t>Nel caso di C#, lo Heap riserva una certa quantità di spazio ogni volta che un oggetto nuovo viene creato con l’operatore </a:t>
            </a:r>
            <a:r>
              <a:rPr lang="it-IT" sz="1400" b="1"/>
              <a:t>new</a:t>
            </a:r>
            <a:r>
              <a:rPr lang="it-IT" sz="1400"/>
              <a:t> applicato ad una classe.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7400" y="2262653"/>
            <a:ext cx="374753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4900" y="2247263"/>
            <a:ext cx="4038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97650"/>
              </p:ext>
            </p:extLst>
          </p:nvPr>
        </p:nvGraphicFramePr>
        <p:xfrm>
          <a:off x="5194300" y="2751666"/>
          <a:ext cx="1549400" cy="999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584200"/>
              </a:tblGrid>
              <a:tr h="334434">
                <a:tc gridSpan="2">
                  <a:txBody>
                    <a:bodyPr/>
                    <a:lstStyle/>
                    <a:p>
                      <a:r>
                        <a:rPr lang="en-US" sz="1400"/>
                        <a:t>Range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34434">
                <a:tc>
                  <a:txBody>
                    <a:bodyPr/>
                    <a:lstStyle/>
                    <a:p>
                      <a:r>
                        <a:rPr lang="en-US" sz="140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32732"/>
              </p:ext>
            </p:extLst>
          </p:nvPr>
        </p:nvGraphicFramePr>
        <p:xfrm>
          <a:off x="5194300" y="4030291"/>
          <a:ext cx="1549400" cy="999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584200"/>
              </a:tblGrid>
              <a:tr h="334434">
                <a:tc gridSpan="2">
                  <a:txBody>
                    <a:bodyPr/>
                    <a:lstStyle/>
                    <a:p>
                      <a:r>
                        <a:rPr lang="en-US" sz="1400"/>
                        <a:t>Range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34434">
                <a:tc>
                  <a:txBody>
                    <a:bodyPr/>
                    <a:lstStyle/>
                    <a:p>
                      <a:r>
                        <a:rPr lang="en-US" sz="140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2458358" y="2877724"/>
            <a:ext cx="2671287" cy="32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58358" y="3543300"/>
            <a:ext cx="2671287" cy="6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7400" y="5582720"/>
            <a:ext cx="7083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L’operatore </a:t>
            </a:r>
            <a:r>
              <a:rPr lang="it-IT" sz="1400" b="1"/>
              <a:t>new</a:t>
            </a:r>
            <a:r>
              <a:rPr lang="it-IT" sz="1400"/>
              <a:t> inoltre inizializza tutti i campi di un’istanza ai loro valori di default: </a:t>
            </a:r>
            <a:r>
              <a:rPr lang="it-IT" sz="1400" b="1"/>
              <a:t>0</a:t>
            </a:r>
            <a:r>
              <a:rPr lang="it-IT" sz="1400"/>
              <a:t> per i numeri (comprese le enum), </a:t>
            </a:r>
            <a:r>
              <a:rPr lang="it-IT" sz="1400" b="1"/>
              <a:t>false</a:t>
            </a:r>
            <a:r>
              <a:rPr lang="it-IT" sz="1400"/>
              <a:t> per i bool, e </a:t>
            </a:r>
            <a:r>
              <a:rPr lang="it-IT" sz="1400" b="1"/>
              <a:t>null</a:t>
            </a:r>
            <a:r>
              <a:rPr lang="it-IT" sz="1400"/>
              <a:t> per le classi (ci sono anche le struct ma non approfondiamo).</a:t>
            </a:r>
          </a:p>
        </p:txBody>
      </p:sp>
    </p:spTree>
    <p:extLst>
      <p:ext uri="{BB962C8B-B14F-4D97-AF65-F5344CB8AC3E}">
        <p14:creationId xmlns:p14="http://schemas.microsoft.com/office/powerpoint/2010/main" val="75685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09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Esempio di esecuzione (1)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399" y="1696928"/>
            <a:ext cx="387109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InstatiateObjects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4900" y="2896554"/>
            <a:ext cx="4038600" cy="2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7399" y="5683654"/>
            <a:ext cx="70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Quando InstantiateObjects viene invocato, viene creato spazio sullo stack per le variabili r1, r2, che contengono un valore “indefinito”.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038600" cy="2252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6609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InstantiateObjects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5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05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Esempio di esecuzione (2)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399" y="1696928"/>
            <a:ext cx="387109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Range()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4900" y="2896554"/>
            <a:ext cx="4038600" cy="2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7399" y="5683654"/>
            <a:ext cx="768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/>
              <a:t>new Range()</a:t>
            </a:r>
            <a:r>
              <a:rPr lang="it-IT" sz="1400"/>
              <a:t> alloca spazio sullo Heap con spazio per i valori dei campi, inizializzati a 0.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038600" cy="2252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14958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/>
                        <a:t>InstantiateObjects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?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67515"/>
              </p:ext>
            </p:extLst>
          </p:nvPr>
        </p:nvGraphicFramePr>
        <p:xfrm>
          <a:off x="5080000" y="3358921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Range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13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Esempio di esecuzione (3)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399" y="1696928"/>
            <a:ext cx="387109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 =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4900" y="2896554"/>
            <a:ext cx="4038600" cy="2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7399" y="5683654"/>
            <a:ext cx="768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il riferimento all’istanza di </a:t>
            </a:r>
            <a:r>
              <a:rPr lang="it-IT" sz="1400" b="1"/>
              <a:t>Range</a:t>
            </a:r>
            <a:r>
              <a:rPr lang="it-IT" sz="1400"/>
              <a:t> appena creata viene salvato nella variabile </a:t>
            </a:r>
            <a:r>
              <a:rPr lang="it-IT" sz="1400" b="1"/>
              <a:t>r1</a:t>
            </a:r>
            <a:r>
              <a:rPr lang="it-IT" sz="1400"/>
              <a:t>.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038600" cy="2252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25943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/>
                        <a:t>InstantiateObjects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indirizzo di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10079"/>
              </p:ext>
            </p:extLst>
          </p:nvPr>
        </p:nvGraphicFramePr>
        <p:xfrm>
          <a:off x="5080000" y="3358921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/>
                        <a:t>Range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0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5684108" y="1768671"/>
            <a:ext cx="1878227" cy="1555298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50229" y="3323969"/>
            <a:ext cx="2851888" cy="1237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6" y="6538683"/>
            <a:ext cx="49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Massimiliano Kraus, corso ASP.NET MVC, ENAIP, 2017-2018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687" y="0"/>
            <a:ext cx="43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C# </a:t>
            </a:r>
            <a:r>
              <a:rPr lang="mr-IN"/>
              <a:t>–</a:t>
            </a:r>
            <a:r>
              <a:rPr lang="en-US"/>
              <a:t> il funzionamento della memoria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400" y="736600"/>
            <a:ext cx="313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Esempio di esecuzione (4)</a:t>
            </a:r>
            <a:endParaRPr lang="it-IT" sz="1400" b="1"/>
          </a:p>
        </p:txBody>
      </p:sp>
      <p:sp>
        <p:nvSpPr>
          <p:cNvPr id="2" name="TextBox 1"/>
          <p:cNvSpPr txBox="1"/>
          <p:nvPr/>
        </p:nvSpPr>
        <p:spPr>
          <a:xfrm>
            <a:off x="787399" y="1696928"/>
            <a:ext cx="387109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4900" y="2896554"/>
            <a:ext cx="4038600" cy="2577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7399" y="5683654"/>
            <a:ext cx="768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Nel campo </a:t>
            </a:r>
            <a:r>
              <a:rPr lang="it-IT" sz="1400" b="1"/>
              <a:t>Max</a:t>
            </a:r>
            <a:r>
              <a:rPr lang="it-IT" sz="1400"/>
              <a:t> di </a:t>
            </a:r>
            <a:r>
              <a:rPr lang="it-IT" sz="1400" b="1"/>
              <a:t>r1</a:t>
            </a:r>
            <a:r>
              <a:rPr lang="it-IT" sz="1400"/>
              <a:t> viene inserito un valore.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14900" y="644266"/>
            <a:ext cx="4038600" cy="2252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53127"/>
              </p:ext>
            </p:extLst>
          </p:nvPr>
        </p:nvGraphicFramePr>
        <p:xfrm>
          <a:off x="5080000" y="1135699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/>
                        <a:t>InstantiateObjects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indirizzo di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?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32250"/>
              </p:ext>
            </p:extLst>
          </p:nvPr>
        </p:nvGraphicFramePr>
        <p:xfrm>
          <a:off x="5080000" y="3358921"/>
          <a:ext cx="2791254" cy="116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646"/>
                <a:gridCol w="1804608"/>
              </a:tblGrid>
              <a:tr h="389145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/>
                        <a:t>Range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0</a:t>
                      </a:r>
                    </a:p>
                  </a:txBody>
                  <a:tcPr anchor="ctr"/>
                </a:tc>
              </a:tr>
              <a:tr h="38914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5684108" y="1768671"/>
            <a:ext cx="1878227" cy="1555298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2088</Words>
  <Application>Microsoft Macintosh PowerPoint</Application>
  <PresentationFormat>Widescreen</PresentationFormat>
  <Paragraphs>592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Consolas</vt:lpstr>
      <vt:lpstr>Mangal</vt:lpstr>
      <vt:lpstr>Trebuchet MS</vt:lpstr>
      <vt:lpstr>Wingdings 3</vt:lpstr>
      <vt:lpstr>Arial</vt:lpstr>
      <vt:lpstr>Facet</vt:lpstr>
      <vt:lpstr>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Massimiliano Kraus</dc:creator>
  <cp:lastModifiedBy>Massimiliano Kraus</cp:lastModifiedBy>
  <cp:revision>22</cp:revision>
  <dcterms:created xsi:type="dcterms:W3CDTF">2018-01-12T08:47:24Z</dcterms:created>
  <dcterms:modified xsi:type="dcterms:W3CDTF">2018-01-16T10:00:02Z</dcterms:modified>
</cp:coreProperties>
</file>