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EDFFD-5D92-4236-9691-FB7C1CF93C18}" v="2049" dt="2022-06-06T16:28:1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07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15148" y="298915"/>
            <a:ext cx="4377474" cy="2138400"/>
          </a:xfrm>
        </p:spPr>
        <p:txBody>
          <a:bodyPr>
            <a:normAutofit/>
          </a:bodyPr>
          <a:lstStyle/>
          <a:p>
            <a:r>
              <a:rPr lang="de-DE"/>
              <a:t>Restaurant </a:t>
            </a:r>
            <a:r>
              <a:rPr lang="de-DE" err="1"/>
              <a:t>flow</a:t>
            </a:r>
            <a:r>
              <a:rPr lang="de-DE"/>
              <a:t> PROGETTO ICON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831" y="4214121"/>
            <a:ext cx="4566278" cy="1655762"/>
          </a:xfrm>
        </p:spPr>
        <p:txBody>
          <a:bodyPr vert="horz" lIns="0" tIns="0" rIns="0" bIns="0" rtlCol="0" anchorCtr="0">
            <a:normAutofit/>
          </a:bodyPr>
          <a:lstStyle/>
          <a:p>
            <a:pPr lvl="2"/>
            <a:r>
              <a:rPr lang="de-DE" dirty="0" err="1"/>
              <a:t>Vicenti</a:t>
            </a:r>
            <a:r>
              <a:rPr lang="de-DE" dirty="0"/>
              <a:t> Rosa Mat. 701559</a:t>
            </a:r>
            <a:endParaRPr lang="it-IT" i="0" dirty="0"/>
          </a:p>
          <a:p>
            <a:pPr lvl="2"/>
            <a:r>
              <a:rPr lang="de-DE" dirty="0" err="1"/>
              <a:t>Vicenti</a:t>
            </a:r>
            <a:r>
              <a:rPr lang="de-DE" dirty="0"/>
              <a:t> Vito Mat. 716263</a:t>
            </a:r>
            <a:endParaRPr lang="de-DE" i="0" dirty="0"/>
          </a:p>
          <a:p>
            <a:pPr lvl="2"/>
            <a:r>
              <a:rPr lang="de-DE" dirty="0" err="1"/>
              <a:t>Monitillo</a:t>
            </a:r>
            <a:r>
              <a:rPr lang="de-DE" dirty="0"/>
              <a:t> Giuseppe Mat. 716699</a:t>
            </a:r>
            <a:endParaRPr lang="de-DE" i="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6" descr="Immagine che contiene edificio, esterni, cielo, parecchi&#10;&#10;Descrizione generata automaticamente">
            <a:extLst>
              <a:ext uri="{FF2B5EF4-FFF2-40B4-BE49-F238E27FC236}">
                <a16:creationId xmlns:a16="http://schemas.microsoft.com/office/drawing/2014/main" id="{8F7939C6-325D-FDCF-DD05-4016AC90B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3" r="21493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BD69BA-0EE6-0CE7-4234-54FBD659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IL PROGETTO</a:t>
            </a:r>
            <a:endParaRPr lang="it-I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3D5DC0-47C4-2854-B3CE-A2E34598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411" y="1088791"/>
            <a:ext cx="5120422" cy="46801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Tale sistema effettua la predizione del flusso di clienti di un ristorante di Matera, in base a diversi fattori quali:</a:t>
            </a:r>
          </a:p>
          <a:p>
            <a:pPr marL="359410" indent="-359410">
              <a:buChar char="§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condizioni meteo</a:t>
            </a:r>
          </a:p>
          <a:p>
            <a:pPr marL="359410" indent="-359410">
              <a:buClr>
                <a:srgbClr val="B0CBD2"/>
              </a:buClr>
              <a:buChar char="§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giorno festivo/feriale</a:t>
            </a:r>
          </a:p>
          <a:p>
            <a:pPr marL="359410" indent="-359410">
              <a:buChar char="§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eventi nella zona d'interesse</a:t>
            </a:r>
          </a:p>
          <a:p>
            <a:pPr marL="359410" indent="-359410">
              <a:buChar char="§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flusso di visitatori della città, ossia le prenotazioni degli alberghi vicini</a:t>
            </a:r>
          </a:p>
        </p:txBody>
      </p:sp>
    </p:spTree>
    <p:extLst>
      <p:ext uri="{BB962C8B-B14F-4D97-AF65-F5344CB8AC3E}">
        <p14:creationId xmlns:p14="http://schemas.microsoft.com/office/powerpoint/2010/main" val="5122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8048C3-2F00-133E-5562-388345A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Condizioni meteo</a:t>
            </a:r>
            <a:endParaRPr lang="it-IT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18E36-F6F5-4CE4-5567-C633B074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In fase di creazione della richiesta, l'utente può inserire i dati in due modalità:</a:t>
            </a:r>
          </a:p>
          <a:p>
            <a:pPr marL="457200" indent="-457200">
              <a:buAutoNum type="arabicPeriod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Inserire temperatura (intero da 1  a 5) e pioggia (0 o 1)</a:t>
            </a:r>
          </a:p>
          <a:p>
            <a:pPr marL="457200" indent="-457200">
              <a:buClr>
                <a:srgbClr val="B0CBD2"/>
              </a:buClr>
              <a:buAutoNum type="arabicPeriod"/>
            </a:pPr>
            <a:r>
              <a:rPr lang="it-IT" dirty="0">
                <a:solidFill>
                  <a:srgbClr val="FFFFFF">
                    <a:alpha val="70000"/>
                  </a:srgbClr>
                </a:solidFill>
              </a:rPr>
              <a:t>Inserire la data, per cui mediante un database relativo le condizioni meteo dell'anno 2020, si apprende temperatura e pioggia</a:t>
            </a:r>
          </a:p>
        </p:txBody>
      </p:sp>
      <p:pic>
        <p:nvPicPr>
          <p:cNvPr id="8" name="Picture 4" descr="Tornado in un campo">
            <a:extLst>
              <a:ext uri="{FF2B5EF4-FFF2-40B4-BE49-F238E27FC236}">
                <a16:creationId xmlns:a16="http://schemas.microsoft.com/office/drawing/2014/main" id="{7329AF03-466A-6B41-3658-E3CAFDAD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3" r="37443" b="2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FD7D7-DB1E-9A72-2D98-B0662D67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Eventi nella zona d'interesse</a:t>
            </a:r>
          </a:p>
        </p:txBody>
      </p:sp>
      <p:pic>
        <p:nvPicPr>
          <p:cNvPr id="5" name="Picture 4" descr="Primo piano di un microfono in un concerto all'aperto">
            <a:extLst>
              <a:ext uri="{FF2B5EF4-FFF2-40B4-BE49-F238E27FC236}">
                <a16:creationId xmlns:a16="http://schemas.microsoft.com/office/drawing/2014/main" id="{9A3B0F88-987F-0266-B8AA-5DC938677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2" r="35121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894346-AB27-E2BD-E756-510529EB940B}"/>
              </a:ext>
            </a:extLst>
          </p:cNvPr>
          <p:cNvSpPr txBox="1"/>
          <p:nvPr/>
        </p:nvSpPr>
        <p:spPr>
          <a:xfrm>
            <a:off x="4984750" y="2759076"/>
            <a:ext cx="6121400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3E734F-7881-FA7A-4CA2-B590F7F5F505}"/>
              </a:ext>
            </a:extLst>
          </p:cNvPr>
          <p:cNvSpPr txBox="1"/>
          <p:nvPr/>
        </p:nvSpPr>
        <p:spPr>
          <a:xfrm>
            <a:off x="4631473" y="2707888"/>
            <a:ext cx="591200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In fase di creazione della richiesta, l'utente deve inserire un valore intero compreso tra 0 e 3, ossia:</a:t>
            </a:r>
          </a:p>
          <a:p>
            <a:endParaRPr lang="it-IT" dirty="0"/>
          </a:p>
          <a:p>
            <a:pPr marL="285750" indent="-285750">
              <a:buFont typeface="Wingdings"/>
              <a:buChar char="§"/>
            </a:pPr>
            <a:r>
              <a:rPr lang="it-IT" dirty="0"/>
              <a:t>0 = nessun evento</a:t>
            </a:r>
          </a:p>
          <a:p>
            <a:pPr marL="285750" indent="-285750">
              <a:buFont typeface="Wingdings"/>
              <a:buChar char="§"/>
            </a:pPr>
            <a:r>
              <a:rPr lang="it-IT" dirty="0"/>
              <a:t>1 = evento poco importante</a:t>
            </a:r>
          </a:p>
          <a:p>
            <a:pPr marL="285750" indent="-285750">
              <a:buFont typeface="Wingdings"/>
              <a:buChar char="§"/>
            </a:pPr>
            <a:r>
              <a:rPr lang="it-IT" dirty="0"/>
              <a:t>2 = evento mediamente importante</a:t>
            </a:r>
          </a:p>
          <a:p>
            <a:pPr marL="285750" indent="-285750">
              <a:buFont typeface="Wingdings"/>
              <a:buChar char="§"/>
            </a:pPr>
            <a:r>
              <a:rPr lang="it-IT" dirty="0"/>
              <a:t>3 = evento molto importante</a:t>
            </a:r>
          </a:p>
        </p:txBody>
      </p:sp>
    </p:spTree>
    <p:extLst>
      <p:ext uri="{BB962C8B-B14F-4D97-AF65-F5344CB8AC3E}">
        <p14:creationId xmlns:p14="http://schemas.microsoft.com/office/powerpoint/2010/main" val="10593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C57956-D174-DB42-2075-37B383A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263" y="583774"/>
            <a:ext cx="6008486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visitatori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città</a:t>
            </a:r>
          </a:p>
        </p:txBody>
      </p:sp>
      <p:pic>
        <p:nvPicPr>
          <p:cNvPr id="5" name="Picture 4" descr="Aspectos básicos de un viaje sobre una mesa">
            <a:extLst>
              <a:ext uri="{FF2B5EF4-FFF2-40B4-BE49-F238E27FC236}">
                <a16:creationId xmlns:a16="http://schemas.microsoft.com/office/drawing/2014/main" id="{3A49FE25-D394-3E36-0A93-A67DB40F0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" r="60205" b="-1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24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900053-5C9C-01A4-7BE9-109DDB1455D3}"/>
              </a:ext>
            </a:extLst>
          </p:cNvPr>
          <p:cNvSpPr txBox="1"/>
          <p:nvPr/>
        </p:nvSpPr>
        <p:spPr>
          <a:xfrm>
            <a:off x="4984750" y="2759076"/>
            <a:ext cx="6121400" cy="356745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In base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eventi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e al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giorno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festivo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feriale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appresi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precedentemente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stima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l'occupazione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generale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alberghi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vicini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al ristorante.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Quindi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mappa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che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rappresenta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il ristorante 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alberghi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 con la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relativa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distanza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in base ad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essa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ed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alla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presenza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del ristorante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interno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all'albergo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attibuisce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 un peso,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che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misura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quanto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influisce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l'albergo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sul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ristorante.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Pertanto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 è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determinato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un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valore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tra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0 e 100 (PA)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che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influisce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sulla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predizione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del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flusso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clienti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del ristorante.</a:t>
            </a:r>
          </a:p>
        </p:txBody>
      </p:sp>
    </p:spTree>
    <p:extLst>
      <p:ext uri="{BB962C8B-B14F-4D97-AF65-F5344CB8AC3E}">
        <p14:creationId xmlns:p14="http://schemas.microsoft.com/office/powerpoint/2010/main" val="26165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B9EDE0-6C97-4AF3-044E-2F883E68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Dataset e modello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51DDCD-9056-2107-5A80-FBA9CD6941AA}"/>
              </a:ext>
            </a:extLst>
          </p:cNvPr>
          <p:cNvSpPr txBox="1"/>
          <p:nvPr/>
        </p:nvSpPr>
        <p:spPr>
          <a:xfrm>
            <a:off x="1080000" y="2759076"/>
            <a:ext cx="6121400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È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stato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quindi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creato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un dataset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contenente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esempi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 per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addestrare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il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modello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quindi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effettuare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predizione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base ad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essi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pic>
        <p:nvPicPr>
          <p:cNvPr id="5" name="Picture 4" descr="Grafico">
            <a:extLst>
              <a:ext uri="{FF2B5EF4-FFF2-40B4-BE49-F238E27FC236}">
                <a16:creationId xmlns:a16="http://schemas.microsoft.com/office/drawing/2014/main" id="{31E484FC-352C-3D93-D065-7EC8B0B8B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7" r="40025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92D86E-C147-49D9-5CD2-880A976D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29" y="695287"/>
            <a:ext cx="6458260" cy="655637"/>
          </a:xfrm>
        </p:spPr>
        <p:txBody>
          <a:bodyPr/>
          <a:lstStyle/>
          <a:p>
            <a:r>
              <a:rPr lang="it-IT" dirty="0"/>
              <a:t>Pipeline del software</a:t>
            </a:r>
          </a:p>
        </p:txBody>
      </p:sp>
      <p:pic>
        <p:nvPicPr>
          <p:cNvPr id="4" name="Elemento grafico 4" descr="Freccia: leggera curva con riempimento a tinta unita" title="sedgf">
            <a:extLst>
              <a:ext uri="{FF2B5EF4-FFF2-40B4-BE49-F238E27FC236}">
                <a16:creationId xmlns:a16="http://schemas.microsoft.com/office/drawing/2014/main" id="{E9BB889B-AE7E-6262-B2E5-0A96D475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519" y="1891060"/>
            <a:ext cx="1704278" cy="737840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32A627-6615-BF63-C0B3-D0371C9A50B1}"/>
              </a:ext>
            </a:extLst>
          </p:cNvPr>
          <p:cNvSpPr txBox="1"/>
          <p:nvPr/>
        </p:nvSpPr>
        <p:spPr>
          <a:xfrm>
            <a:off x="152400" y="2633546"/>
            <a:ext cx="207412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Generazione della richiesta: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l'utente deve inserire tutte le informazioni necessarie per effettuare la predizione</a:t>
            </a:r>
          </a:p>
        </p:txBody>
      </p:sp>
      <p:pic>
        <p:nvPicPr>
          <p:cNvPr id="7" name="Elemento grafico 4" descr="Freccia: leggera curva con riempimento a tinta unita" title="sedgf">
            <a:extLst>
              <a:ext uri="{FF2B5EF4-FFF2-40B4-BE49-F238E27FC236}">
                <a16:creationId xmlns:a16="http://schemas.microsoft.com/office/drawing/2014/main" id="{B98599FB-7C15-B97D-BEF2-E8D7565A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030" y="1891060"/>
            <a:ext cx="1704278" cy="7378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9F8CAD0-D216-7019-B1BC-E257D71C3AEC}"/>
              </a:ext>
            </a:extLst>
          </p:cNvPr>
          <p:cNvSpPr txBox="1"/>
          <p:nvPr/>
        </p:nvSpPr>
        <p:spPr>
          <a:xfrm>
            <a:off x="2947329" y="2655484"/>
            <a:ext cx="20741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Ricerca i percorsi col minor costo tra alberghi e ristorante mediante A* </a:t>
            </a:r>
          </a:p>
        </p:txBody>
      </p:sp>
      <p:pic>
        <p:nvPicPr>
          <p:cNvPr id="11" name="Elemento grafico 4" descr="Freccia: leggera curva con riempimento a tinta unita" title="sedgf">
            <a:extLst>
              <a:ext uri="{FF2B5EF4-FFF2-40B4-BE49-F238E27FC236}">
                <a16:creationId xmlns:a16="http://schemas.microsoft.com/office/drawing/2014/main" id="{77EAA91B-9C8B-69E0-CB81-E8968559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1311" y="1917644"/>
            <a:ext cx="1704278" cy="73784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6FE1EC-82BF-9EAA-0F9B-2D3FFED8068B}"/>
              </a:ext>
            </a:extLst>
          </p:cNvPr>
          <p:cNvSpPr txBox="1"/>
          <p:nvPr/>
        </p:nvSpPr>
        <p:spPr>
          <a:xfrm>
            <a:off x="7516386" y="2628900"/>
            <a:ext cx="20741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Confronta diversi modelli (classificatori e </a:t>
            </a:r>
            <a:r>
              <a:rPr lang="it-IT" dirty="0" err="1"/>
              <a:t>regressori</a:t>
            </a:r>
            <a:r>
              <a:rPr lang="it-IT" dirty="0"/>
              <a:t>) ed in base all'accuratezza ed errore quadratico medio restituisce il modello migliore</a:t>
            </a:r>
          </a:p>
        </p:txBody>
      </p:sp>
      <p:pic>
        <p:nvPicPr>
          <p:cNvPr id="13" name="Elemento grafico 4" descr="Freccia: leggera curva con riempimento a tinta unita" title="sedgf">
            <a:extLst>
              <a:ext uri="{FF2B5EF4-FFF2-40B4-BE49-F238E27FC236}">
                <a16:creationId xmlns:a16="http://schemas.microsoft.com/office/drawing/2014/main" id="{D9698A86-94E4-55E9-1D51-D70F93153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507" y="1917644"/>
            <a:ext cx="1704278" cy="73784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2A7E69-A6A9-F3E0-9DB0-AC0C287B9F1D}"/>
              </a:ext>
            </a:extLst>
          </p:cNvPr>
          <p:cNvSpPr txBox="1"/>
          <p:nvPr/>
        </p:nvSpPr>
        <p:spPr>
          <a:xfrm>
            <a:off x="9877582" y="2628900"/>
            <a:ext cx="20741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Effettua la predizione del flusso di clienti del ristorante utilizzando il miglior modello</a:t>
            </a:r>
          </a:p>
        </p:txBody>
      </p:sp>
      <p:pic>
        <p:nvPicPr>
          <p:cNvPr id="15" name="Elemento grafico 4" descr="Freccia: leggera curva con riempimento a tinta unita" title="sedgf">
            <a:extLst>
              <a:ext uri="{FF2B5EF4-FFF2-40B4-BE49-F238E27FC236}">
                <a16:creationId xmlns:a16="http://schemas.microsoft.com/office/drawing/2014/main" id="{384345FA-80EB-959B-FA27-5DA1704D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0374" y="1891060"/>
            <a:ext cx="1704278" cy="73784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64AD6C-FE74-49D3-6988-D7B421FE8CF9}"/>
              </a:ext>
            </a:extLst>
          </p:cNvPr>
          <p:cNvSpPr txBox="1"/>
          <p:nvPr/>
        </p:nvSpPr>
        <p:spPr>
          <a:xfrm>
            <a:off x="5231857" y="2655484"/>
            <a:ext cx="20741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Richiama il ragionamento logico per l’occupazione generale e calcola il parametro PA</a:t>
            </a:r>
          </a:p>
        </p:txBody>
      </p:sp>
    </p:spTree>
    <p:extLst>
      <p:ext uri="{BB962C8B-B14F-4D97-AF65-F5344CB8AC3E}">
        <p14:creationId xmlns:p14="http://schemas.microsoft.com/office/powerpoint/2010/main" val="9918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6DFFA0-65EE-28A3-6A41-D32DC07C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262" y="881139"/>
            <a:ext cx="6120000" cy="68384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Strumenti utilizzati</a:t>
            </a:r>
          </a:p>
        </p:txBody>
      </p:sp>
      <p:pic>
        <p:nvPicPr>
          <p:cNvPr id="5" name="Picture 4" descr="Strumenti per fai da te e attività">
            <a:extLst>
              <a:ext uri="{FF2B5EF4-FFF2-40B4-BE49-F238E27FC236}">
                <a16:creationId xmlns:a16="http://schemas.microsoft.com/office/drawing/2014/main" id="{6D45B762-D228-A776-71A1-DEAD3C7F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r="54793" b="-1"/>
          <a:stretch/>
        </p:blipFill>
        <p:spPr>
          <a:xfrm>
            <a:off x="-650468" y="10"/>
            <a:ext cx="3870969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1E6EC5-FE81-0DBC-2F9B-8EFA4B4BB8DE}"/>
              </a:ext>
            </a:extLst>
          </p:cNvPr>
          <p:cNvSpPr txBox="1"/>
          <p:nvPr/>
        </p:nvSpPr>
        <p:spPr>
          <a:xfrm>
            <a:off x="4984750" y="2759076"/>
            <a:ext cx="6121400" cy="300989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IDE: PyCharm Community Edition 2022.1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Linguaggio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utilizzato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: Python 3.8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Librerie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utilizzate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: 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/>
              <a:buChar char="§"/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Sklearn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: per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Ia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regressione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lineare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/>
              <a:buChar char="§"/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Sklearn.ensemble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: per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</a:rPr>
              <a:t>GradientBoostingRegressor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/>
              <a:buChar char="§"/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Pyswip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: per la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creazione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della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 base di 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Avenir Next LT Pro Light"/>
              </a:rPr>
              <a:t>conoscenza</a:t>
            </a:r>
            <a:endParaRPr lang="en-US" dirty="0">
              <a:solidFill>
                <a:schemeClr val="tx1">
                  <a:alpha val="70000"/>
                </a:schemeClr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174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FD8973-3C87-45B3-A260-5E1D1105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Confronto tra i vari modelli</a:t>
            </a:r>
            <a:endParaRPr lang="it-IT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B2374-E493-6C14-230D-A556193C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Modelli utilizzati:</a:t>
            </a:r>
          </a:p>
          <a:p>
            <a:pPr marL="359410" indent="-359410">
              <a:buClr>
                <a:srgbClr val="B0CBD2"/>
              </a:buClr>
            </a:pPr>
            <a:r>
              <a:rPr lang="it-IT" dirty="0" err="1"/>
              <a:t>GradientBoostingRegression</a:t>
            </a:r>
            <a:endParaRPr lang="it-IT" dirty="0"/>
          </a:p>
          <a:p>
            <a:pPr marL="359410" indent="-359410">
              <a:buClr>
                <a:srgbClr val="B0CBD2"/>
              </a:buClr>
            </a:pPr>
            <a:r>
              <a:rPr lang="it-IT" dirty="0" err="1"/>
              <a:t>LinearRegression</a:t>
            </a:r>
            <a:endParaRPr lang="it-IT" dirty="0"/>
          </a:p>
          <a:p>
            <a:pPr marL="359410" indent="-359410">
              <a:buClr>
                <a:srgbClr val="B0CBD2"/>
              </a:buClr>
            </a:pPr>
            <a:r>
              <a:rPr lang="it-IT" dirty="0" err="1"/>
              <a:t>BaggingRegressor</a:t>
            </a:r>
            <a:endParaRPr lang="it-I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6100BA-978B-20E3-FC06-3A782D4F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91" y="1336431"/>
            <a:ext cx="6070947" cy="38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7BA9B4"/>
      </a:accent1>
      <a:accent2>
        <a:srgbClr val="80AAA0"/>
      </a:accent2>
      <a:accent3>
        <a:srgbClr val="8EA2C2"/>
      </a:accent3>
      <a:accent4>
        <a:srgbClr val="BA7F93"/>
      </a:accent4>
      <a:accent5>
        <a:srgbClr val="C59793"/>
      </a:accent5>
      <a:accent6>
        <a:srgbClr val="BA9B7F"/>
      </a:accent6>
      <a:hlink>
        <a:srgbClr val="AD746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Restaurant flow PROGETTO ICON</vt:lpstr>
      <vt:lpstr>IL PROGETTO</vt:lpstr>
      <vt:lpstr>Condizioni meteo</vt:lpstr>
      <vt:lpstr>Eventi nella zona d'interesse</vt:lpstr>
      <vt:lpstr>Flusso di visitatori nella città</vt:lpstr>
      <vt:lpstr>Dataset e modello</vt:lpstr>
      <vt:lpstr>Pipeline del software</vt:lpstr>
      <vt:lpstr>Strumenti utilizzati</vt:lpstr>
      <vt:lpstr>Confronto tra i vari modelli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Monitillo</dc:creator>
  <cp:lastModifiedBy>Giuseppe Monitillo</cp:lastModifiedBy>
  <cp:revision>380</cp:revision>
  <dcterms:created xsi:type="dcterms:W3CDTF">2022-06-06T15:07:24Z</dcterms:created>
  <dcterms:modified xsi:type="dcterms:W3CDTF">2022-06-22T14:38:21Z</dcterms:modified>
</cp:coreProperties>
</file>