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D0BCD-1F1E-DD64-0BB5-2DD88B5F6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0ACC86-DFB7-F6D6-17C7-4F7671BAD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CED169-48E0-24E3-1921-5ABB8937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ADA4-C5FA-40A2-BCAD-981321A082EC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78CACE-F2C1-3EFE-8555-D17FB6E4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2BD8B6-730A-0B6B-F3CC-AC6E2BE6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77D3-C516-4751-9379-9305C2E447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15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35FA5-FBE0-95E8-08C3-F94B8857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065850-F5F7-6C6A-7938-E3D4A7BFB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8DD764-4891-80AB-2999-29962E5C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ADA4-C5FA-40A2-BCAD-981321A082EC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084A12-B584-291D-A307-8A30A423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32A8CF-4305-9C5D-9590-3F05D450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77D3-C516-4751-9379-9305C2E447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42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996F75-726A-6A1C-5E14-51AAED89F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B26976-9169-E485-F8D9-164F0D29C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C3AE1-90F2-A3E7-4CCE-4E66F9014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ADA4-C5FA-40A2-BCAD-981321A082EC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F5B179-8B68-9637-4AB0-45D6AD44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EA0A85-85E5-7C8E-EE89-21F223608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77D3-C516-4751-9379-9305C2E447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82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5421B-1EFE-C1EA-0B9F-3CB84989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EB2164-1785-C1E9-9F4F-A968BA1B1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4214C8-975C-9325-A713-11598694C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ADA4-C5FA-40A2-BCAD-981321A082EC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2D5E99-E34F-BDA0-45F1-A2A000FF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F29281-42F0-4C8C-C3FA-E76660A9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77D3-C516-4751-9379-9305C2E447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08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98790-2AD2-E632-D7AD-DF4B209D4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94D47D-54FD-03B2-4271-F9FC17D4B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B69400-55E8-8E9D-BE1F-8E9293C5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ADA4-C5FA-40A2-BCAD-981321A082EC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59E675-FB23-F420-3608-29E31D4A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D7D8A8-AB5D-0783-B5DD-EC41E998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77D3-C516-4751-9379-9305C2E447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60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B53DA-BE84-6644-4E7C-9232E5467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EF10E3-85BB-C5E5-73CC-99BB5D919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FCFEFD-46F5-9291-84D4-E478F5F48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4C89EF-E6D1-D9E4-FE66-C89220CF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ADA4-C5FA-40A2-BCAD-981321A082EC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146072-48F5-D315-9414-ECE2EF19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477F4B-945E-C767-45C6-9156F625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77D3-C516-4751-9379-9305C2E447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37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0E734-6B24-9E8A-350A-A5DEFE20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7EDEC4-4738-4952-66EB-248B1A4D5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69340B-4168-1952-9489-ED6987816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BE3269E-E179-596C-46B7-1A29C9FAC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A0CA3F-050F-232F-C571-09920EDFB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7E98A10-873A-0AFE-92C8-28405144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ADA4-C5FA-40A2-BCAD-981321A082EC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BBFB3C-F81A-43B2-0C47-FDEA90D3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9206B33-6EAD-62AF-C871-BDC8FF36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77D3-C516-4751-9379-9305C2E447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84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CAF56-939D-28D0-210B-DF3F5FCE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778A1C9-2949-0B83-171D-8CCF05AB4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ADA4-C5FA-40A2-BCAD-981321A082EC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22071A-C1C4-7C5C-5C4F-447358AB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9FBD8CE-F8F1-87C2-24AE-E1872C0A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77D3-C516-4751-9379-9305C2E447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50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088CA20-C31B-E96B-6543-3EE2ED8BE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ADA4-C5FA-40A2-BCAD-981321A082EC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D54D5F-3DE4-3D62-87A8-4BA34831B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533836-A9F6-6CA2-EA6D-7F8AC11C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77D3-C516-4751-9379-9305C2E447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4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877FB-A45C-49F1-51D4-35CBFE70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C8E6B8-FD0E-7AD3-03E9-77CD0407A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741DC5-64AF-F73B-0655-21E6DEA68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D9B44C-7819-781C-EC3D-7E6E08C9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ADA4-C5FA-40A2-BCAD-981321A082EC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D09BF3-7B7C-2A64-3D64-C8D99A6D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B4EBCA-3108-0CAB-B7AD-52DA3E1F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77D3-C516-4751-9379-9305C2E447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88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C14F5-5D29-9549-D585-8A537955D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1B8E819-79DF-7983-6C3E-8B2535001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74F83D-9765-070C-3CBE-AE60F66B1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019189-4716-8474-4B9F-B3B9E9F88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ADA4-C5FA-40A2-BCAD-981321A082EC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02D58E-8DCC-51E8-D213-8425E109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F3C986-04E7-2E94-3806-2715942E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77D3-C516-4751-9379-9305C2E447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32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5E65DA-CD31-5E2F-636D-8BB0C8636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BBAA8-354C-F39C-64B6-972CB9F8E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952C86-A6A1-E501-B960-0EB70EA17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7ADA4-C5FA-40A2-BCAD-981321A082EC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745BD3-2B88-AD65-4A7D-E51696333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40A6AE-9FD1-7563-5D8D-BC4B12A71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677D3-C516-4751-9379-9305C2E447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67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tpereira/TEACH_ST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D36DA-280D-3ED1-B2BF-6FB31515A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3A3FE8-1432-5510-C250-783409723C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83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994B60-4CFF-EFB8-B661-3CBF912FD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5974"/>
            <a:ext cx="11019503" cy="6622026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Boletim Estatístico (</a:t>
            </a:r>
            <a:r>
              <a:rPr lang="pt-BR" dirty="0" err="1"/>
              <a:t>projecto</a:t>
            </a:r>
            <a:r>
              <a:rPr lang="pt-BR" dirty="0"/>
              <a:t> BE_STP)</a:t>
            </a:r>
          </a:p>
          <a:p>
            <a:r>
              <a:rPr lang="pt-BR" dirty="0"/>
              <a:t>Dividam-se em grupos de 2 ou 3</a:t>
            </a:r>
          </a:p>
          <a:p>
            <a:r>
              <a:rPr lang="pt-BR" dirty="0"/>
              <a:t>Grupo1: </a:t>
            </a:r>
          </a:p>
          <a:p>
            <a:pPr lvl="1"/>
            <a:r>
              <a:rPr lang="pt-BR" dirty="0"/>
              <a:t>Abra um </a:t>
            </a:r>
            <a:r>
              <a:rPr lang="pt-BR" dirty="0" err="1"/>
              <a:t>Rscript</a:t>
            </a:r>
            <a:r>
              <a:rPr lang="pt-BR" dirty="0"/>
              <a:t> novo. Salve na pasta alunos. </a:t>
            </a:r>
          </a:p>
          <a:p>
            <a:pPr lvl="1"/>
            <a:r>
              <a:rPr lang="pt-BR" dirty="0"/>
              <a:t>Abra o ficheiro input</a:t>
            </a:r>
            <a:r>
              <a:rPr lang="en-US" dirty="0"/>
              <a:t>/pre_escolar_2021_2022.xlsx no R</a:t>
            </a:r>
          </a:p>
          <a:p>
            <a:pPr lvl="1"/>
            <a:r>
              <a:rPr lang="en-US" dirty="0" err="1"/>
              <a:t>Limpe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nomes</a:t>
            </a:r>
            <a:r>
              <a:rPr lang="en-US" dirty="0"/>
              <a:t> das </a:t>
            </a:r>
            <a:r>
              <a:rPr lang="en-US" dirty="0" err="1"/>
              <a:t>vari</a:t>
            </a:r>
            <a:r>
              <a:rPr lang="pt-BR" dirty="0" err="1"/>
              <a:t>áveis</a:t>
            </a:r>
            <a:endParaRPr lang="pt-BR" dirty="0"/>
          </a:p>
          <a:p>
            <a:pPr lvl="1"/>
            <a:r>
              <a:rPr lang="pt-BR" dirty="0"/>
              <a:t>Compatibilize os nomes das variáveis de nome da escola, classe, </a:t>
            </a:r>
            <a:r>
              <a:rPr lang="pt-BR" dirty="0" err="1"/>
              <a:t>e-ensino</a:t>
            </a:r>
            <a:r>
              <a:rPr lang="pt-BR" dirty="0"/>
              <a:t>, nome da criança, ano de nascimento, idade, sala, período e regime, para ficar igual aos nomes das variáveis da base tmp</a:t>
            </a:r>
            <a:r>
              <a:rPr lang="en-US" dirty="0"/>
              <a:t>/</a:t>
            </a:r>
            <a:r>
              <a:rPr lang="en-US" dirty="0" err="1"/>
              <a:t>base_alunos_cod</a:t>
            </a:r>
            <a:endParaRPr lang="en-US" dirty="0"/>
          </a:p>
          <a:p>
            <a:pPr lvl="1"/>
            <a:r>
              <a:rPr lang="en-US" dirty="0" err="1"/>
              <a:t>Junte</a:t>
            </a:r>
            <a:r>
              <a:rPr lang="en-US" dirty="0"/>
              <a:t> (</a:t>
            </a:r>
            <a:r>
              <a:rPr lang="en-US" dirty="0" err="1"/>
              <a:t>bind_rows</a:t>
            </a:r>
            <a:r>
              <a:rPr lang="en-US" dirty="0"/>
              <a:t>) </a:t>
            </a:r>
            <a:r>
              <a:rPr lang="pt-BR" dirty="0"/>
              <a:t>à base tmp</a:t>
            </a:r>
            <a:r>
              <a:rPr lang="en-US" dirty="0"/>
              <a:t>/</a:t>
            </a:r>
            <a:r>
              <a:rPr lang="en-US" dirty="0" err="1"/>
              <a:t>base_alunos_cod</a:t>
            </a:r>
            <a:r>
              <a:rPr lang="en-US" dirty="0"/>
              <a:t>. Use o </a:t>
            </a:r>
            <a:r>
              <a:rPr lang="en-US" dirty="0" err="1"/>
              <a:t>arquivo</a:t>
            </a:r>
            <a:r>
              <a:rPr lang="en-US" dirty="0"/>
              <a:t> 1_abre_bases para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juntar</a:t>
            </a:r>
            <a:r>
              <a:rPr lang="en-US" dirty="0"/>
              <a:t> (linha53). </a:t>
            </a:r>
            <a:r>
              <a:rPr lang="en-US" dirty="0" err="1"/>
              <a:t>Lembra</a:t>
            </a:r>
            <a:r>
              <a:rPr lang="en-US" dirty="0"/>
              <a:t> de </a:t>
            </a:r>
            <a:r>
              <a:rPr lang="en-US" dirty="0" err="1"/>
              <a:t>colocar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coluns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 e </a:t>
            </a:r>
            <a:r>
              <a:rPr lang="en-US" dirty="0" err="1"/>
              <a:t>depois</a:t>
            </a:r>
            <a:r>
              <a:rPr lang="en-US" dirty="0"/>
              <a:t> </a:t>
            </a:r>
            <a:r>
              <a:rPr lang="en-US" dirty="0" err="1"/>
              <a:t>voltar</a:t>
            </a:r>
            <a:r>
              <a:rPr lang="en-US" dirty="0"/>
              <a:t> para </a:t>
            </a:r>
            <a:r>
              <a:rPr lang="en-US" dirty="0" err="1"/>
              <a:t>numero</a:t>
            </a:r>
            <a:r>
              <a:rPr lang="en-US"/>
              <a:t>`</a:t>
            </a:r>
            <a:endParaRPr lang="en-US" dirty="0"/>
          </a:p>
          <a:p>
            <a:r>
              <a:rPr lang="en-US" dirty="0"/>
              <a:t>Grupo 2: </a:t>
            </a:r>
            <a:r>
              <a:rPr lang="en-US" dirty="0" err="1"/>
              <a:t>Faça</a:t>
            </a:r>
            <a:r>
              <a:rPr lang="en-US" dirty="0"/>
              <a:t> o </a:t>
            </a:r>
            <a:r>
              <a:rPr lang="en-US" dirty="0" err="1"/>
              <a:t>mesmo</a:t>
            </a:r>
            <a:r>
              <a:rPr lang="en-US" dirty="0"/>
              <a:t> para as </a:t>
            </a:r>
            <a:r>
              <a:rPr lang="en-US" dirty="0" err="1"/>
              <a:t>folhas</a:t>
            </a:r>
            <a:r>
              <a:rPr lang="en-US" dirty="0"/>
              <a:t> de </a:t>
            </a:r>
            <a:r>
              <a:rPr lang="en-US" dirty="0" err="1"/>
              <a:t>infraestrutura</a:t>
            </a:r>
            <a:r>
              <a:rPr lang="en-US" dirty="0"/>
              <a:t> das bases de </a:t>
            </a:r>
            <a:r>
              <a:rPr lang="en-US" dirty="0" err="1"/>
              <a:t>pré</a:t>
            </a:r>
            <a:r>
              <a:rPr lang="en-US" dirty="0"/>
              <a:t>-escolar, </a:t>
            </a:r>
            <a:r>
              <a:rPr lang="en-US" dirty="0" err="1"/>
              <a:t>primário</a:t>
            </a:r>
            <a:r>
              <a:rPr lang="en-US" dirty="0"/>
              <a:t>, </a:t>
            </a:r>
            <a:r>
              <a:rPr lang="en-US" dirty="0" err="1"/>
              <a:t>secundário</a:t>
            </a:r>
            <a:r>
              <a:rPr lang="en-US" dirty="0"/>
              <a:t> (7a9) e </a:t>
            </a:r>
            <a:r>
              <a:rPr lang="en-US" dirty="0" err="1"/>
              <a:t>secundário</a:t>
            </a:r>
            <a:r>
              <a:rPr lang="en-US" dirty="0"/>
              <a:t>(10-12), que </a:t>
            </a:r>
            <a:r>
              <a:rPr lang="en-US" dirty="0" err="1"/>
              <a:t>estão</a:t>
            </a:r>
            <a:r>
              <a:rPr lang="en-US" dirty="0"/>
              <a:t> no input </a:t>
            </a:r>
          </a:p>
          <a:p>
            <a:r>
              <a:rPr lang="en-US" dirty="0"/>
              <a:t>Grupo 3: </a:t>
            </a:r>
            <a:r>
              <a:rPr lang="en-US" dirty="0" err="1"/>
              <a:t>Faça</a:t>
            </a:r>
            <a:r>
              <a:rPr lang="en-US" dirty="0"/>
              <a:t> o </a:t>
            </a:r>
            <a:r>
              <a:rPr lang="en-US" dirty="0" err="1"/>
              <a:t>mesmo</a:t>
            </a:r>
            <a:r>
              <a:rPr lang="en-US" dirty="0"/>
              <a:t> para as </a:t>
            </a:r>
            <a:r>
              <a:rPr lang="en-US" dirty="0" err="1"/>
              <a:t>folhas</a:t>
            </a:r>
            <a:r>
              <a:rPr lang="en-US" dirty="0"/>
              <a:t> de </a:t>
            </a:r>
            <a:r>
              <a:rPr lang="en-US" dirty="0" err="1"/>
              <a:t>professores</a:t>
            </a:r>
            <a:r>
              <a:rPr lang="en-US" dirty="0"/>
              <a:t> dos </a:t>
            </a:r>
            <a:r>
              <a:rPr lang="en-US" dirty="0" err="1"/>
              <a:t>mesmos</a:t>
            </a:r>
            <a:r>
              <a:rPr lang="en-US" dirty="0"/>
              <a:t> </a:t>
            </a:r>
            <a:r>
              <a:rPr lang="en-US" dirty="0" err="1"/>
              <a:t>ficheiros</a:t>
            </a:r>
            <a:endParaRPr lang="en-US" dirty="0"/>
          </a:p>
          <a:p>
            <a:r>
              <a:rPr lang="en-US" dirty="0"/>
              <a:t>Grupo 4: </a:t>
            </a:r>
            <a:r>
              <a:rPr lang="en-US" dirty="0" err="1"/>
              <a:t>Graficos</a:t>
            </a:r>
            <a:endParaRPr lang="en-US" dirty="0"/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pt-BR" sz="1800" dirty="0">
                <a:effectLst/>
                <a:latin typeface="LM Roman 12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Proporção em distorção idade-classe, por distrito ( 1 masculino e 1 feminino)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pt-BR" sz="1800" dirty="0">
                <a:effectLst/>
                <a:latin typeface="LM Roman 12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Mapa de distorção idade-classe, </a:t>
            </a:r>
            <a:r>
              <a:rPr lang="pt-BR" sz="1800" dirty="0" err="1">
                <a:effectLst/>
                <a:latin typeface="LM Roman 12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Masc</a:t>
            </a:r>
            <a:r>
              <a:rPr lang="pt-BR" sz="1800" dirty="0">
                <a:effectLst/>
                <a:latin typeface="LM Roman 12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por distrito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pt-BR" sz="1800" dirty="0">
                <a:effectLst/>
                <a:latin typeface="LM Roman 12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Mapa de distorção idade-classe, </a:t>
            </a:r>
            <a:r>
              <a:rPr lang="pt-BR" sz="1800" dirty="0" err="1">
                <a:effectLst/>
                <a:latin typeface="LM Roman 12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Fem</a:t>
            </a:r>
            <a:r>
              <a:rPr lang="pt-BR" sz="1800" dirty="0">
                <a:effectLst/>
                <a:latin typeface="LM Roman 12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por distrito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pt-BR" sz="1800" dirty="0">
                <a:effectLst/>
                <a:latin typeface="LM Roman 12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Gráfico de linha da distorção por classe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pt-BR" sz="1800" dirty="0">
                <a:effectLst/>
                <a:latin typeface="LM Roman 12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Idade média e % em distorção, por classe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pt-BR" sz="1800" dirty="0">
                <a:effectLst/>
                <a:latin typeface="LM Roman 12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Frequência, por idade (e gênero), por distrito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pt-BR" sz="1800" dirty="0">
                <a:effectLst/>
                <a:latin typeface="LM Roman 12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Frequência, por classe (e gênero), por distrito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285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2A36B-389C-2987-C94A-1A127E18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Exercicio</a:t>
            </a:r>
            <a:r>
              <a:rPr lang="pt-BR" dirty="0"/>
              <a:t> TEACH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FB73FA-2D12-2A83-7982-8618CCA6B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39" y="1519084"/>
            <a:ext cx="10793361" cy="510294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1- Criar o projeto TEACH_STP2 (</a:t>
            </a:r>
            <a:r>
              <a:rPr lang="pt-BR" dirty="0">
                <a:hlinkClick r:id="rId2"/>
              </a:rPr>
              <a:t>https://github.com/</a:t>
            </a:r>
            <a:r>
              <a:rPr lang="pt-BR" dirty="0" err="1">
                <a:hlinkClick r:id="rId2"/>
              </a:rPr>
              <a:t>vitpereira</a:t>
            </a:r>
            <a:r>
              <a:rPr lang="pt-BR" dirty="0">
                <a:hlinkClick r:id="rId2"/>
              </a:rPr>
              <a:t>/TEACH_STP</a:t>
            </a:r>
            <a:r>
              <a:rPr lang="pt-BR" dirty="0"/>
              <a:t>3)</a:t>
            </a:r>
          </a:p>
          <a:p>
            <a:r>
              <a:rPr lang="pt-BR" dirty="0"/>
              <a:t>Fazer o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pull</a:t>
            </a:r>
            <a:endParaRPr lang="pt-BR" dirty="0"/>
          </a:p>
          <a:p>
            <a:r>
              <a:rPr lang="pt-BR" dirty="0"/>
              <a:t>Abrir a base tmp/</a:t>
            </a:r>
            <a:r>
              <a:rPr lang="pt-BR" dirty="0" err="1"/>
              <a:t>teach_limpo</a:t>
            </a:r>
            <a:endParaRPr lang="pt-BR" dirty="0"/>
          </a:p>
          <a:p>
            <a:r>
              <a:rPr lang="pt-BR" dirty="0"/>
              <a:t>Cada grupo fará um conjunto de gráficos de barras</a:t>
            </a:r>
          </a:p>
          <a:p>
            <a:r>
              <a:rPr lang="pt-BR" dirty="0"/>
              <a:t>Crie na pasta códigos um </a:t>
            </a:r>
            <a:r>
              <a:rPr lang="pt-BR" dirty="0" err="1"/>
              <a:t>Rscript</a:t>
            </a:r>
            <a:r>
              <a:rPr lang="pt-BR" dirty="0"/>
              <a:t> e salve com seu nome</a:t>
            </a:r>
          </a:p>
          <a:p>
            <a:r>
              <a:rPr lang="pt-BR" dirty="0"/>
              <a:t>Grupo 1: Apoio ao aprendizado  e Expectativas positivas</a:t>
            </a:r>
          </a:p>
          <a:p>
            <a:r>
              <a:rPr lang="pt-BR" dirty="0"/>
              <a:t>Grupo 2: Clarificação da lição e verificação da compreensão e comentários construtivos</a:t>
            </a:r>
          </a:p>
          <a:p>
            <a:r>
              <a:rPr lang="pt-BR" dirty="0"/>
              <a:t>Grupo 3: Raciocínio critico e autonomia</a:t>
            </a:r>
          </a:p>
          <a:p>
            <a:r>
              <a:rPr lang="pt-BR" dirty="0"/>
              <a:t>Grupo 4: </a:t>
            </a:r>
            <a:r>
              <a:rPr lang="pt-BR" dirty="0" err="1"/>
              <a:t>Perserverança</a:t>
            </a:r>
            <a:r>
              <a:rPr lang="pt-BR" dirty="0"/>
              <a:t> e capacidades sociais colaborativas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178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9B148-6956-CFB2-2A60-F68F3799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TEACH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D76FBE-D270-46ED-DBB6-997AFB300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999" y="1792873"/>
            <a:ext cx="10408801" cy="4351338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Criar uma variável, para cada variável do grupo, que tomará os seguintes valores:</a:t>
            </a:r>
          </a:p>
          <a:p>
            <a:r>
              <a:rPr lang="pt-BR" dirty="0"/>
              <a:t> Se baixo: 1, Se médio: 3, Se alto: 5</a:t>
            </a:r>
          </a:p>
          <a:p>
            <a:r>
              <a:rPr lang="pt-BR" dirty="0"/>
              <a:t>Tirar o valor médio para o grupo de questões.  Por exemplo: </a:t>
            </a:r>
            <a:r>
              <a:rPr lang="pt-BR" dirty="0" err="1"/>
              <a:t>Apoio_aprendizado</a:t>
            </a:r>
            <a:r>
              <a:rPr lang="pt-BR" dirty="0"/>
              <a:t> será a media de apoio_aprendizado_1, apoio_aprendizado_2,...até apoio_aprendizado_4</a:t>
            </a:r>
          </a:p>
          <a:p>
            <a:r>
              <a:rPr lang="pt-BR" dirty="0"/>
              <a:t>Olhem para esse código e utilizem a função </a:t>
            </a:r>
            <a:r>
              <a:rPr lang="pt-BR" dirty="0" err="1"/>
              <a:t>rowmeans</a:t>
            </a:r>
            <a:r>
              <a:rPr lang="pt-BR" dirty="0"/>
              <a:t> para facilitar a vida: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teach_limpo4 &lt;- teach_limpo3 %&gt;% 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  </a:t>
            </a:r>
            <a:r>
              <a:rPr lang="pt-BR" dirty="0" err="1">
                <a:solidFill>
                  <a:srgbClr val="FF0000"/>
                </a:solidFill>
              </a:rPr>
              <a:t>mutate</a:t>
            </a:r>
            <a:r>
              <a:rPr lang="pt-BR" dirty="0">
                <a:solidFill>
                  <a:srgbClr val="FF0000"/>
                </a:solidFill>
              </a:rPr>
              <a:t>(</a:t>
            </a:r>
            <a:r>
              <a:rPr lang="pt-BR" dirty="0" err="1">
                <a:solidFill>
                  <a:srgbClr val="FF0000"/>
                </a:solidFill>
              </a:rPr>
              <a:t>apoio_aprend</a:t>
            </a:r>
            <a:r>
              <a:rPr lang="pt-BR" dirty="0">
                <a:solidFill>
                  <a:srgbClr val="FF0000"/>
                </a:solidFill>
              </a:rPr>
              <a:t> = </a:t>
            </a:r>
            <a:r>
              <a:rPr lang="pt-BR" dirty="0" err="1">
                <a:solidFill>
                  <a:srgbClr val="FF0000"/>
                </a:solidFill>
              </a:rPr>
              <a:t>rowMeans</a:t>
            </a:r>
            <a:r>
              <a:rPr lang="pt-BR" dirty="0">
                <a:solidFill>
                  <a:srgbClr val="FF0000"/>
                </a:solidFill>
              </a:rPr>
              <a:t>(</a:t>
            </a:r>
            <a:r>
              <a:rPr lang="pt-BR" dirty="0" err="1">
                <a:solidFill>
                  <a:srgbClr val="FF0000"/>
                </a:solidFill>
              </a:rPr>
              <a:t>across</a:t>
            </a:r>
            <a:r>
              <a:rPr lang="pt-BR" dirty="0">
                <a:solidFill>
                  <a:srgbClr val="FF0000"/>
                </a:solidFill>
              </a:rPr>
              <a:t>(c(a1_apoio_aprend_1:a1_apoio_aprend_4))))</a:t>
            </a:r>
          </a:p>
          <a:p>
            <a:endParaRPr lang="pt-BR" dirty="0"/>
          </a:p>
          <a:p>
            <a:r>
              <a:rPr lang="pt-BR" dirty="0"/>
              <a:t>Grupo 1: Apoio ao aprendizado  e Expectativas positivas</a:t>
            </a:r>
          </a:p>
          <a:p>
            <a:r>
              <a:rPr lang="pt-BR" dirty="0"/>
              <a:t>Grupo 2: Clarificação da lição e verificação da compreensão e comentários construtivos</a:t>
            </a:r>
          </a:p>
          <a:p>
            <a:r>
              <a:rPr lang="pt-BR" dirty="0"/>
              <a:t>Grupo 3: Raciocínio critico e autonomia</a:t>
            </a:r>
          </a:p>
          <a:p>
            <a:r>
              <a:rPr lang="pt-BR" dirty="0"/>
              <a:t>Grupo 4: </a:t>
            </a:r>
            <a:r>
              <a:rPr lang="pt-BR" dirty="0" err="1"/>
              <a:t>Perserverança</a:t>
            </a:r>
            <a:r>
              <a:rPr lang="pt-BR" dirty="0"/>
              <a:t> e capacidades sociais colaborativas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3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66DD58-2F40-FA7F-3125-ACA8AA0BA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6725"/>
            <a:ext cx="6972300" cy="5710238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Dividam-se nos grupos de ontem</a:t>
            </a:r>
          </a:p>
          <a:p>
            <a:r>
              <a:rPr lang="pt-BR" dirty="0"/>
              <a:t>1- O primeiro objetivo é criar o gráfico ao lado</a:t>
            </a:r>
          </a:p>
          <a:p>
            <a:r>
              <a:rPr lang="pt-BR" dirty="0"/>
              <a:t>2- Façam o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pull</a:t>
            </a:r>
            <a:endParaRPr lang="pt-BR" dirty="0"/>
          </a:p>
          <a:p>
            <a:r>
              <a:rPr lang="pt-BR" dirty="0"/>
              <a:t>3- Utilizem o </a:t>
            </a:r>
            <a:r>
              <a:rPr lang="pt-BR" dirty="0" err="1"/>
              <a:t>Rscript</a:t>
            </a:r>
            <a:r>
              <a:rPr lang="pt-BR" dirty="0"/>
              <a:t> 3_gráficos gerais para criar as médias. Não salvem por cima desse arquivo. Apenas copiem o código e salvem em um </a:t>
            </a:r>
            <a:r>
              <a:rPr lang="pt-BR" dirty="0" err="1"/>
              <a:t>Rscript</a:t>
            </a:r>
            <a:r>
              <a:rPr lang="pt-BR" dirty="0"/>
              <a:t> novo com o nome de vocês</a:t>
            </a:r>
          </a:p>
          <a:p>
            <a:r>
              <a:rPr lang="pt-BR" dirty="0"/>
              <a:t>Dicas:  Transponham a matriz primeiro. Copiem até a linha 50.</a:t>
            </a:r>
          </a:p>
          <a:p>
            <a:r>
              <a:rPr lang="pt-BR" dirty="0"/>
              <a:t>Criem um vetor com os nomes dos blocos, como “1.Ambiente de apoio à aprendizagem”</a:t>
            </a:r>
          </a:p>
          <a:p>
            <a:r>
              <a:rPr lang="pt-BR" dirty="0"/>
              <a:t>Utilizem o comando </a:t>
            </a:r>
            <a:r>
              <a:rPr lang="pt-BR" dirty="0" err="1"/>
              <a:t>cbind</a:t>
            </a:r>
            <a:r>
              <a:rPr lang="pt-BR" dirty="0"/>
              <a:t> para juntar esse vetor à base</a:t>
            </a:r>
          </a:p>
          <a:p>
            <a:r>
              <a:rPr lang="pt-BR" dirty="0"/>
              <a:t>Olhem nos nossos códigos anteriores como fazer esse tipo de gráfico</a:t>
            </a:r>
          </a:p>
          <a:p>
            <a:r>
              <a:rPr lang="pt-BR" dirty="0"/>
              <a:t>Utilizem o </a:t>
            </a:r>
            <a:r>
              <a:rPr lang="pt-BR" dirty="0" err="1"/>
              <a:t>coord_flip</a:t>
            </a:r>
            <a:r>
              <a:rPr lang="pt-BR" dirty="0"/>
              <a:t>() para deixar as colunas deitadas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ACC8703-313B-C0EB-A089-42F87AC95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0" y="437573"/>
            <a:ext cx="3948113" cy="29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22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A4437C-DA02-3E02-0388-2C3B0BB5C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525"/>
            <a:ext cx="6981825" cy="5786438"/>
          </a:xfrm>
        </p:spPr>
        <p:txBody>
          <a:bodyPr/>
          <a:lstStyle/>
          <a:p>
            <a:r>
              <a:rPr lang="pt-BR" dirty="0"/>
              <a:t>Exercício 2</a:t>
            </a:r>
          </a:p>
          <a:p>
            <a:endParaRPr lang="pt-BR" dirty="0"/>
          </a:p>
          <a:p>
            <a:r>
              <a:rPr lang="pt-BR" dirty="0"/>
              <a:t>O objetivo de cada grupo é produzir a tabela ao lado</a:t>
            </a:r>
          </a:p>
          <a:p>
            <a:r>
              <a:rPr lang="pt-BR" dirty="0"/>
              <a:t>Utilizem o </a:t>
            </a:r>
            <a:r>
              <a:rPr lang="pt-BR" dirty="0" err="1"/>
              <a:t>group_by</a:t>
            </a:r>
            <a:r>
              <a:rPr lang="pt-BR" dirty="0"/>
              <a:t>, </a:t>
            </a:r>
            <a:r>
              <a:rPr lang="pt-BR" dirty="0" err="1"/>
              <a:t>mutate</a:t>
            </a:r>
            <a:r>
              <a:rPr lang="pt-BR" dirty="0"/>
              <a:t> e </a:t>
            </a:r>
            <a:r>
              <a:rPr lang="pt-BR" dirty="0" err="1"/>
              <a:t>summarise</a:t>
            </a:r>
            <a:r>
              <a:rPr lang="pt-BR" dirty="0"/>
              <a:t> e </a:t>
            </a:r>
            <a:r>
              <a:rPr lang="pt-BR" dirty="0" err="1"/>
              <a:t>distinct</a:t>
            </a:r>
            <a:r>
              <a:rPr lang="pt-BR" dirty="0"/>
              <a:t>()</a:t>
            </a:r>
          </a:p>
          <a:p>
            <a:r>
              <a:rPr lang="pt-BR" dirty="0"/>
              <a:t>Não precisa calcular a proporção de escolas urbanas e rurais! </a:t>
            </a:r>
          </a:p>
          <a:p>
            <a:r>
              <a:rPr lang="pt-BR" dirty="0"/>
              <a:t>Se quiserem já deixar em formato de tabela, se inspirem no exercício anterior e utilizem os comandos </a:t>
            </a:r>
            <a:r>
              <a:rPr lang="pt-BR" dirty="0" err="1"/>
              <a:t>cbind</a:t>
            </a:r>
            <a:r>
              <a:rPr lang="pt-BR" dirty="0"/>
              <a:t> e </a:t>
            </a:r>
            <a:r>
              <a:rPr lang="pt-BR" dirty="0" err="1"/>
              <a:t>rbind</a:t>
            </a:r>
            <a:r>
              <a:rPr lang="pt-BR" dirty="0"/>
              <a:t> para deixar a primeira coluna como está na tabela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7FB3816-E1F6-18EB-B812-B95C774F3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925" y="681037"/>
            <a:ext cx="27622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40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5784C6-D02C-6C47-25AD-B6DF9952B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525"/>
            <a:ext cx="7372350" cy="5786438"/>
          </a:xfrm>
        </p:spPr>
        <p:txBody>
          <a:bodyPr>
            <a:normAutofit/>
          </a:bodyPr>
          <a:lstStyle/>
          <a:p>
            <a:r>
              <a:rPr lang="pt-BR" dirty="0"/>
              <a:t>Exercício 3:</a:t>
            </a:r>
          </a:p>
          <a:p>
            <a:r>
              <a:rPr lang="pt-BR" dirty="0"/>
              <a:t>O objetivo aqui é criar os 9 histogramas dos 9 construtos (apoio a aprendizagem, expectativas construtivas, etc...)</a:t>
            </a:r>
          </a:p>
          <a:p>
            <a:r>
              <a:rPr lang="pt-BR" dirty="0"/>
              <a:t>Utilizem o código (</a:t>
            </a:r>
            <a:r>
              <a:rPr lang="pt-BR" dirty="0" err="1"/>
              <a:t>code</a:t>
            </a:r>
            <a:r>
              <a:rPr lang="en-US" dirty="0"/>
              <a:t>/2_graficos.R) para </a:t>
            </a:r>
            <a:r>
              <a:rPr lang="en-US" dirty="0" err="1"/>
              <a:t>ver</a:t>
            </a:r>
            <a:r>
              <a:rPr lang="en-US" dirty="0"/>
              <a:t> a </a:t>
            </a:r>
            <a:r>
              <a:rPr lang="en-US" dirty="0" err="1"/>
              <a:t>sintaxe</a:t>
            </a:r>
            <a:r>
              <a:rPr lang="en-US" dirty="0"/>
              <a:t> de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graficos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funções</a:t>
            </a:r>
            <a:r>
              <a:rPr lang="en-US" dirty="0"/>
              <a:t>.</a:t>
            </a:r>
          </a:p>
          <a:p>
            <a:r>
              <a:rPr lang="en-US" dirty="0"/>
              <a:t>Antes de </a:t>
            </a:r>
            <a:r>
              <a:rPr lang="en-US" dirty="0" err="1"/>
              <a:t>escrever</a:t>
            </a:r>
            <a:r>
              <a:rPr lang="en-US" dirty="0"/>
              <a:t> a </a:t>
            </a:r>
            <a:r>
              <a:rPr lang="en-US" dirty="0" err="1"/>
              <a:t>função</a:t>
            </a:r>
            <a:r>
              <a:rPr lang="en-US" dirty="0"/>
              <a:t>, </a:t>
            </a:r>
            <a:r>
              <a:rPr lang="en-US" dirty="0" err="1"/>
              <a:t>criem</a:t>
            </a:r>
            <a:r>
              <a:rPr lang="en-US" dirty="0"/>
              <a:t> 9 </a:t>
            </a:r>
            <a:r>
              <a:rPr lang="en-US" dirty="0" err="1"/>
              <a:t>variaveis</a:t>
            </a:r>
            <a:r>
              <a:rPr lang="en-US" dirty="0"/>
              <a:t> </a:t>
            </a:r>
            <a:r>
              <a:rPr lang="en-US" dirty="0" err="1"/>
              <a:t>numéricas</a:t>
            </a:r>
            <a:r>
              <a:rPr lang="en-US" dirty="0"/>
              <a:t> e </a:t>
            </a:r>
            <a:r>
              <a:rPr lang="en-US" dirty="0" err="1"/>
              <a:t>vazias</a:t>
            </a:r>
            <a:endParaRPr lang="en-US" dirty="0"/>
          </a:p>
          <a:p>
            <a:r>
              <a:rPr lang="en-US" dirty="0" err="1"/>
              <a:t>Dentro</a:t>
            </a:r>
            <a:r>
              <a:rPr lang="en-US" dirty="0"/>
              <a:t> da </a:t>
            </a:r>
            <a:r>
              <a:rPr lang="en-US" dirty="0" err="1"/>
              <a:t>função</a:t>
            </a:r>
            <a:r>
              <a:rPr lang="en-US" dirty="0"/>
              <a:t>, </a:t>
            </a:r>
            <a:r>
              <a:rPr lang="en-US" dirty="0" err="1"/>
              <a:t>vocês</a:t>
            </a:r>
            <a:r>
              <a:rPr lang="en-US" dirty="0"/>
              <a:t> </a:t>
            </a:r>
            <a:r>
              <a:rPr lang="en-US" dirty="0" err="1"/>
              <a:t>utilizarão</a:t>
            </a:r>
            <a:r>
              <a:rPr lang="en-US" dirty="0"/>
              <a:t> o commando </a:t>
            </a:r>
            <a:r>
              <a:rPr lang="en-US" dirty="0" err="1"/>
              <a:t>case_when</a:t>
            </a:r>
            <a:r>
              <a:rPr lang="en-US" dirty="0"/>
              <a:t> para </a:t>
            </a:r>
            <a:r>
              <a:rPr lang="en-US" dirty="0" err="1"/>
              <a:t>criar</a:t>
            </a:r>
            <a:r>
              <a:rPr lang="en-US" dirty="0"/>
              <a:t> 5 </a:t>
            </a:r>
            <a:r>
              <a:rPr lang="en-US" dirty="0" err="1"/>
              <a:t>categorias</a:t>
            </a:r>
            <a:r>
              <a:rPr lang="en-US" dirty="0"/>
              <a:t> de </a:t>
            </a:r>
            <a:r>
              <a:rPr lang="en-US" dirty="0" err="1"/>
              <a:t>valores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no </a:t>
            </a:r>
            <a:r>
              <a:rPr lang="en-US" dirty="0" err="1"/>
              <a:t>histograma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lado</a:t>
            </a:r>
            <a:endParaRPr lang="en-US" dirty="0"/>
          </a:p>
          <a:p>
            <a:r>
              <a:rPr lang="en-US" dirty="0" err="1"/>
              <a:t>Façam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9 </a:t>
            </a:r>
            <a:r>
              <a:rPr lang="en-US" dirty="0" err="1"/>
              <a:t>gráficos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 </a:t>
            </a:r>
            <a:r>
              <a:rPr lang="en-US" dirty="0" err="1"/>
              <a:t>comando</a:t>
            </a:r>
            <a:r>
              <a:rPr lang="en-US" dirty="0"/>
              <a:t> map2  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C8A6AF-3BE0-3B2C-AC85-047B56D7E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550" y="719137"/>
            <a:ext cx="3578620" cy="201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271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780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LM Roman 12</vt:lpstr>
      <vt:lpstr>Tema do Office</vt:lpstr>
      <vt:lpstr>Apresentação do PowerPoint</vt:lpstr>
      <vt:lpstr>Apresentação do PowerPoint</vt:lpstr>
      <vt:lpstr>Exercicio TEACH</vt:lpstr>
      <vt:lpstr>Exercício TEACH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pereira</dc:creator>
  <cp:lastModifiedBy>vitor pereira</cp:lastModifiedBy>
  <cp:revision>6</cp:revision>
  <dcterms:created xsi:type="dcterms:W3CDTF">2022-09-15T14:32:10Z</dcterms:created>
  <dcterms:modified xsi:type="dcterms:W3CDTF">2022-09-23T10:13:58Z</dcterms:modified>
</cp:coreProperties>
</file>