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Inter"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dBXGHQy9vzWLzrXqW56rJHlY35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CC0EB9-4AE4-4393-BCAA-F9772DBF7FED}">
  <a:tblStyle styleId="{77CC0EB9-4AE4-4393-BCAA-F9772DBF7FE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90" autoAdjust="0"/>
  </p:normalViewPr>
  <p:slideViewPr>
    <p:cSldViewPr snapToGrid="0">
      <p:cViewPr varScale="1">
        <p:scale>
          <a:sx n="60" d="100"/>
          <a:sy n="60" d="100"/>
        </p:scale>
        <p:origin x="1116" y="9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54804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5610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5921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1549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9433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7532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5034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b="1" i="0" u="none" strike="noStrike" cap="none" dirty="0" smtClean="0">
                <a:solidFill>
                  <a:schemeClr val="dk1"/>
                </a:solidFill>
                <a:effectLst/>
                <a:latin typeface="Calibri"/>
                <a:ea typeface="Calibri"/>
                <a:cs typeface="Calibri"/>
                <a:sym typeface="Calibri"/>
              </a:rPr>
              <a:t>Explicit means </a:t>
            </a:r>
            <a:r>
              <a:rPr lang="en-US" sz="1200" b="1" i="0" u="none" strike="noStrike" cap="none" dirty="0" err="1" smtClean="0">
                <a:solidFill>
                  <a:schemeClr val="dk1"/>
                </a:solidFill>
                <a:effectLst/>
                <a:latin typeface="Calibri"/>
                <a:ea typeface="Calibri"/>
                <a:cs typeface="Calibri"/>
                <a:sym typeface="Calibri"/>
              </a:rPr>
              <a:t>somthing</a:t>
            </a:r>
            <a:r>
              <a:rPr lang="en-US" sz="1200" b="1" i="0" u="none" strike="noStrike" cap="none" dirty="0" smtClean="0">
                <a:solidFill>
                  <a:schemeClr val="dk1"/>
                </a:solidFill>
                <a:effectLst/>
                <a:latin typeface="Calibri"/>
                <a:ea typeface="Calibri"/>
                <a:cs typeface="Calibri"/>
                <a:sym typeface="Calibri"/>
              </a:rPr>
              <a:t> is done by the programmer Implicit means that </a:t>
            </a:r>
            <a:r>
              <a:rPr lang="en-US" sz="1200" b="1" i="0" u="none" strike="noStrike" cap="none" dirty="0" err="1" smtClean="0">
                <a:solidFill>
                  <a:schemeClr val="dk1"/>
                </a:solidFill>
                <a:effectLst/>
                <a:latin typeface="Calibri"/>
                <a:ea typeface="Calibri"/>
                <a:cs typeface="Calibri"/>
                <a:sym typeface="Calibri"/>
              </a:rPr>
              <a:t>i</a:t>
            </a:r>
            <a:r>
              <a:rPr lang="en-US" sz="1200" b="1" i="0" u="none" strike="noStrike" cap="none" dirty="0" smtClean="0">
                <a:solidFill>
                  <a:schemeClr val="dk1"/>
                </a:solidFill>
                <a:effectLst/>
                <a:latin typeface="Calibri"/>
                <a:ea typeface="Calibri"/>
                <a:cs typeface="Calibri"/>
                <a:sym typeface="Calibri"/>
              </a:rPr>
              <a:t>. </a:t>
            </a:r>
            <a:r>
              <a:rPr lang="en-US" sz="1200" b="0" i="0" u="none" strike="noStrike" cap="none" dirty="0" smtClean="0">
                <a:solidFill>
                  <a:schemeClr val="dk1"/>
                </a:solidFill>
                <a:effectLst/>
                <a:latin typeface="Calibri"/>
                <a:ea typeface="Calibri"/>
                <a:cs typeface="Calibri"/>
                <a:sym typeface="Calibri"/>
              </a:rPr>
              <a:t>for example if you </a:t>
            </a:r>
            <a:r>
              <a:rPr lang="en-US" sz="1200" b="0" i="0" u="none" strike="noStrike" cap="none" dirty="0" err="1" smtClean="0">
                <a:solidFill>
                  <a:schemeClr val="dk1"/>
                </a:solidFill>
                <a:effectLst/>
                <a:latin typeface="Calibri"/>
                <a:ea typeface="Calibri"/>
                <a:cs typeface="Calibri"/>
                <a:sym typeface="Calibri"/>
              </a:rPr>
              <a:t>dont</a:t>
            </a:r>
            <a:r>
              <a:rPr lang="en-US" sz="1200" b="0" i="0" u="none" strike="noStrike" cap="none" dirty="0" smtClean="0">
                <a:solidFill>
                  <a:schemeClr val="dk1"/>
                </a:solidFill>
                <a:effectLst/>
                <a:latin typeface="Calibri"/>
                <a:ea typeface="Calibri"/>
                <a:cs typeface="Calibri"/>
                <a:sym typeface="Calibri"/>
              </a:rPr>
              <a:t> explicitly create a constructor for your class the compiler will implicitly create default one for </a:t>
            </a:r>
            <a:r>
              <a:rPr lang="en-US" sz="1200" b="0" i="0" u="none" strike="noStrike" cap="none" dirty="0" err="1" smtClean="0">
                <a:solidFill>
                  <a:schemeClr val="dk1"/>
                </a:solidFill>
                <a:effectLst/>
                <a:latin typeface="Calibri"/>
                <a:ea typeface="Calibri"/>
                <a:cs typeface="Calibri"/>
                <a:sym typeface="Calibri"/>
              </a:rPr>
              <a:t>you</a:t>
            </a:r>
            <a:r>
              <a:rPr lang="en-US" sz="1200" b="1" i="0" u="none" strike="noStrike" cap="none" dirty="0" err="1" smtClean="0">
                <a:solidFill>
                  <a:schemeClr val="dk1"/>
                </a:solidFill>
                <a:effectLst/>
                <a:latin typeface="Calibri"/>
                <a:ea typeface="Calibri"/>
                <a:cs typeface="Calibri"/>
                <a:sym typeface="Calibri"/>
              </a:rPr>
              <a:t>ts</a:t>
            </a:r>
            <a:r>
              <a:rPr lang="en-US" sz="1200" b="1" i="0" u="none" strike="noStrike" cap="none" dirty="0" smtClean="0">
                <a:solidFill>
                  <a:schemeClr val="dk1"/>
                </a:solidFill>
                <a:effectLst/>
                <a:latin typeface="Calibri"/>
                <a:ea typeface="Calibri"/>
                <a:cs typeface="Calibri"/>
                <a:sym typeface="Calibri"/>
              </a:rPr>
              <a:t> done by the complier</a:t>
            </a:r>
            <a:endParaRPr dirty="0"/>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8573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634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69984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509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51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091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186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9402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812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8730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4188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073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525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1322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801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3666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25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8446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9"/>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2389717" y="612775"/>
            <a:ext cx="7315200" cy="4114800"/>
          </a:xfrm>
          <a:prstGeom prst="rect">
            <a:avLst/>
          </a:prstGeom>
          <a:noFill/>
          <a:ln>
            <a:noFill/>
          </a:ln>
        </p:spPr>
      </p:sp>
      <p:sp>
        <p:nvSpPr>
          <p:cNvPr id="68" name="Google Shape;68;p34"/>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914400" y="2130426"/>
            <a:ext cx="10363200" cy="1470025"/>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Object Oriented Programming</a:t>
            </a:r>
            <a:br>
              <a:rPr lang="en-US">
                <a:solidFill>
                  <a:schemeClr val="lt1"/>
                </a:solidFill>
                <a:latin typeface="Calibri"/>
                <a:ea typeface="Calibri"/>
                <a:cs typeface="Calibri"/>
                <a:sym typeface="Calibri"/>
              </a:rPr>
            </a:br>
            <a:r>
              <a:rPr lang="en-US" sz="2400">
                <a:solidFill>
                  <a:schemeClr val="dk1"/>
                </a:solidFill>
                <a:latin typeface="Calibri"/>
                <a:ea typeface="Calibri"/>
                <a:cs typeface="Calibri"/>
                <a:sym typeface="Calibri"/>
              </a:rPr>
              <a:t>Lecture-22</a:t>
            </a:r>
            <a:endParaRPr sz="2400">
              <a:solidFill>
                <a:schemeClr val="dk1"/>
              </a:solidFill>
            </a:endParaRPr>
          </a:p>
        </p:txBody>
      </p:sp>
      <p:sp>
        <p:nvSpPr>
          <p:cNvPr id="89" name="Google Shape;89;p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r>
              <a:rPr lang="en-US"/>
              <a:t> </a:t>
            </a:r>
            <a:endParaRPr/>
          </a:p>
        </p:txBody>
      </p:sp>
      <p:sp>
        <p:nvSpPr>
          <p:cNvPr id="90" name="Google Shape;90;p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6/10/2021</a:t>
            </a:r>
            <a:endParaRPr/>
          </a:p>
        </p:txBody>
      </p:sp>
      <p:sp>
        <p:nvSpPr>
          <p:cNvPr id="91" name="Google Shape;91;p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Object Oriented Programming</a:t>
            </a:r>
            <a:endParaRPr/>
          </a:p>
        </p:txBody>
      </p:sp>
      <p:sp>
        <p:nvSpPr>
          <p:cNvPr id="92" name="Google Shape;92;p1"/>
          <p:cNvSpPr txBox="1"/>
          <p:nvPr/>
        </p:nvSpPr>
        <p:spPr>
          <a:xfrm>
            <a:off x="3716079" y="3962400"/>
            <a:ext cx="6400800" cy="533400"/>
          </a:xfrm>
          <a:prstGeom prst="rect">
            <a:avLst/>
          </a:prstGeom>
          <a:noFill/>
          <a:ln>
            <a:noFill/>
          </a:ln>
        </p:spPr>
        <p:txBody>
          <a:bodyPr spcFirstLastPara="1" wrap="square" lIns="91425" tIns="45700" rIns="91425" bIns="45700" anchor="t" anchorCtr="0">
            <a:normAutofit lnSpcReduction="10000"/>
          </a:bodyPr>
          <a:lstStyle/>
          <a:p>
            <a:pPr marL="0" marR="0" lvl="0" indent="0" algn="r" rtl="0">
              <a:spcBef>
                <a:spcPts val="0"/>
              </a:spcBef>
              <a:spcAft>
                <a:spcPts val="0"/>
              </a:spcAft>
              <a:buClr>
                <a:srgbClr val="C00000"/>
              </a:buClr>
              <a:buSzPts val="3200"/>
              <a:buFont typeface="Arial"/>
              <a:buNone/>
            </a:pPr>
            <a:r>
              <a:rPr lang="en-US" sz="3200" b="0" i="0" u="none" strike="noStrike" cap="none">
                <a:solidFill>
                  <a:srgbClr val="C00000"/>
                </a:solidFill>
                <a:latin typeface="Calibri"/>
                <a:ea typeface="Calibri"/>
                <a:cs typeface="Calibri"/>
                <a:sym typeface="Calibri"/>
              </a:rPr>
              <a:t>Prof. Varsha Dange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0"/>
          <p:cNvSpPr txBox="1">
            <a:spLocks noGrp="1"/>
          </p:cNvSpPr>
          <p:nvPr>
            <p:ph type="title"/>
          </p:nvPr>
        </p:nvSpPr>
        <p:spPr>
          <a:xfrm>
            <a:off x="973008" y="-387424"/>
            <a:ext cx="9875520" cy="135636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Calibri"/>
              <a:buNone/>
            </a:pPr>
            <a:r>
              <a:rPr lang="en-US" sz="4000" b="1">
                <a:solidFill>
                  <a:schemeClr val="lt1"/>
                </a:solidFill>
              </a:rPr>
              <a:t>Nested try block </a:t>
            </a:r>
            <a:endParaRPr sz="4000" b="1" i="0">
              <a:solidFill>
                <a:schemeClr val="lt1"/>
              </a:solidFill>
              <a:latin typeface="Calibri"/>
              <a:ea typeface="Calibri"/>
              <a:cs typeface="Calibri"/>
              <a:sym typeface="Calibri"/>
            </a:endParaRPr>
          </a:p>
        </p:txBody>
      </p:sp>
      <p:pic>
        <p:nvPicPr>
          <p:cNvPr id="153" name="Google Shape;153;p10"/>
          <p:cNvPicPr preferRelativeResize="0">
            <a:picLocks noGrp="1"/>
          </p:cNvPicPr>
          <p:nvPr>
            <p:ph type="body" idx="1"/>
          </p:nvPr>
        </p:nvPicPr>
        <p:blipFill rotWithShape="1">
          <a:blip r:embed="rId3">
            <a:alphaModFix/>
          </a:blip>
          <a:srcRect/>
          <a:stretch/>
        </p:blipFill>
        <p:spPr>
          <a:xfrm>
            <a:off x="1919536" y="906399"/>
            <a:ext cx="8229600" cy="4419599"/>
          </a:xfrm>
          <a:prstGeom prst="rect">
            <a:avLst/>
          </a:prstGeom>
          <a:noFill/>
          <a:ln>
            <a:noFill/>
          </a:ln>
        </p:spPr>
      </p:pic>
      <p:pic>
        <p:nvPicPr>
          <p:cNvPr id="154" name="Google Shape;154;p10"/>
          <p:cNvPicPr preferRelativeResize="0"/>
          <p:nvPr/>
        </p:nvPicPr>
        <p:blipFill rotWithShape="1">
          <a:blip r:embed="rId4">
            <a:alphaModFix/>
          </a:blip>
          <a:srcRect/>
          <a:stretch/>
        </p:blipFill>
        <p:spPr>
          <a:xfrm>
            <a:off x="1919536" y="5754623"/>
            <a:ext cx="8010525" cy="1095375"/>
          </a:xfrm>
          <a:prstGeom prst="rect">
            <a:avLst/>
          </a:prstGeom>
          <a:noFill/>
          <a:ln>
            <a:noFill/>
          </a:ln>
        </p:spPr>
      </p:pic>
      <p:sp>
        <p:nvSpPr>
          <p:cNvPr id="155" name="Google Shape;155;p10"/>
          <p:cNvSpPr/>
          <p:nvPr/>
        </p:nvSpPr>
        <p:spPr>
          <a:xfrm>
            <a:off x="1919536" y="5325998"/>
            <a:ext cx="125707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FF0000"/>
                </a:solidFill>
                <a:latin typeface="Calibri"/>
                <a:ea typeface="Calibri"/>
                <a:cs typeface="Calibri"/>
                <a:sym typeface="Calibri"/>
              </a:rPr>
              <a:t>Output :</a:t>
            </a:r>
            <a:endParaRPr sz="2400" b="1">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973008" y="-387424"/>
            <a:ext cx="9875520" cy="135636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Calibri"/>
              <a:buNone/>
            </a:pPr>
            <a:r>
              <a:rPr lang="en-US" sz="4000" b="1">
                <a:solidFill>
                  <a:schemeClr val="lt1"/>
                </a:solidFill>
              </a:rPr>
              <a:t>Java finally block </a:t>
            </a:r>
            <a:endParaRPr sz="4000" b="1" i="0">
              <a:solidFill>
                <a:schemeClr val="lt1"/>
              </a:solidFill>
              <a:latin typeface="Calibri"/>
              <a:ea typeface="Calibri"/>
              <a:cs typeface="Calibri"/>
              <a:sym typeface="Calibri"/>
            </a:endParaRPr>
          </a:p>
        </p:txBody>
      </p:sp>
      <p:sp>
        <p:nvSpPr>
          <p:cNvPr id="161" name="Google Shape;161;p11"/>
          <p:cNvSpPr txBox="1">
            <a:spLocks noGrp="1"/>
          </p:cNvSpPr>
          <p:nvPr>
            <p:ph type="body" idx="1"/>
          </p:nvPr>
        </p:nvSpPr>
        <p:spPr>
          <a:xfrm>
            <a:off x="609600" y="908720"/>
            <a:ext cx="10972800" cy="547260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Java finally block</a:t>
            </a:r>
            <a:r>
              <a:rPr lang="en-US"/>
              <a:t> is a block that is used </a:t>
            </a:r>
            <a:r>
              <a:rPr lang="en-US" i="1"/>
              <a:t>to execute important code</a:t>
            </a:r>
            <a:r>
              <a:rPr lang="en-US"/>
              <a:t> such as closing connection, stream etc.</a:t>
            </a:r>
            <a:endParaRPr/>
          </a:p>
          <a:p>
            <a:pPr marL="342900" lvl="0" indent="-342900" algn="l" rtl="0">
              <a:spcBef>
                <a:spcPts val="640"/>
              </a:spcBef>
              <a:spcAft>
                <a:spcPts val="0"/>
              </a:spcAft>
              <a:buClr>
                <a:schemeClr val="dk1"/>
              </a:buClr>
              <a:buSzPts val="3200"/>
              <a:buChar char="•"/>
            </a:pPr>
            <a:r>
              <a:rPr lang="en-US"/>
              <a:t>Java finally block is always executed whether exception is handled or not.</a:t>
            </a:r>
            <a:endParaRPr/>
          </a:p>
          <a:p>
            <a:pPr marL="342900" lvl="0" indent="-342900" algn="l" rtl="0">
              <a:spcBef>
                <a:spcPts val="640"/>
              </a:spcBef>
              <a:spcAft>
                <a:spcPts val="0"/>
              </a:spcAft>
              <a:buClr>
                <a:schemeClr val="dk1"/>
              </a:buClr>
              <a:buSzPts val="3200"/>
              <a:buChar char="•"/>
            </a:pPr>
            <a:r>
              <a:rPr lang="en-US"/>
              <a:t>Java finally block follows try or catch block.</a:t>
            </a:r>
            <a:endParaRPr/>
          </a:p>
          <a:p>
            <a:pPr marL="342900" lvl="0" indent="-342900" algn="l" rtl="0">
              <a:spcBef>
                <a:spcPts val="640"/>
              </a:spcBef>
              <a:spcAft>
                <a:spcPts val="0"/>
              </a:spcAft>
              <a:buClr>
                <a:schemeClr val="dk1"/>
              </a:buClr>
              <a:buSzPts val="3200"/>
              <a:buChar char="•"/>
            </a:pPr>
            <a:r>
              <a:rPr lang="en-US"/>
              <a:t>Finally block in java can be used to put "cleanup" code such as closing a file, closing connection etc.</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1919536" y="548680"/>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b="1">
                <a:solidFill>
                  <a:schemeClr val="lt1"/>
                </a:solidFill>
              </a:rPr>
              <a:t>Usage of Java finally</a:t>
            </a:r>
            <a:r>
              <a:rPr lang="en-US">
                <a:solidFill>
                  <a:srgbClr val="FF0000"/>
                </a:solidFill>
              </a:rPr>
              <a:t/>
            </a:r>
            <a:br>
              <a:rPr lang="en-US">
                <a:solidFill>
                  <a:srgbClr val="FF0000"/>
                </a:solidFill>
              </a:rPr>
            </a:br>
            <a:r>
              <a:rPr lang="en-US">
                <a:solidFill>
                  <a:srgbClr val="FF0000"/>
                </a:solidFill>
              </a:rPr>
              <a:t>Case 1:Exception doesn’t occur</a:t>
            </a:r>
            <a:br>
              <a:rPr lang="en-US">
                <a:solidFill>
                  <a:srgbClr val="FF0000"/>
                </a:solidFill>
              </a:rPr>
            </a:br>
            <a:endParaRPr>
              <a:solidFill>
                <a:srgbClr val="FF0000"/>
              </a:solidFill>
            </a:endParaRPr>
          </a:p>
        </p:txBody>
      </p:sp>
      <p:pic>
        <p:nvPicPr>
          <p:cNvPr id="167" name="Google Shape;167;p12"/>
          <p:cNvPicPr preferRelativeResize="0">
            <a:picLocks noGrp="1"/>
          </p:cNvPicPr>
          <p:nvPr>
            <p:ph type="body" idx="1"/>
          </p:nvPr>
        </p:nvPicPr>
        <p:blipFill rotWithShape="1">
          <a:blip r:embed="rId3">
            <a:alphaModFix/>
          </a:blip>
          <a:srcRect/>
          <a:stretch/>
        </p:blipFill>
        <p:spPr>
          <a:xfrm>
            <a:off x="2438400" y="1447801"/>
            <a:ext cx="7848600" cy="4648200"/>
          </a:xfrm>
          <a:prstGeom prst="rect">
            <a:avLst/>
          </a:prstGeom>
          <a:noFill/>
          <a:ln>
            <a:noFill/>
          </a:ln>
        </p:spPr>
      </p:pic>
      <p:pic>
        <p:nvPicPr>
          <p:cNvPr id="168" name="Google Shape;168;p12"/>
          <p:cNvPicPr preferRelativeResize="0"/>
          <p:nvPr/>
        </p:nvPicPr>
        <p:blipFill rotWithShape="1">
          <a:blip r:embed="rId4">
            <a:alphaModFix/>
          </a:blip>
          <a:srcRect/>
          <a:stretch/>
        </p:blipFill>
        <p:spPr>
          <a:xfrm>
            <a:off x="6858000" y="5638801"/>
            <a:ext cx="3162300" cy="82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1981200" y="17180"/>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4000" b="1">
                <a:solidFill>
                  <a:schemeClr val="lt1"/>
                </a:solidFill>
              </a:rPr>
              <a:t>Case 2: exception occurs and not handled</a:t>
            </a:r>
            <a:endParaRPr sz="3200">
              <a:solidFill>
                <a:srgbClr val="FF0000"/>
              </a:solidFill>
            </a:endParaRPr>
          </a:p>
        </p:txBody>
      </p:sp>
      <p:pic>
        <p:nvPicPr>
          <p:cNvPr id="174" name="Google Shape;174;p13"/>
          <p:cNvPicPr preferRelativeResize="0">
            <a:picLocks noGrp="1"/>
          </p:cNvPicPr>
          <p:nvPr>
            <p:ph type="body" idx="1"/>
          </p:nvPr>
        </p:nvPicPr>
        <p:blipFill rotWithShape="1">
          <a:blip r:embed="rId3">
            <a:alphaModFix/>
          </a:blip>
          <a:srcRect/>
          <a:stretch/>
        </p:blipFill>
        <p:spPr>
          <a:xfrm>
            <a:off x="2590800" y="1143000"/>
            <a:ext cx="7467600" cy="5400282"/>
          </a:xfrm>
          <a:prstGeom prst="rect">
            <a:avLst/>
          </a:prstGeom>
          <a:noFill/>
          <a:ln>
            <a:noFill/>
          </a:ln>
        </p:spPr>
      </p:pic>
      <p:pic>
        <p:nvPicPr>
          <p:cNvPr id="175" name="Google Shape;175;p13"/>
          <p:cNvPicPr preferRelativeResize="0"/>
          <p:nvPr/>
        </p:nvPicPr>
        <p:blipFill rotWithShape="1">
          <a:blip r:embed="rId4">
            <a:alphaModFix/>
          </a:blip>
          <a:srcRect/>
          <a:stretch/>
        </p:blipFill>
        <p:spPr>
          <a:xfrm>
            <a:off x="4648200" y="5867401"/>
            <a:ext cx="5562600" cy="657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1981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4000" b="1">
                <a:solidFill>
                  <a:schemeClr val="lt1"/>
                </a:solidFill>
              </a:rPr>
              <a:t>Case 3: exception occurs and handled</a:t>
            </a:r>
            <a:endParaRPr sz="2800" b="1">
              <a:solidFill>
                <a:srgbClr val="FF0000"/>
              </a:solidFill>
            </a:endParaRPr>
          </a:p>
        </p:txBody>
      </p:sp>
      <p:pic>
        <p:nvPicPr>
          <p:cNvPr id="181" name="Google Shape;181;p14"/>
          <p:cNvPicPr preferRelativeResize="0">
            <a:picLocks noGrp="1"/>
          </p:cNvPicPr>
          <p:nvPr>
            <p:ph type="body" idx="1"/>
          </p:nvPr>
        </p:nvPicPr>
        <p:blipFill rotWithShape="1">
          <a:blip r:embed="rId3">
            <a:alphaModFix/>
          </a:blip>
          <a:srcRect/>
          <a:stretch/>
        </p:blipFill>
        <p:spPr>
          <a:xfrm>
            <a:off x="2362200" y="914400"/>
            <a:ext cx="7696200" cy="5486400"/>
          </a:xfrm>
          <a:prstGeom prst="rect">
            <a:avLst/>
          </a:prstGeom>
          <a:noFill/>
          <a:ln>
            <a:noFill/>
          </a:ln>
        </p:spPr>
      </p:pic>
      <p:pic>
        <p:nvPicPr>
          <p:cNvPr id="182" name="Google Shape;182;p14"/>
          <p:cNvPicPr preferRelativeResize="0"/>
          <p:nvPr/>
        </p:nvPicPr>
        <p:blipFill rotWithShape="1">
          <a:blip r:embed="rId4">
            <a:alphaModFix/>
          </a:blip>
          <a:srcRect/>
          <a:stretch/>
        </p:blipFill>
        <p:spPr>
          <a:xfrm>
            <a:off x="4191000" y="5638801"/>
            <a:ext cx="5372100" cy="9048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1981200" y="274638"/>
            <a:ext cx="8229600" cy="411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Calibri"/>
              <a:buNone/>
            </a:pPr>
            <a:r>
              <a:rPr lang="en-US" sz="3600" b="1">
                <a:solidFill>
                  <a:schemeClr val="lt1"/>
                </a:solidFill>
              </a:rPr>
              <a:t>Java throw keyword</a:t>
            </a:r>
            <a:r>
              <a:rPr lang="en-US" sz="3600">
                <a:solidFill>
                  <a:srgbClr val="FF0000"/>
                </a:solidFill>
              </a:rPr>
              <a:t/>
            </a:r>
            <a:br>
              <a:rPr lang="en-US" sz="3600">
                <a:solidFill>
                  <a:srgbClr val="FF0000"/>
                </a:solidFill>
              </a:rPr>
            </a:br>
            <a:endParaRPr sz="3600">
              <a:solidFill>
                <a:srgbClr val="FF0000"/>
              </a:solidFill>
            </a:endParaRPr>
          </a:p>
        </p:txBody>
      </p:sp>
      <p:sp>
        <p:nvSpPr>
          <p:cNvPr id="188" name="Google Shape;188;p15"/>
          <p:cNvSpPr txBox="1">
            <a:spLocks noGrp="1"/>
          </p:cNvSpPr>
          <p:nvPr>
            <p:ph type="body" idx="1"/>
          </p:nvPr>
        </p:nvSpPr>
        <p:spPr>
          <a:xfrm>
            <a:off x="1981200" y="533401"/>
            <a:ext cx="8229600" cy="55927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Java throw keyword is used to explicitly throw an exception within a method or block of code.</a:t>
            </a:r>
            <a:endParaRPr/>
          </a:p>
          <a:p>
            <a:pPr marL="342900" lvl="0" indent="-342900" algn="l" rtl="0">
              <a:spcBef>
                <a:spcPts val="640"/>
              </a:spcBef>
              <a:spcAft>
                <a:spcPts val="0"/>
              </a:spcAft>
              <a:buClr>
                <a:schemeClr val="dk1"/>
              </a:buClr>
              <a:buSzPts val="3200"/>
              <a:buChar char="•"/>
            </a:pPr>
            <a:r>
              <a:rPr lang="en-US"/>
              <a:t>We can throw either checked or unchecked exception in java by throw keyword.</a:t>
            </a:r>
            <a:endParaRPr/>
          </a:p>
          <a:p>
            <a:pPr marL="342900" lvl="0" indent="-342900" algn="l" rtl="0">
              <a:spcBef>
                <a:spcPts val="640"/>
              </a:spcBef>
              <a:spcAft>
                <a:spcPts val="0"/>
              </a:spcAft>
              <a:buClr>
                <a:schemeClr val="dk1"/>
              </a:buClr>
              <a:buSzPts val="3200"/>
              <a:buChar char="•"/>
            </a:pPr>
            <a:r>
              <a:rPr lang="en-US"/>
              <a:t> The throw keyword is mainly used to throw custom exception. </a:t>
            </a:r>
            <a:endParaRPr/>
          </a:p>
          <a:p>
            <a:pPr marL="342900" lvl="0" indent="-139700" algn="l" rtl="0">
              <a:spcBef>
                <a:spcPts val="640"/>
              </a:spcBef>
              <a:spcAft>
                <a:spcPts val="0"/>
              </a:spcAft>
              <a:buClr>
                <a:schemeClr val="dk1"/>
              </a:buClr>
              <a:buSzPts val="3200"/>
              <a:buNone/>
            </a:pPr>
            <a:endParaRPr/>
          </a:p>
        </p:txBody>
      </p:sp>
      <p:pic>
        <p:nvPicPr>
          <p:cNvPr id="189" name="Google Shape;189;p15"/>
          <p:cNvPicPr preferRelativeResize="0"/>
          <p:nvPr/>
        </p:nvPicPr>
        <p:blipFill rotWithShape="1">
          <a:blip r:embed="rId3">
            <a:alphaModFix/>
          </a:blip>
          <a:srcRect/>
          <a:stretch/>
        </p:blipFill>
        <p:spPr>
          <a:xfrm>
            <a:off x="2438400" y="4648200"/>
            <a:ext cx="6705600" cy="14478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a:spLocks noGrp="1"/>
          </p:cNvSpPr>
          <p:nvPr>
            <p:ph type="title"/>
          </p:nvPr>
        </p:nvSpPr>
        <p:spPr>
          <a:xfrm>
            <a:off x="1981200" y="274638"/>
            <a:ext cx="8229600" cy="1825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b="1">
                <a:solidFill>
                  <a:schemeClr val="lt1"/>
                </a:solidFill>
              </a:rPr>
              <a:t>Contd…</a:t>
            </a:r>
            <a:endParaRPr/>
          </a:p>
        </p:txBody>
      </p:sp>
      <p:sp>
        <p:nvSpPr>
          <p:cNvPr id="195" name="Google Shape;195;p16"/>
          <p:cNvSpPr txBox="1">
            <a:spLocks noGrp="1"/>
          </p:cNvSpPr>
          <p:nvPr>
            <p:ph type="body" idx="1"/>
          </p:nvPr>
        </p:nvSpPr>
        <p:spPr>
          <a:xfrm>
            <a:off x="1828800" y="1371601"/>
            <a:ext cx="8534400" cy="4754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 The flow of execution of the program stops immediately after the throw statement is executed and</a:t>
            </a:r>
            <a:endParaRPr/>
          </a:p>
          <a:p>
            <a:pPr marL="342900" lvl="0" indent="-342900" algn="l" rtl="0">
              <a:spcBef>
                <a:spcPts val="640"/>
              </a:spcBef>
              <a:spcAft>
                <a:spcPts val="0"/>
              </a:spcAft>
              <a:buClr>
                <a:schemeClr val="dk1"/>
              </a:buClr>
              <a:buSzPts val="3200"/>
              <a:buChar char="•"/>
            </a:pPr>
            <a:r>
              <a:rPr lang="en-US"/>
              <a:t>transfers from the try block to the catch block. </a:t>
            </a:r>
            <a:endParaRPr/>
          </a:p>
          <a:p>
            <a:pPr marL="342900" lvl="0" indent="-342900" algn="l" rtl="0">
              <a:spcBef>
                <a:spcPts val="640"/>
              </a:spcBef>
              <a:spcAft>
                <a:spcPts val="0"/>
              </a:spcAft>
              <a:buClr>
                <a:schemeClr val="dk1"/>
              </a:buClr>
              <a:buSzPts val="3200"/>
              <a:buChar char="•"/>
            </a:pPr>
            <a:r>
              <a:rPr lang="en-US"/>
              <a:t>If no matching</a:t>
            </a:r>
            <a:r>
              <a:rPr lang="en-US" b="1"/>
              <a:t> catch </a:t>
            </a:r>
            <a:r>
              <a:rPr lang="en-US"/>
              <a:t>is found then the default exception handler will halt the program. </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title"/>
          </p:nvPr>
        </p:nvSpPr>
        <p:spPr>
          <a:xfrm>
            <a:off x="1981200" y="274638"/>
            <a:ext cx="8229600" cy="182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Calibri"/>
              <a:buNone/>
            </a:pPr>
            <a:r>
              <a:rPr lang="en-US" sz="3600" b="1">
                <a:solidFill>
                  <a:schemeClr val="lt1"/>
                </a:solidFill>
              </a:rPr>
              <a:t>Contd...</a:t>
            </a:r>
            <a:endParaRPr/>
          </a:p>
        </p:txBody>
      </p:sp>
      <p:pic>
        <p:nvPicPr>
          <p:cNvPr id="201" name="Google Shape;201;p17"/>
          <p:cNvPicPr preferRelativeResize="0"/>
          <p:nvPr/>
        </p:nvPicPr>
        <p:blipFill rotWithShape="1">
          <a:blip r:embed="rId3">
            <a:alphaModFix/>
          </a:blip>
          <a:srcRect/>
          <a:stretch/>
        </p:blipFill>
        <p:spPr>
          <a:xfrm>
            <a:off x="2133600" y="609600"/>
            <a:ext cx="8229600" cy="5943600"/>
          </a:xfrm>
          <a:prstGeom prst="rect">
            <a:avLst/>
          </a:prstGeom>
          <a:noFill/>
          <a:ln>
            <a:noFill/>
          </a:ln>
        </p:spPr>
      </p:pic>
      <p:pic>
        <p:nvPicPr>
          <p:cNvPr id="202" name="Google Shape;202;p17"/>
          <p:cNvPicPr preferRelativeResize="0"/>
          <p:nvPr/>
        </p:nvPicPr>
        <p:blipFill rotWithShape="1">
          <a:blip r:embed="rId4">
            <a:alphaModFix/>
          </a:blip>
          <a:srcRect/>
          <a:stretch/>
        </p:blipFill>
        <p:spPr>
          <a:xfrm>
            <a:off x="9163050" y="606202"/>
            <a:ext cx="2400300" cy="1047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1981200" y="274638"/>
            <a:ext cx="8229600" cy="182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Calibri"/>
              <a:buNone/>
            </a:pPr>
            <a:r>
              <a:rPr lang="en-US" sz="3600" b="1">
                <a:solidFill>
                  <a:schemeClr val="lt1"/>
                </a:solidFill>
              </a:rPr>
              <a:t>Contd...</a:t>
            </a:r>
            <a:endParaRPr/>
          </a:p>
        </p:txBody>
      </p:sp>
      <p:pic>
        <p:nvPicPr>
          <p:cNvPr id="208" name="Google Shape;208;p18"/>
          <p:cNvPicPr preferRelativeResize="0"/>
          <p:nvPr/>
        </p:nvPicPr>
        <p:blipFill rotWithShape="1">
          <a:blip r:embed="rId3">
            <a:alphaModFix/>
          </a:blip>
          <a:srcRect/>
          <a:stretch/>
        </p:blipFill>
        <p:spPr>
          <a:xfrm>
            <a:off x="2133600" y="609600"/>
            <a:ext cx="8229600" cy="5943600"/>
          </a:xfrm>
          <a:prstGeom prst="rect">
            <a:avLst/>
          </a:prstGeom>
          <a:noFill/>
          <a:ln>
            <a:noFill/>
          </a:ln>
        </p:spPr>
      </p:pic>
      <p:pic>
        <p:nvPicPr>
          <p:cNvPr id="209" name="Google Shape;209;p18"/>
          <p:cNvPicPr preferRelativeResize="0"/>
          <p:nvPr/>
        </p:nvPicPr>
        <p:blipFill rotWithShape="1">
          <a:blip r:embed="rId4">
            <a:alphaModFix/>
          </a:blip>
          <a:srcRect/>
          <a:stretch/>
        </p:blipFill>
        <p:spPr>
          <a:xfrm>
            <a:off x="7848600" y="609600"/>
            <a:ext cx="2400300" cy="1047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a:spLocks noGrp="1"/>
          </p:cNvSpPr>
          <p:nvPr>
            <p:ph type="title"/>
          </p:nvPr>
        </p:nvSpPr>
        <p:spPr>
          <a:xfrm>
            <a:off x="1981200" y="274638"/>
            <a:ext cx="8229600" cy="487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Calibri"/>
              <a:buNone/>
            </a:pPr>
            <a:r>
              <a:rPr lang="en-US" sz="3600" b="1">
                <a:solidFill>
                  <a:schemeClr val="lt1"/>
                </a:solidFill>
              </a:rPr>
              <a:t>throws keyword</a:t>
            </a:r>
            <a:br>
              <a:rPr lang="en-US" sz="3600" b="1">
                <a:solidFill>
                  <a:schemeClr val="lt1"/>
                </a:solidFill>
              </a:rPr>
            </a:br>
            <a:endParaRPr sz="3600" b="1">
              <a:solidFill>
                <a:schemeClr val="lt1"/>
              </a:solidFill>
            </a:endParaRPr>
          </a:p>
        </p:txBody>
      </p:sp>
      <p:sp>
        <p:nvSpPr>
          <p:cNvPr id="215" name="Google Shape;215;p19"/>
          <p:cNvSpPr txBox="1">
            <a:spLocks noGrp="1"/>
          </p:cNvSpPr>
          <p:nvPr>
            <p:ph type="body" idx="1"/>
          </p:nvPr>
        </p:nvSpPr>
        <p:spPr>
          <a:xfrm>
            <a:off x="1981200" y="609601"/>
            <a:ext cx="8229600" cy="55165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throws is used to throw an exception object implicitly.</a:t>
            </a:r>
            <a:endParaRPr/>
          </a:p>
          <a:p>
            <a:pPr marL="342900" lvl="0" indent="-342900" algn="l" rtl="0">
              <a:spcBef>
                <a:spcPts val="640"/>
              </a:spcBef>
              <a:spcAft>
                <a:spcPts val="0"/>
              </a:spcAft>
              <a:buClr>
                <a:schemeClr val="dk1"/>
              </a:buClr>
              <a:buSzPts val="3200"/>
              <a:buChar char="•"/>
            </a:pPr>
            <a:r>
              <a:rPr lang="en-US"/>
              <a:t>It delegates exception to caller methods </a:t>
            </a:r>
            <a:endParaRPr/>
          </a:p>
          <a:p>
            <a:pPr marL="342900" lvl="0" indent="-342900" algn="l" rtl="0">
              <a:spcBef>
                <a:spcPts val="640"/>
              </a:spcBef>
              <a:spcAft>
                <a:spcPts val="0"/>
              </a:spcAft>
              <a:buClr>
                <a:schemeClr val="dk1"/>
              </a:buClr>
              <a:buSzPts val="3200"/>
              <a:buChar char="•"/>
            </a:pPr>
            <a:r>
              <a:rPr lang="en-US"/>
              <a:t>Then caller method has to use try-catch block</a:t>
            </a:r>
            <a:endParaRPr/>
          </a:p>
          <a:p>
            <a:pPr marL="342900" lvl="0" indent="-342900" algn="l" rtl="0">
              <a:spcBef>
                <a:spcPts val="640"/>
              </a:spcBef>
              <a:spcAft>
                <a:spcPts val="0"/>
              </a:spcAft>
              <a:buClr>
                <a:schemeClr val="dk1"/>
              </a:buClr>
              <a:buSzPts val="3200"/>
              <a:buChar char="•"/>
            </a:pPr>
            <a:r>
              <a:rPr lang="en-US"/>
              <a:t> It is used with the method signature.</a:t>
            </a:r>
            <a:endParaRPr/>
          </a:p>
          <a:p>
            <a:pPr marL="342900" lvl="0" indent="-342900" algn="l" rtl="0">
              <a:spcBef>
                <a:spcPts val="640"/>
              </a:spcBef>
              <a:spcAft>
                <a:spcPts val="0"/>
              </a:spcAft>
              <a:buClr>
                <a:schemeClr val="dk1"/>
              </a:buClr>
              <a:buSzPts val="3200"/>
              <a:buChar char="•"/>
            </a:pPr>
            <a:r>
              <a:rPr lang="en-US"/>
              <a:t>to declare the type of exceptions that might occur within method.</a:t>
            </a:r>
            <a:endParaRPr/>
          </a:p>
          <a:p>
            <a:pPr marL="342900" lvl="0" indent="-342900" algn="l" rtl="0">
              <a:spcBef>
                <a:spcPts val="640"/>
              </a:spcBef>
              <a:spcAft>
                <a:spcPts val="0"/>
              </a:spcAft>
              <a:buClr>
                <a:schemeClr val="dk1"/>
              </a:buClr>
              <a:buSzPts val="3200"/>
              <a:buChar char="•"/>
            </a:pPr>
            <a:r>
              <a:rPr lang="en-US"/>
              <a:t> More than one type of exception can be declared with method signature, they should be comma separated.</a:t>
            </a:r>
            <a:endParaRPr/>
          </a:p>
        </p:txBody>
      </p:sp>
      <p:pic>
        <p:nvPicPr>
          <p:cNvPr id="216" name="Google Shape;216;p19"/>
          <p:cNvPicPr preferRelativeResize="0"/>
          <p:nvPr/>
        </p:nvPicPr>
        <p:blipFill rotWithShape="1">
          <a:blip r:embed="rId3">
            <a:alphaModFix/>
          </a:blip>
          <a:srcRect/>
          <a:stretch/>
        </p:blipFill>
        <p:spPr>
          <a:xfrm>
            <a:off x="2438400" y="5105400"/>
            <a:ext cx="7391400" cy="129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609600" y="-66903"/>
            <a:ext cx="10972800" cy="769441"/>
          </a:xfrm>
          <a:prstGeom prst="rect">
            <a:avLst/>
          </a:prstGeom>
          <a:noFill/>
          <a:ln>
            <a:noFill/>
          </a:ln>
        </p:spPr>
        <p:txBody>
          <a:bodyPr spcFirstLastPara="1" wrap="square" lIns="91425" tIns="45700" rIns="91425" bIns="45700" anchor="ctr" anchorCtr="0">
            <a:spAutoFit/>
          </a:bodyPr>
          <a:lstStyle/>
          <a:p>
            <a:pPr marL="0" lvl="0" indent="0" algn="ctr" rtl="0">
              <a:spcBef>
                <a:spcPts val="0"/>
              </a:spcBef>
              <a:spcAft>
                <a:spcPts val="0"/>
              </a:spcAft>
              <a:buClr>
                <a:schemeClr val="lt1"/>
              </a:buClr>
              <a:buSzPts val="4400"/>
              <a:buFont typeface="Calibri"/>
              <a:buNone/>
            </a:pPr>
            <a:r>
              <a:rPr lang="en-US" b="1">
                <a:solidFill>
                  <a:schemeClr val="lt1"/>
                </a:solidFill>
              </a:rPr>
              <a:t>Difference between checked &amp; unchecked</a:t>
            </a:r>
            <a:endParaRPr b="1">
              <a:solidFill>
                <a:schemeClr val="lt1"/>
              </a:solidFill>
            </a:endParaRPr>
          </a:p>
        </p:txBody>
      </p:sp>
      <p:graphicFrame>
        <p:nvGraphicFramePr>
          <p:cNvPr id="98" name="Google Shape;98;p2"/>
          <p:cNvGraphicFramePr/>
          <p:nvPr/>
        </p:nvGraphicFramePr>
        <p:xfrm>
          <a:off x="960120" y="811106"/>
          <a:ext cx="10972800" cy="5625786"/>
        </p:xfrm>
        <a:graphic>
          <a:graphicData uri="http://schemas.openxmlformats.org/drawingml/2006/table">
            <a:tbl>
              <a:tblPr firstRow="1" bandRow="1">
                <a:noFill/>
                <a:tableStyleId>{77CC0EB9-4AE4-4393-BCAA-F9772DBF7FED}</a:tableStyleId>
              </a:tblPr>
              <a:tblGrid>
                <a:gridCol w="5486400"/>
                <a:gridCol w="5486400"/>
              </a:tblGrid>
              <a:tr h="478100">
                <a:tc>
                  <a:txBody>
                    <a:bodyPr/>
                    <a:lstStyle/>
                    <a:p>
                      <a:pPr marL="0" marR="0" lvl="0" indent="0" algn="ctr" rtl="0">
                        <a:spcBef>
                          <a:spcPts val="0"/>
                        </a:spcBef>
                        <a:spcAft>
                          <a:spcPts val="0"/>
                        </a:spcAft>
                        <a:buNone/>
                      </a:pPr>
                      <a:r>
                        <a:rPr lang="en-US" sz="2800" b="1" u="none" strike="noStrike" cap="none">
                          <a:solidFill>
                            <a:srgbClr val="333333"/>
                          </a:solidFill>
                          <a:latin typeface="Inter"/>
                          <a:ea typeface="Inter"/>
                          <a:cs typeface="Inter"/>
                          <a:sym typeface="Inter"/>
                        </a:rPr>
                        <a:t>checked</a:t>
                      </a:r>
                      <a:endParaRPr/>
                    </a:p>
                  </a:txBody>
                  <a:tcPr marL="91450" marR="91450" marT="45725" marB="45725" anchor="ctr">
                    <a:solidFill>
                      <a:srgbClr val="00B050"/>
                    </a:solidFill>
                  </a:tcPr>
                </a:tc>
                <a:tc>
                  <a:txBody>
                    <a:bodyPr/>
                    <a:lstStyle/>
                    <a:p>
                      <a:pPr marL="0" marR="0" lvl="0" indent="0" algn="ctr" rtl="0">
                        <a:spcBef>
                          <a:spcPts val="0"/>
                        </a:spcBef>
                        <a:spcAft>
                          <a:spcPts val="0"/>
                        </a:spcAft>
                        <a:buNone/>
                      </a:pPr>
                      <a:r>
                        <a:rPr lang="en-US" sz="2800" b="1" u="none" strike="noStrike" cap="none">
                          <a:solidFill>
                            <a:srgbClr val="333333"/>
                          </a:solidFill>
                          <a:latin typeface="Inter"/>
                          <a:ea typeface="Inter"/>
                          <a:cs typeface="Inter"/>
                          <a:sym typeface="Inter"/>
                        </a:rPr>
                        <a:t>unchecked</a:t>
                      </a:r>
                      <a:endParaRPr/>
                    </a:p>
                  </a:txBody>
                  <a:tcPr marL="91450" marR="91450" marT="45725" marB="45725" anchor="ctr">
                    <a:solidFill>
                      <a:srgbClr val="00B050"/>
                    </a:solidFill>
                  </a:tcPr>
                </a:tc>
              </a:tr>
              <a:tr h="365600">
                <a:tc>
                  <a:txBody>
                    <a:bodyPr/>
                    <a:lstStyle/>
                    <a:p>
                      <a:pPr marL="0" lvl="0" indent="0" algn="l" rtl="0">
                        <a:lnSpc>
                          <a:spcPct val="115000"/>
                        </a:lnSpc>
                        <a:spcBef>
                          <a:spcPts val="0"/>
                        </a:spcBef>
                        <a:spcAft>
                          <a:spcPts val="0"/>
                        </a:spcAft>
                        <a:buNone/>
                      </a:pPr>
                      <a:r>
                        <a:rPr lang="en-US" sz="1800"/>
                        <a:t>Checked exceptions checked at compile time.</a:t>
                      </a:r>
                      <a:endParaRPr sz="1800"/>
                    </a:p>
                  </a:txBody>
                  <a:tcPr marL="91425" marR="91425" marT="91425" marB="91425"/>
                </a:tc>
                <a:tc>
                  <a:txBody>
                    <a:bodyPr/>
                    <a:lstStyle/>
                    <a:p>
                      <a:pPr marL="0" lvl="0" indent="0" algn="l" rtl="0">
                        <a:lnSpc>
                          <a:spcPct val="115000"/>
                        </a:lnSpc>
                        <a:spcBef>
                          <a:spcPts val="0"/>
                        </a:spcBef>
                        <a:spcAft>
                          <a:spcPts val="0"/>
                        </a:spcAft>
                        <a:buNone/>
                      </a:pPr>
                      <a:r>
                        <a:rPr lang="en-US" sz="1800"/>
                        <a:t>Unchecked exceptions not checked at compile time</a:t>
                      </a:r>
                      <a:endParaRPr sz="1800"/>
                    </a:p>
                  </a:txBody>
                  <a:tcPr marL="91425" marR="91425" marT="91425" marB="91425"/>
                </a:tc>
              </a:tr>
              <a:tr h="337475">
                <a:tc>
                  <a:txBody>
                    <a:bodyPr/>
                    <a:lstStyle/>
                    <a:p>
                      <a:pPr marL="0" lvl="0" indent="0" algn="l" rtl="0">
                        <a:lnSpc>
                          <a:spcPct val="115000"/>
                        </a:lnSpc>
                        <a:spcBef>
                          <a:spcPts val="0"/>
                        </a:spcBef>
                        <a:spcAft>
                          <a:spcPts val="0"/>
                        </a:spcAft>
                        <a:buNone/>
                      </a:pPr>
                      <a:r>
                        <a:rPr lang="en-US" sz="1800">
                          <a:latin typeface="Calibri"/>
                          <a:ea typeface="Calibri"/>
                          <a:cs typeface="Calibri"/>
                          <a:sym typeface="Calibri"/>
                        </a:rPr>
                        <a:t>The compiler checks </a:t>
                      </a:r>
                      <a:r>
                        <a:rPr lang="en-US" sz="1800"/>
                        <a:t>the </a:t>
                      </a:r>
                      <a:r>
                        <a:rPr lang="en-US" sz="1800">
                          <a:latin typeface="Calibri"/>
                          <a:ea typeface="Calibri"/>
                          <a:cs typeface="Calibri"/>
                          <a:sym typeface="Calibri"/>
                        </a:rPr>
                        <a:t>checked exception.</a:t>
                      </a:r>
                      <a:endParaRPr sz="180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800">
                          <a:latin typeface="Calibri"/>
                          <a:ea typeface="Calibri"/>
                          <a:cs typeface="Calibri"/>
                          <a:sym typeface="Calibri"/>
                        </a:rPr>
                        <a:t>The compiler does not check these types of exceptions.</a:t>
                      </a:r>
                      <a:endParaRPr sz="1800">
                        <a:latin typeface="Calibri"/>
                        <a:ea typeface="Calibri"/>
                        <a:cs typeface="Calibri"/>
                        <a:sym typeface="Calibri"/>
                      </a:endParaRPr>
                    </a:p>
                  </a:txBody>
                  <a:tcPr marL="91425" marR="91425" marT="91425" marB="91425"/>
                </a:tc>
              </a:tr>
              <a:tr h="590600">
                <a:tc>
                  <a:txBody>
                    <a:bodyPr/>
                    <a:lstStyle/>
                    <a:p>
                      <a:pPr marL="0" lvl="0" indent="0" algn="l" rtl="0">
                        <a:lnSpc>
                          <a:spcPct val="115000"/>
                        </a:lnSpc>
                        <a:spcBef>
                          <a:spcPts val="0"/>
                        </a:spcBef>
                        <a:spcAft>
                          <a:spcPts val="0"/>
                        </a:spcAft>
                        <a:buNone/>
                      </a:pPr>
                      <a:r>
                        <a:rPr lang="en-US" sz="1800">
                          <a:latin typeface="Calibri"/>
                          <a:ea typeface="Calibri"/>
                          <a:cs typeface="Calibri"/>
                          <a:sym typeface="Calibri"/>
                        </a:rPr>
                        <a:t>They are the sub-class of the exception class.</a:t>
                      </a:r>
                      <a:endParaRPr sz="180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800">
                          <a:latin typeface="Calibri"/>
                          <a:ea typeface="Calibri"/>
                          <a:cs typeface="Calibri"/>
                          <a:sym typeface="Calibri"/>
                        </a:rPr>
                        <a:t>They are runtime exceptions and </a:t>
                      </a:r>
                      <a:r>
                        <a:rPr lang="en-US" sz="1800"/>
                        <a:t>direct subclasses of RuntimeException class</a:t>
                      </a:r>
                      <a:endParaRPr sz="1800">
                        <a:latin typeface="Calibri"/>
                        <a:ea typeface="Calibri"/>
                        <a:cs typeface="Calibri"/>
                        <a:sym typeface="Calibri"/>
                      </a:endParaRPr>
                    </a:p>
                  </a:txBody>
                  <a:tcPr marL="91425" marR="91425" marT="91425" marB="91425"/>
                </a:tc>
              </a:tr>
              <a:tr h="590600">
                <a:tc>
                  <a:txBody>
                    <a:bodyPr/>
                    <a:lstStyle/>
                    <a:p>
                      <a:pPr marL="0" lvl="0" indent="0" algn="l" rtl="0">
                        <a:lnSpc>
                          <a:spcPct val="115000"/>
                        </a:lnSpc>
                        <a:spcBef>
                          <a:spcPts val="0"/>
                        </a:spcBef>
                        <a:spcAft>
                          <a:spcPts val="0"/>
                        </a:spcAft>
                        <a:buNone/>
                      </a:pPr>
                      <a:r>
                        <a:rPr lang="en-US" sz="1800">
                          <a:latin typeface="Calibri"/>
                          <a:ea typeface="Calibri"/>
                          <a:cs typeface="Calibri"/>
                          <a:sym typeface="Calibri"/>
                        </a:rPr>
                        <a:t>It forces  to use try –catch block</a:t>
                      </a:r>
                      <a:endParaRPr sz="180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800">
                          <a:latin typeface="Calibri"/>
                          <a:ea typeface="Calibri"/>
                          <a:cs typeface="Calibri"/>
                          <a:sym typeface="Calibri"/>
                        </a:rPr>
                        <a:t>It  not forces  to use try –catch block</a:t>
                      </a:r>
                      <a:endParaRPr sz="1800">
                        <a:latin typeface="Calibri"/>
                        <a:ea typeface="Calibri"/>
                        <a:cs typeface="Calibri"/>
                        <a:sym typeface="Calibri"/>
                      </a:endParaRPr>
                    </a:p>
                  </a:txBody>
                  <a:tcPr marL="91425" marR="91425" marT="91425" marB="91425"/>
                </a:tc>
              </a:tr>
              <a:tr h="2109275">
                <a:tc>
                  <a:txBody>
                    <a:bodyPr/>
                    <a:lstStyle/>
                    <a:p>
                      <a:pPr marL="0" lvl="0" indent="0" algn="l" rtl="0">
                        <a:lnSpc>
                          <a:spcPct val="115000"/>
                        </a:lnSpc>
                        <a:spcBef>
                          <a:spcPts val="0"/>
                        </a:spcBef>
                        <a:spcAft>
                          <a:spcPts val="0"/>
                        </a:spcAft>
                        <a:buNone/>
                      </a:pPr>
                      <a:r>
                        <a:rPr lang="en-US" sz="1800">
                          <a:latin typeface="Calibri"/>
                          <a:ea typeface="Calibri"/>
                          <a:cs typeface="Calibri"/>
                          <a:sym typeface="Calibri"/>
                        </a:rPr>
                        <a:t>Examples of Checked exceptions:</a:t>
                      </a:r>
                      <a:endParaRPr sz="1800">
                        <a:latin typeface="Calibri"/>
                        <a:ea typeface="Calibri"/>
                        <a:cs typeface="Calibri"/>
                        <a:sym typeface="Calibri"/>
                      </a:endParaRPr>
                    </a:p>
                    <a:p>
                      <a:pPr marL="0" lvl="0" indent="0" algn="l" rtl="0">
                        <a:lnSpc>
                          <a:spcPct val="115000"/>
                        </a:lnSpc>
                        <a:spcBef>
                          <a:spcPts val="0"/>
                        </a:spcBef>
                        <a:spcAft>
                          <a:spcPts val="0"/>
                        </a:spcAft>
                        <a:buNone/>
                      </a:pPr>
                      <a:r>
                        <a:rPr lang="en-US" sz="1800"/>
                        <a:t>•</a:t>
                      </a:r>
                      <a:r>
                        <a:rPr lang="en-US" sz="1800">
                          <a:latin typeface="Calibri"/>
                          <a:ea typeface="Calibri"/>
                          <a:cs typeface="Calibri"/>
                          <a:sym typeface="Calibri"/>
                        </a:rPr>
                        <a:t>File Not Found Exception</a:t>
                      </a:r>
                      <a:endParaRPr sz="1800">
                        <a:latin typeface="Calibri"/>
                        <a:ea typeface="Calibri"/>
                        <a:cs typeface="Calibri"/>
                        <a:sym typeface="Calibri"/>
                      </a:endParaRPr>
                    </a:p>
                    <a:p>
                      <a:pPr marL="0" lvl="0" indent="0" algn="l" rtl="0">
                        <a:lnSpc>
                          <a:spcPct val="115000"/>
                        </a:lnSpc>
                        <a:spcBef>
                          <a:spcPts val="0"/>
                        </a:spcBef>
                        <a:spcAft>
                          <a:spcPts val="0"/>
                        </a:spcAft>
                        <a:buNone/>
                      </a:pPr>
                      <a:r>
                        <a:rPr lang="en-US" sz="1800"/>
                        <a:t>•</a:t>
                      </a:r>
                      <a:r>
                        <a:rPr lang="en-US" sz="1800">
                          <a:latin typeface="Calibri"/>
                          <a:ea typeface="Calibri"/>
                          <a:cs typeface="Calibri"/>
                          <a:sym typeface="Calibri"/>
                        </a:rPr>
                        <a:t>No Such Field Exception</a:t>
                      </a:r>
                      <a:endParaRPr sz="1800">
                        <a:latin typeface="Calibri"/>
                        <a:ea typeface="Calibri"/>
                        <a:cs typeface="Calibri"/>
                        <a:sym typeface="Calibri"/>
                      </a:endParaRPr>
                    </a:p>
                    <a:p>
                      <a:pPr marL="0" lvl="0" indent="0" algn="l" rtl="0">
                        <a:lnSpc>
                          <a:spcPct val="115000"/>
                        </a:lnSpc>
                        <a:spcBef>
                          <a:spcPts val="0"/>
                        </a:spcBef>
                        <a:spcAft>
                          <a:spcPts val="0"/>
                        </a:spcAft>
                        <a:buNone/>
                      </a:pPr>
                      <a:r>
                        <a:rPr lang="en-US" sz="1800"/>
                        <a:t>•</a:t>
                      </a:r>
                      <a:r>
                        <a:rPr lang="en-US" sz="1800">
                          <a:latin typeface="Calibri"/>
                          <a:ea typeface="Calibri"/>
                          <a:cs typeface="Calibri"/>
                          <a:sym typeface="Calibri"/>
                        </a:rPr>
                        <a:t>Interrupted Exception</a:t>
                      </a:r>
                      <a:endParaRPr sz="1800">
                        <a:latin typeface="Calibri"/>
                        <a:ea typeface="Calibri"/>
                        <a:cs typeface="Calibri"/>
                        <a:sym typeface="Calibri"/>
                      </a:endParaRPr>
                    </a:p>
                    <a:p>
                      <a:pPr marL="0" lvl="0" indent="0" algn="l" rtl="0">
                        <a:lnSpc>
                          <a:spcPct val="115000"/>
                        </a:lnSpc>
                        <a:spcBef>
                          <a:spcPts val="0"/>
                        </a:spcBef>
                        <a:spcAft>
                          <a:spcPts val="0"/>
                        </a:spcAft>
                        <a:buNone/>
                      </a:pPr>
                      <a:r>
                        <a:rPr lang="en-US" sz="1800"/>
                        <a:t>•</a:t>
                      </a:r>
                      <a:r>
                        <a:rPr lang="en-US" sz="1800">
                          <a:latin typeface="Calibri"/>
                          <a:ea typeface="Calibri"/>
                          <a:cs typeface="Calibri"/>
                          <a:sym typeface="Calibri"/>
                        </a:rPr>
                        <a:t>No Such Method Exception</a:t>
                      </a:r>
                      <a:endParaRPr sz="1800">
                        <a:latin typeface="Calibri"/>
                        <a:ea typeface="Calibri"/>
                        <a:cs typeface="Calibri"/>
                        <a:sym typeface="Calibri"/>
                      </a:endParaRPr>
                    </a:p>
                    <a:p>
                      <a:pPr marL="0" lvl="0" indent="0" algn="l" rtl="0">
                        <a:lnSpc>
                          <a:spcPct val="115000"/>
                        </a:lnSpc>
                        <a:spcBef>
                          <a:spcPts val="0"/>
                        </a:spcBef>
                        <a:spcAft>
                          <a:spcPts val="0"/>
                        </a:spcAft>
                        <a:buNone/>
                      </a:pPr>
                      <a:r>
                        <a:rPr lang="en-US" sz="1800"/>
                        <a:t>•</a:t>
                      </a:r>
                      <a:r>
                        <a:rPr lang="en-US" sz="1800">
                          <a:latin typeface="Calibri"/>
                          <a:ea typeface="Calibri"/>
                          <a:cs typeface="Calibri"/>
                          <a:sym typeface="Calibri"/>
                        </a:rPr>
                        <a:t>Class Not Found Exception</a:t>
                      </a:r>
                      <a:endParaRPr sz="1800">
                        <a:latin typeface="Calibri"/>
                        <a:ea typeface="Calibri"/>
                        <a:cs typeface="Calibri"/>
                        <a:sym typeface="Calibri"/>
                      </a:endParaRPr>
                    </a:p>
                  </a:txBody>
                  <a:tcPr marL="91425" marR="91425" marT="91425" marB="91425"/>
                </a:tc>
                <a:tc>
                  <a:txBody>
                    <a:bodyPr/>
                    <a:lstStyle/>
                    <a:p>
                      <a:pPr marL="0" lvl="0" indent="0" algn="l" rtl="0">
                        <a:lnSpc>
                          <a:spcPct val="115000"/>
                        </a:lnSpc>
                        <a:spcBef>
                          <a:spcPts val="0"/>
                        </a:spcBef>
                        <a:spcAft>
                          <a:spcPts val="0"/>
                        </a:spcAft>
                        <a:buNone/>
                      </a:pPr>
                      <a:r>
                        <a:rPr lang="en-US" sz="1800">
                          <a:latin typeface="Calibri"/>
                          <a:ea typeface="Calibri"/>
                          <a:cs typeface="Calibri"/>
                          <a:sym typeface="Calibri"/>
                        </a:rPr>
                        <a:t>Examples of Unchecked Exceptions:</a:t>
                      </a:r>
                      <a:endParaRPr sz="1800">
                        <a:latin typeface="Calibri"/>
                        <a:ea typeface="Calibri"/>
                        <a:cs typeface="Calibri"/>
                        <a:sym typeface="Calibri"/>
                      </a:endParaRPr>
                    </a:p>
                    <a:p>
                      <a:pPr marL="0" lvl="0" indent="0" algn="l" rtl="0">
                        <a:lnSpc>
                          <a:spcPct val="115000"/>
                        </a:lnSpc>
                        <a:spcBef>
                          <a:spcPts val="0"/>
                        </a:spcBef>
                        <a:spcAft>
                          <a:spcPts val="0"/>
                        </a:spcAft>
                        <a:buNone/>
                      </a:pPr>
                      <a:r>
                        <a:rPr lang="en-US" sz="1800"/>
                        <a:t>•</a:t>
                      </a:r>
                      <a:r>
                        <a:rPr lang="en-US" sz="1800">
                          <a:latin typeface="Calibri"/>
                          <a:ea typeface="Calibri"/>
                          <a:cs typeface="Calibri"/>
                          <a:sym typeface="Calibri"/>
                        </a:rPr>
                        <a:t>No Such Element Exception</a:t>
                      </a:r>
                      <a:endParaRPr sz="1800">
                        <a:latin typeface="Calibri"/>
                        <a:ea typeface="Calibri"/>
                        <a:cs typeface="Calibri"/>
                        <a:sym typeface="Calibri"/>
                      </a:endParaRPr>
                    </a:p>
                    <a:p>
                      <a:pPr marL="0" lvl="0" indent="0" algn="l" rtl="0">
                        <a:lnSpc>
                          <a:spcPct val="115000"/>
                        </a:lnSpc>
                        <a:spcBef>
                          <a:spcPts val="0"/>
                        </a:spcBef>
                        <a:spcAft>
                          <a:spcPts val="0"/>
                        </a:spcAft>
                        <a:buNone/>
                      </a:pPr>
                      <a:r>
                        <a:rPr lang="en-US" sz="1800"/>
                        <a:t>•</a:t>
                      </a:r>
                      <a:r>
                        <a:rPr lang="en-US" sz="1800">
                          <a:latin typeface="Calibri"/>
                          <a:ea typeface="Calibri"/>
                          <a:cs typeface="Calibri"/>
                          <a:sym typeface="Calibri"/>
                        </a:rPr>
                        <a:t>Undeclared Throwable Exception</a:t>
                      </a:r>
                      <a:endParaRPr sz="1800">
                        <a:latin typeface="Calibri"/>
                        <a:ea typeface="Calibri"/>
                        <a:cs typeface="Calibri"/>
                        <a:sym typeface="Calibri"/>
                      </a:endParaRPr>
                    </a:p>
                    <a:p>
                      <a:pPr marL="0" lvl="0" indent="0" algn="l" rtl="0">
                        <a:lnSpc>
                          <a:spcPct val="115000"/>
                        </a:lnSpc>
                        <a:spcBef>
                          <a:spcPts val="0"/>
                        </a:spcBef>
                        <a:spcAft>
                          <a:spcPts val="0"/>
                        </a:spcAft>
                        <a:buNone/>
                      </a:pPr>
                      <a:r>
                        <a:rPr lang="en-US" sz="1800"/>
                        <a:t>•</a:t>
                      </a:r>
                      <a:r>
                        <a:rPr lang="en-US" sz="1800">
                          <a:latin typeface="Calibri"/>
                          <a:ea typeface="Calibri"/>
                          <a:cs typeface="Calibri"/>
                          <a:sym typeface="Calibri"/>
                        </a:rPr>
                        <a:t>Empty Stack Exception</a:t>
                      </a:r>
                      <a:endParaRPr sz="1800">
                        <a:latin typeface="Calibri"/>
                        <a:ea typeface="Calibri"/>
                        <a:cs typeface="Calibri"/>
                        <a:sym typeface="Calibri"/>
                      </a:endParaRPr>
                    </a:p>
                    <a:p>
                      <a:pPr marL="0" lvl="0" indent="0" algn="l" rtl="0">
                        <a:lnSpc>
                          <a:spcPct val="115000"/>
                        </a:lnSpc>
                        <a:spcBef>
                          <a:spcPts val="0"/>
                        </a:spcBef>
                        <a:spcAft>
                          <a:spcPts val="0"/>
                        </a:spcAft>
                        <a:buNone/>
                      </a:pPr>
                      <a:r>
                        <a:rPr lang="en-US" sz="1800"/>
                        <a:t>•</a:t>
                      </a:r>
                      <a:r>
                        <a:rPr lang="en-US" sz="1800">
                          <a:latin typeface="Calibri"/>
                          <a:ea typeface="Calibri"/>
                          <a:cs typeface="Calibri"/>
                          <a:sym typeface="Calibri"/>
                        </a:rPr>
                        <a:t>Arithmetic Exception</a:t>
                      </a:r>
                      <a:endParaRPr sz="1800">
                        <a:latin typeface="Calibri"/>
                        <a:ea typeface="Calibri"/>
                        <a:cs typeface="Calibri"/>
                        <a:sym typeface="Calibri"/>
                      </a:endParaRPr>
                    </a:p>
                    <a:p>
                      <a:pPr marL="0" lvl="0" indent="0" algn="l" rtl="0">
                        <a:lnSpc>
                          <a:spcPct val="115000"/>
                        </a:lnSpc>
                        <a:spcBef>
                          <a:spcPts val="0"/>
                        </a:spcBef>
                        <a:spcAft>
                          <a:spcPts val="0"/>
                        </a:spcAft>
                        <a:buNone/>
                      </a:pPr>
                      <a:r>
                        <a:rPr lang="en-US" sz="1800"/>
                        <a:t>•</a:t>
                      </a:r>
                      <a:r>
                        <a:rPr lang="en-US" sz="1800">
                          <a:latin typeface="Calibri"/>
                          <a:ea typeface="Calibri"/>
                          <a:cs typeface="Calibri"/>
                          <a:sym typeface="Calibri"/>
                        </a:rPr>
                        <a:t>Null Pointer Exception</a:t>
                      </a:r>
                      <a:endParaRPr sz="1800">
                        <a:latin typeface="Calibri"/>
                        <a:ea typeface="Calibri"/>
                        <a:cs typeface="Calibri"/>
                        <a:sym typeface="Calibri"/>
                      </a:endParaRPr>
                    </a:p>
                    <a:p>
                      <a:pPr marL="0" lvl="0" indent="0" algn="l" rtl="0">
                        <a:lnSpc>
                          <a:spcPct val="115000"/>
                        </a:lnSpc>
                        <a:spcBef>
                          <a:spcPts val="0"/>
                        </a:spcBef>
                        <a:spcAft>
                          <a:spcPts val="0"/>
                        </a:spcAft>
                        <a:buNone/>
                      </a:pPr>
                      <a:r>
                        <a:rPr lang="en-US" sz="1800"/>
                        <a:t>•</a:t>
                      </a:r>
                      <a:r>
                        <a:rPr lang="en-US" sz="1800">
                          <a:latin typeface="Calibri"/>
                          <a:ea typeface="Calibri"/>
                          <a:cs typeface="Calibri"/>
                          <a:sym typeface="Calibri"/>
                        </a:rPr>
                        <a:t>Array Index Out of Bounds Exception</a:t>
                      </a:r>
                      <a:endParaRPr sz="1800">
                        <a:latin typeface="Calibri"/>
                        <a:ea typeface="Calibri"/>
                        <a:cs typeface="Calibri"/>
                        <a:sym typeface="Calibri"/>
                      </a:endParaRPr>
                    </a:p>
                    <a:p>
                      <a:pPr marL="0" lvl="0" indent="0" algn="l" rtl="0">
                        <a:lnSpc>
                          <a:spcPct val="115000"/>
                        </a:lnSpc>
                        <a:spcBef>
                          <a:spcPts val="0"/>
                        </a:spcBef>
                        <a:spcAft>
                          <a:spcPts val="0"/>
                        </a:spcAft>
                        <a:buNone/>
                      </a:pPr>
                      <a:r>
                        <a:rPr lang="en-US" sz="1800"/>
                        <a:t>•</a:t>
                      </a:r>
                      <a:r>
                        <a:rPr lang="en-US" sz="1800">
                          <a:latin typeface="Calibri"/>
                          <a:ea typeface="Calibri"/>
                          <a:cs typeface="Calibri"/>
                          <a:sym typeface="Calibri"/>
                        </a:rPr>
                        <a:t>Security Exception</a:t>
                      </a:r>
                      <a:endParaRPr sz="1800">
                        <a:latin typeface="Calibri"/>
                        <a:ea typeface="Calibri"/>
                        <a:cs typeface="Calibri"/>
                        <a:sym typeface="Calibri"/>
                      </a:endParaRPr>
                    </a:p>
                  </a:txBody>
                  <a:tcPr marL="91425" marR="91425" marT="91425" marB="91425"/>
                </a:tc>
              </a:tr>
            </a:tbl>
          </a:graphicData>
        </a:graphic>
      </p:graphicFrame>
      <p:sp>
        <p:nvSpPr>
          <p:cNvPr id="99" name="Google Shape;99;p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00" name="Google Shape;100;p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6/10/2021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1981200" y="274638"/>
            <a:ext cx="8229600" cy="334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4000">
                <a:solidFill>
                  <a:schemeClr val="lt1"/>
                </a:solidFill>
              </a:rPr>
              <a:t>Contd</a:t>
            </a:r>
            <a:r>
              <a:rPr lang="en-US" sz="3200">
                <a:solidFill>
                  <a:srgbClr val="FF0000"/>
                </a:solidFill>
              </a:rPr>
              <a:t>…</a:t>
            </a:r>
            <a:endParaRPr/>
          </a:p>
        </p:txBody>
      </p:sp>
      <p:pic>
        <p:nvPicPr>
          <p:cNvPr id="222" name="Google Shape;222;p20"/>
          <p:cNvPicPr preferRelativeResize="0">
            <a:picLocks noGrp="1"/>
          </p:cNvPicPr>
          <p:nvPr>
            <p:ph type="body" idx="1"/>
          </p:nvPr>
        </p:nvPicPr>
        <p:blipFill rotWithShape="1">
          <a:blip r:embed="rId3">
            <a:alphaModFix/>
          </a:blip>
          <a:srcRect/>
          <a:stretch/>
        </p:blipFill>
        <p:spPr>
          <a:xfrm>
            <a:off x="2209800" y="838201"/>
            <a:ext cx="7467600" cy="4701381"/>
          </a:xfrm>
          <a:prstGeom prst="rect">
            <a:avLst/>
          </a:prstGeom>
          <a:noFill/>
          <a:ln>
            <a:noFill/>
          </a:ln>
        </p:spPr>
      </p:pic>
      <p:pic>
        <p:nvPicPr>
          <p:cNvPr id="223" name="Google Shape;223;p20"/>
          <p:cNvPicPr preferRelativeResize="0"/>
          <p:nvPr/>
        </p:nvPicPr>
        <p:blipFill rotWithShape="1">
          <a:blip r:embed="rId4">
            <a:alphaModFix/>
          </a:blip>
          <a:srcRect/>
          <a:stretch/>
        </p:blipFill>
        <p:spPr>
          <a:xfrm>
            <a:off x="2438400" y="5638801"/>
            <a:ext cx="7086600" cy="981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609600" y="274638"/>
            <a:ext cx="10972800" cy="63408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Calibri"/>
              <a:buNone/>
            </a:pPr>
            <a:r>
              <a:rPr lang="en-US" sz="3600" b="1">
                <a:solidFill>
                  <a:schemeClr val="lt1"/>
                </a:solidFill>
              </a:rPr>
              <a:t>Advantage of </a:t>
            </a:r>
            <a:r>
              <a:rPr lang="en-US" sz="3200" b="1">
                <a:solidFill>
                  <a:schemeClr val="lt1"/>
                </a:solidFill>
              </a:rPr>
              <a:t>Java</a:t>
            </a:r>
            <a:r>
              <a:rPr lang="en-US" sz="3600" b="1">
                <a:solidFill>
                  <a:schemeClr val="lt1"/>
                </a:solidFill>
              </a:rPr>
              <a:t> throws keyword</a:t>
            </a:r>
            <a:br>
              <a:rPr lang="en-US" sz="3600" b="1">
                <a:solidFill>
                  <a:schemeClr val="lt1"/>
                </a:solidFill>
              </a:rPr>
            </a:br>
            <a:endParaRPr sz="3600" b="1">
              <a:solidFill>
                <a:schemeClr val="lt1"/>
              </a:solidFill>
            </a:endParaRPr>
          </a:p>
        </p:txBody>
      </p:sp>
      <p:sp>
        <p:nvSpPr>
          <p:cNvPr id="229" name="Google Shape;229;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It provides information to the caller of the method about the exception.</a:t>
            </a:r>
            <a:endParaRPr dirty="0"/>
          </a:p>
          <a:p>
            <a:pPr marL="342900" lvl="0" indent="-342900" algn="l" rtl="0">
              <a:spcBef>
                <a:spcPts val="640"/>
              </a:spcBef>
              <a:spcAft>
                <a:spcPts val="0"/>
              </a:spcAft>
              <a:buClr>
                <a:schemeClr val="dk1"/>
              </a:buClr>
              <a:buSzPts val="3200"/>
              <a:buChar char="•"/>
            </a:pPr>
            <a:r>
              <a:rPr lang="en-US" dirty="0"/>
              <a:t>Checked Exception can be propagated (forwarded in call stack).</a:t>
            </a:r>
            <a:endParaRPr dirty="0"/>
          </a:p>
          <a:p>
            <a:pPr marL="342900" lvl="0" indent="-139700" algn="l" rtl="0">
              <a:spcBef>
                <a:spcPts val="640"/>
              </a:spcBef>
              <a:spcAft>
                <a:spcPts val="0"/>
              </a:spcAft>
              <a:buClr>
                <a:schemeClr val="dk1"/>
              </a:buClr>
              <a:buSzPts val="3200"/>
              <a:buNone/>
            </a:pPr>
            <a:endParaRPr dirty="0"/>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xfrm>
            <a:off x="1981200" y="76200"/>
            <a:ext cx="8229600" cy="4191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alibri"/>
              <a:buNone/>
            </a:pPr>
            <a:r>
              <a:rPr lang="en-US" sz="2800" b="1">
                <a:solidFill>
                  <a:schemeClr val="lt1"/>
                </a:solidFill>
              </a:rPr>
              <a:t>Contd</a:t>
            </a:r>
            <a:r>
              <a:rPr lang="en-US" sz="2800">
                <a:solidFill>
                  <a:srgbClr val="FF0000"/>
                </a:solidFill>
              </a:rPr>
              <a:t>…</a:t>
            </a:r>
            <a:endParaRPr/>
          </a:p>
        </p:txBody>
      </p:sp>
      <p:pic>
        <p:nvPicPr>
          <p:cNvPr id="235" name="Google Shape;235;p22"/>
          <p:cNvPicPr preferRelativeResize="0">
            <a:picLocks noGrp="1"/>
          </p:cNvPicPr>
          <p:nvPr>
            <p:ph type="body" idx="1"/>
          </p:nvPr>
        </p:nvPicPr>
        <p:blipFill rotWithShape="1">
          <a:blip r:embed="rId3">
            <a:alphaModFix/>
          </a:blip>
          <a:srcRect/>
          <a:stretch/>
        </p:blipFill>
        <p:spPr>
          <a:xfrm>
            <a:off x="2362200" y="533400"/>
            <a:ext cx="7696200" cy="6096000"/>
          </a:xfrm>
          <a:prstGeom prst="rect">
            <a:avLst/>
          </a:prstGeom>
          <a:noFill/>
          <a:ln>
            <a:noFill/>
          </a:ln>
        </p:spPr>
      </p:pic>
      <p:pic>
        <p:nvPicPr>
          <p:cNvPr id="236" name="Google Shape;236;p22"/>
          <p:cNvPicPr preferRelativeResize="0"/>
          <p:nvPr/>
        </p:nvPicPr>
        <p:blipFill rotWithShape="1">
          <a:blip r:embed="rId4">
            <a:alphaModFix/>
          </a:blip>
          <a:srcRect/>
          <a:stretch/>
        </p:blipFill>
        <p:spPr>
          <a:xfrm>
            <a:off x="7772401" y="5105400"/>
            <a:ext cx="2257425" cy="1485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title"/>
          </p:nvPr>
        </p:nvSpPr>
        <p:spPr>
          <a:xfrm>
            <a:off x="609600" y="274638"/>
            <a:ext cx="10972800" cy="13002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00"/>
              <a:buFont typeface="Calibri"/>
              <a:buNone/>
            </a:pPr>
            <a:r>
              <a:rPr lang="en-US" sz="3200" b="1">
                <a:solidFill>
                  <a:schemeClr val="lt1"/>
                </a:solidFill>
              </a:rPr>
              <a:t>Contd…</a:t>
            </a:r>
            <a:endParaRPr/>
          </a:p>
        </p:txBody>
      </p:sp>
      <p:sp>
        <p:nvSpPr>
          <p:cNvPr id="242" name="Google Shape;242;p2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Only checked exceptions are required to be thrown using the throws keyword. </a:t>
            </a:r>
            <a:endParaRPr/>
          </a:p>
          <a:p>
            <a:pPr marL="342900" lvl="0" indent="-342900" algn="l" rtl="0">
              <a:spcBef>
                <a:spcPts val="640"/>
              </a:spcBef>
              <a:spcAft>
                <a:spcPts val="0"/>
              </a:spcAft>
              <a:buClr>
                <a:schemeClr val="dk1"/>
              </a:buClr>
              <a:buSzPts val="3200"/>
              <a:buChar char="•"/>
            </a:pPr>
            <a:r>
              <a:rPr lang="en-US"/>
              <a:t>Unchecked exceptions don’t need to be thrown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981200" y="274638"/>
            <a:ext cx="8229600" cy="20203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200"/>
              <a:buFont typeface="Calibri"/>
              <a:buNone/>
            </a:pPr>
            <a:r>
              <a:rPr lang="en-US" sz="3200" b="1">
                <a:solidFill>
                  <a:schemeClr val="lt1"/>
                </a:solidFill>
              </a:rPr>
              <a:t>Difference between throw and throws.</a:t>
            </a:r>
            <a:endParaRPr/>
          </a:p>
        </p:txBody>
      </p:sp>
      <p:pic>
        <p:nvPicPr>
          <p:cNvPr id="248" name="Google Shape;248;p24"/>
          <p:cNvPicPr preferRelativeResize="0">
            <a:picLocks noGrp="1"/>
          </p:cNvPicPr>
          <p:nvPr>
            <p:ph type="body" idx="1"/>
          </p:nvPr>
        </p:nvPicPr>
        <p:blipFill rotWithShape="1">
          <a:blip r:embed="rId3">
            <a:alphaModFix/>
          </a:blip>
          <a:srcRect/>
          <a:stretch/>
        </p:blipFill>
        <p:spPr>
          <a:xfrm>
            <a:off x="2057400" y="1295400"/>
            <a:ext cx="8153400" cy="3886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609600" y="-66903"/>
            <a:ext cx="10972800" cy="769441"/>
          </a:xfrm>
          <a:prstGeom prst="rect">
            <a:avLst/>
          </a:prstGeom>
          <a:noFill/>
          <a:ln>
            <a:noFill/>
          </a:ln>
        </p:spPr>
        <p:txBody>
          <a:bodyPr spcFirstLastPara="1" wrap="square" lIns="91425" tIns="45700" rIns="91425" bIns="45700" anchor="ctr" anchorCtr="0">
            <a:spAutoFit/>
          </a:bodyPr>
          <a:lstStyle/>
          <a:p>
            <a:pPr marL="0" lvl="0" indent="0" algn="ctr" rtl="0">
              <a:spcBef>
                <a:spcPts val="0"/>
              </a:spcBef>
              <a:spcAft>
                <a:spcPts val="0"/>
              </a:spcAft>
              <a:buClr>
                <a:schemeClr val="lt1"/>
              </a:buClr>
              <a:buSzPts val="4400"/>
              <a:buFont typeface="Calibri"/>
              <a:buNone/>
            </a:pPr>
            <a:r>
              <a:rPr lang="en-US" b="1">
                <a:solidFill>
                  <a:schemeClr val="lt1"/>
                </a:solidFill>
              </a:rPr>
              <a:t> Types of handling exception</a:t>
            </a:r>
            <a:endParaRPr b="1">
              <a:solidFill>
                <a:schemeClr val="lt1"/>
              </a:solidFill>
            </a:endParaRPr>
          </a:p>
        </p:txBody>
      </p:sp>
      <p:graphicFrame>
        <p:nvGraphicFramePr>
          <p:cNvPr id="106" name="Google Shape;106;p3"/>
          <p:cNvGraphicFramePr/>
          <p:nvPr/>
        </p:nvGraphicFramePr>
        <p:xfrm>
          <a:off x="1066800" y="982980"/>
          <a:ext cx="10515600" cy="6043177"/>
        </p:xfrm>
        <a:graphic>
          <a:graphicData uri="http://schemas.openxmlformats.org/drawingml/2006/table">
            <a:tbl>
              <a:tblPr firstRow="1" bandRow="1">
                <a:noFill/>
                <a:tableStyleId>{77CC0EB9-4AE4-4393-BCAA-F9772DBF7FED}</a:tableStyleId>
              </a:tblPr>
              <a:tblGrid>
                <a:gridCol w="1630675"/>
                <a:gridCol w="8884925"/>
              </a:tblGrid>
              <a:tr h="636725">
                <a:tc>
                  <a:txBody>
                    <a:bodyPr/>
                    <a:lstStyle/>
                    <a:p>
                      <a:pPr marL="0" marR="0" lvl="0" indent="0" algn="ctr" rtl="0">
                        <a:spcBef>
                          <a:spcPts val="0"/>
                        </a:spcBef>
                        <a:spcAft>
                          <a:spcPts val="0"/>
                        </a:spcAft>
                        <a:buNone/>
                      </a:pPr>
                      <a:r>
                        <a:rPr lang="en-US" sz="2800" b="1" u="none" strike="noStrike" cap="none">
                          <a:solidFill>
                            <a:srgbClr val="333333"/>
                          </a:solidFill>
                          <a:latin typeface="Inter"/>
                          <a:ea typeface="Inter"/>
                          <a:cs typeface="Inter"/>
                          <a:sym typeface="Inter"/>
                        </a:rPr>
                        <a:t>Keyword</a:t>
                      </a:r>
                      <a:endParaRPr/>
                    </a:p>
                  </a:txBody>
                  <a:tcPr marL="91450" marR="91450" marT="91450" marB="91450">
                    <a:solidFill>
                      <a:schemeClr val="accent3"/>
                    </a:solidFill>
                  </a:tcPr>
                </a:tc>
                <a:tc>
                  <a:txBody>
                    <a:bodyPr/>
                    <a:lstStyle/>
                    <a:p>
                      <a:pPr marL="0" marR="0" lvl="0" indent="0" algn="ctr" rtl="0">
                        <a:spcBef>
                          <a:spcPts val="0"/>
                        </a:spcBef>
                        <a:spcAft>
                          <a:spcPts val="0"/>
                        </a:spcAft>
                        <a:buNone/>
                      </a:pPr>
                      <a:r>
                        <a:rPr lang="en-US" sz="2800" u="none" strike="noStrike" cap="none">
                          <a:solidFill>
                            <a:srgbClr val="333333"/>
                          </a:solidFill>
                          <a:latin typeface="Inter"/>
                          <a:ea typeface="Inter"/>
                          <a:cs typeface="Inter"/>
                          <a:sym typeface="Inter"/>
                        </a:rPr>
                        <a:t>Description</a:t>
                      </a:r>
                      <a:endParaRPr sz="1800" u="none" strike="noStrike" cap="none">
                        <a:solidFill>
                          <a:srgbClr val="333333"/>
                        </a:solidFill>
                        <a:latin typeface="Inter"/>
                        <a:ea typeface="Inter"/>
                        <a:cs typeface="Inter"/>
                        <a:sym typeface="Inter"/>
                      </a:endParaRPr>
                    </a:p>
                  </a:txBody>
                  <a:tcPr marL="91450" marR="91450" marT="91450" marB="91450">
                    <a:solidFill>
                      <a:schemeClr val="accent3"/>
                    </a:solidFill>
                  </a:tcPr>
                </a:tc>
              </a:tr>
              <a:tr h="984175">
                <a:tc>
                  <a:txBody>
                    <a:bodyPr/>
                    <a:lstStyle/>
                    <a:p>
                      <a:pPr marL="0" marR="0" lvl="0" indent="0" algn="l" rtl="0">
                        <a:spcBef>
                          <a:spcPts val="0"/>
                        </a:spcBef>
                        <a:spcAft>
                          <a:spcPts val="0"/>
                        </a:spcAft>
                        <a:buNone/>
                      </a:pPr>
                      <a:r>
                        <a:rPr lang="en-US" sz="2400" b="1" u="none" strike="noStrike" cap="none">
                          <a:solidFill>
                            <a:srgbClr val="333333"/>
                          </a:solidFill>
                          <a:latin typeface="Inter"/>
                          <a:ea typeface="Inter"/>
                          <a:cs typeface="Inter"/>
                          <a:sym typeface="Inter"/>
                        </a:rPr>
                        <a:t>try</a:t>
                      </a:r>
                      <a:endParaRPr/>
                    </a:p>
                  </a:txBody>
                  <a:tcPr marL="60950" marR="60950" marT="60950" marB="60950"/>
                </a:tc>
                <a:tc>
                  <a:txBody>
                    <a:bodyPr/>
                    <a:lstStyle/>
                    <a:p>
                      <a:pPr marL="0" marR="0" lvl="0" indent="0" algn="just" rtl="0">
                        <a:spcBef>
                          <a:spcPts val="0"/>
                        </a:spcBef>
                        <a:spcAft>
                          <a:spcPts val="0"/>
                        </a:spcAft>
                        <a:buNone/>
                      </a:pPr>
                      <a:r>
                        <a:rPr lang="en-US" sz="1800" u="none" strike="noStrike" cap="none">
                          <a:solidFill>
                            <a:srgbClr val="333333"/>
                          </a:solidFill>
                          <a:latin typeface="Inter"/>
                          <a:ea typeface="Inter"/>
                          <a:cs typeface="Inter"/>
                          <a:sym typeface="Inter"/>
                        </a:rPr>
                        <a:t>The "try" keyword is used to specify a block where we should place an exception code. It means we can't use try block alone. The try block must be followed by either catch or finally.</a:t>
                      </a:r>
                      <a:endParaRPr/>
                    </a:p>
                  </a:txBody>
                  <a:tcPr marL="60950" marR="60950" marT="60950" marB="60950"/>
                </a:tc>
              </a:tr>
              <a:tr h="984175">
                <a:tc>
                  <a:txBody>
                    <a:bodyPr/>
                    <a:lstStyle/>
                    <a:p>
                      <a:pPr marL="0" marR="0" lvl="0" indent="0" algn="l" rtl="0">
                        <a:spcBef>
                          <a:spcPts val="0"/>
                        </a:spcBef>
                        <a:spcAft>
                          <a:spcPts val="0"/>
                        </a:spcAft>
                        <a:buNone/>
                      </a:pPr>
                      <a:r>
                        <a:rPr lang="en-US" sz="2400" b="1" u="none" strike="noStrike" cap="none">
                          <a:solidFill>
                            <a:srgbClr val="333333"/>
                          </a:solidFill>
                          <a:latin typeface="Inter"/>
                          <a:ea typeface="Inter"/>
                          <a:cs typeface="Inter"/>
                          <a:sym typeface="Inter"/>
                        </a:rPr>
                        <a:t>catch</a:t>
                      </a:r>
                      <a:endParaRPr/>
                    </a:p>
                  </a:txBody>
                  <a:tcPr marL="60950" marR="60950" marT="60950" marB="60950"/>
                </a:tc>
                <a:tc>
                  <a:txBody>
                    <a:bodyPr/>
                    <a:lstStyle/>
                    <a:p>
                      <a:pPr marL="0" marR="0" lvl="0" indent="0" algn="just" rtl="0">
                        <a:spcBef>
                          <a:spcPts val="0"/>
                        </a:spcBef>
                        <a:spcAft>
                          <a:spcPts val="0"/>
                        </a:spcAft>
                        <a:buNone/>
                      </a:pPr>
                      <a:r>
                        <a:rPr lang="en-US" sz="1800" u="none" strike="noStrike" cap="none">
                          <a:solidFill>
                            <a:srgbClr val="333333"/>
                          </a:solidFill>
                          <a:latin typeface="Inter"/>
                          <a:ea typeface="Inter"/>
                          <a:cs typeface="Inter"/>
                          <a:sym typeface="Inter"/>
                        </a:rPr>
                        <a:t>The "catch" block is used to handle the exception. It must be preceded by try block which means we can't use catch block alone. It can be followed by finally block later.</a:t>
                      </a:r>
                      <a:endParaRPr/>
                    </a:p>
                  </a:txBody>
                  <a:tcPr marL="60950" marR="60950" marT="60950" marB="60950"/>
                </a:tc>
              </a:tr>
              <a:tr h="984175">
                <a:tc>
                  <a:txBody>
                    <a:bodyPr/>
                    <a:lstStyle/>
                    <a:p>
                      <a:pPr marL="0" marR="0" lvl="0" indent="0" algn="l" rtl="0">
                        <a:spcBef>
                          <a:spcPts val="0"/>
                        </a:spcBef>
                        <a:spcAft>
                          <a:spcPts val="0"/>
                        </a:spcAft>
                        <a:buNone/>
                      </a:pPr>
                      <a:r>
                        <a:rPr lang="en-US" sz="2400" b="1" u="none" strike="noStrike" cap="none">
                          <a:solidFill>
                            <a:srgbClr val="333333"/>
                          </a:solidFill>
                          <a:latin typeface="Inter"/>
                          <a:ea typeface="Inter"/>
                          <a:cs typeface="Inter"/>
                          <a:sym typeface="Inter"/>
                        </a:rPr>
                        <a:t>finally</a:t>
                      </a:r>
                      <a:endParaRPr/>
                    </a:p>
                  </a:txBody>
                  <a:tcPr marL="60950" marR="60950" marT="60950" marB="60950"/>
                </a:tc>
                <a:tc>
                  <a:txBody>
                    <a:bodyPr/>
                    <a:lstStyle/>
                    <a:p>
                      <a:pPr marL="0" marR="0" lvl="0" indent="0" algn="just" rtl="0">
                        <a:spcBef>
                          <a:spcPts val="0"/>
                        </a:spcBef>
                        <a:spcAft>
                          <a:spcPts val="0"/>
                        </a:spcAft>
                        <a:buNone/>
                      </a:pPr>
                      <a:r>
                        <a:rPr lang="en-US" sz="1800" u="none" strike="noStrike" cap="none">
                          <a:solidFill>
                            <a:srgbClr val="333333"/>
                          </a:solidFill>
                          <a:latin typeface="Inter"/>
                          <a:ea typeface="Inter"/>
                          <a:cs typeface="Inter"/>
                          <a:sym typeface="Inter"/>
                        </a:rPr>
                        <a:t>The "finally" block is used to execute the necessary code of the program. It is executed whether an exception is handled or not.</a:t>
                      </a:r>
                      <a:endParaRPr/>
                    </a:p>
                  </a:txBody>
                  <a:tcPr marL="60950" marR="60950" marT="60950" marB="60950"/>
                </a:tc>
              </a:tr>
              <a:tr h="581550">
                <a:tc>
                  <a:txBody>
                    <a:bodyPr/>
                    <a:lstStyle/>
                    <a:p>
                      <a:pPr marL="0" marR="0" lvl="0" indent="0" algn="l" rtl="0">
                        <a:spcBef>
                          <a:spcPts val="0"/>
                        </a:spcBef>
                        <a:spcAft>
                          <a:spcPts val="0"/>
                        </a:spcAft>
                        <a:buNone/>
                      </a:pPr>
                      <a:r>
                        <a:rPr lang="en-US" sz="2400" b="1" u="none" strike="noStrike" cap="none">
                          <a:solidFill>
                            <a:srgbClr val="333333"/>
                          </a:solidFill>
                          <a:latin typeface="Inter"/>
                          <a:ea typeface="Inter"/>
                          <a:cs typeface="Inter"/>
                          <a:sym typeface="Inter"/>
                        </a:rPr>
                        <a:t>throw</a:t>
                      </a:r>
                      <a:endParaRPr/>
                    </a:p>
                  </a:txBody>
                  <a:tcPr marL="60950" marR="60950" marT="60950" marB="60950"/>
                </a:tc>
                <a:tc>
                  <a:txBody>
                    <a:bodyPr/>
                    <a:lstStyle/>
                    <a:p>
                      <a:pPr marL="0" lvl="0" indent="0" algn="just" rtl="0">
                        <a:lnSpc>
                          <a:spcPct val="115000"/>
                        </a:lnSpc>
                        <a:spcBef>
                          <a:spcPts val="0"/>
                        </a:spcBef>
                        <a:spcAft>
                          <a:spcPts val="0"/>
                        </a:spcAft>
                        <a:buClr>
                          <a:schemeClr val="dk1"/>
                        </a:buClr>
                        <a:buSzPts val="1100"/>
                        <a:buFont typeface="Arial"/>
                        <a:buNone/>
                      </a:pPr>
                      <a:r>
                        <a:rPr lang="en-US" sz="1800">
                          <a:solidFill>
                            <a:srgbClr val="333333"/>
                          </a:solidFill>
                          <a:latin typeface="Arial"/>
                          <a:ea typeface="Arial"/>
                          <a:cs typeface="Arial"/>
                          <a:sym typeface="Arial"/>
                        </a:rPr>
                        <a:t>The "throw" keyword is used to throw an exception explicitly.</a:t>
                      </a:r>
                      <a:endParaRPr sz="1800">
                        <a:solidFill>
                          <a:srgbClr val="333333"/>
                        </a:solidFill>
                        <a:latin typeface="Arial"/>
                        <a:ea typeface="Arial"/>
                        <a:cs typeface="Arial"/>
                        <a:sym typeface="Arial"/>
                      </a:endParaRPr>
                    </a:p>
                    <a:p>
                      <a:pPr marL="0" marR="0" lvl="0" indent="0" algn="just" rtl="0">
                        <a:spcBef>
                          <a:spcPts val="0"/>
                        </a:spcBef>
                        <a:spcAft>
                          <a:spcPts val="0"/>
                        </a:spcAft>
                        <a:buNone/>
                      </a:pPr>
                      <a:endParaRPr sz="1800">
                        <a:solidFill>
                          <a:srgbClr val="333333"/>
                        </a:solidFill>
                        <a:latin typeface="Inter"/>
                        <a:ea typeface="Inter"/>
                        <a:cs typeface="Inter"/>
                        <a:sym typeface="Inter"/>
                      </a:endParaRPr>
                    </a:p>
                  </a:txBody>
                  <a:tcPr marL="60950" marR="60950" marT="60950" marB="60950"/>
                </a:tc>
              </a:tr>
              <a:tr h="984175">
                <a:tc>
                  <a:txBody>
                    <a:bodyPr/>
                    <a:lstStyle/>
                    <a:p>
                      <a:pPr marL="0" marR="0" lvl="0" indent="0" algn="l" rtl="0">
                        <a:spcBef>
                          <a:spcPts val="0"/>
                        </a:spcBef>
                        <a:spcAft>
                          <a:spcPts val="0"/>
                        </a:spcAft>
                        <a:buNone/>
                      </a:pPr>
                      <a:r>
                        <a:rPr lang="en-US" sz="2400" b="1" u="none" strike="noStrike" cap="none">
                          <a:solidFill>
                            <a:srgbClr val="333333"/>
                          </a:solidFill>
                          <a:latin typeface="Inter"/>
                          <a:ea typeface="Inter"/>
                          <a:cs typeface="Inter"/>
                          <a:sym typeface="Inter"/>
                        </a:rPr>
                        <a:t>throws</a:t>
                      </a:r>
                      <a:endParaRPr/>
                    </a:p>
                  </a:txBody>
                  <a:tcPr marL="60950" marR="60950" marT="60950" marB="60950"/>
                </a:tc>
                <a:tc>
                  <a:txBody>
                    <a:bodyPr/>
                    <a:lstStyle/>
                    <a:p>
                      <a:pPr marL="0" lvl="0" indent="0" algn="just" rtl="0">
                        <a:lnSpc>
                          <a:spcPct val="115000"/>
                        </a:lnSpc>
                        <a:spcBef>
                          <a:spcPts val="0"/>
                        </a:spcBef>
                        <a:spcAft>
                          <a:spcPts val="0"/>
                        </a:spcAft>
                        <a:buClr>
                          <a:schemeClr val="dk1"/>
                        </a:buClr>
                        <a:buSzPts val="1100"/>
                        <a:buFont typeface="Arial"/>
                        <a:buNone/>
                      </a:pPr>
                      <a:r>
                        <a:rPr lang="en-US" sz="1800">
                          <a:solidFill>
                            <a:srgbClr val="333333"/>
                          </a:solidFill>
                          <a:latin typeface="Arial"/>
                          <a:ea typeface="Arial"/>
                          <a:cs typeface="Arial"/>
                          <a:sym typeface="Arial"/>
                        </a:rPr>
                        <a:t>The "throws" keyword is used to declare exceptions. It specifies that there may occur an exception in the method. It delegates the exception to caller method. It is always used with method signature.</a:t>
                      </a:r>
                      <a:endParaRPr sz="1800">
                        <a:solidFill>
                          <a:srgbClr val="333333"/>
                        </a:solidFill>
                        <a:latin typeface="Arial"/>
                        <a:ea typeface="Arial"/>
                        <a:cs typeface="Arial"/>
                        <a:sym typeface="Arial"/>
                      </a:endParaRPr>
                    </a:p>
                    <a:p>
                      <a:pPr marL="0" marR="0" lvl="0" indent="0" algn="just" rtl="0">
                        <a:spcBef>
                          <a:spcPts val="0"/>
                        </a:spcBef>
                        <a:spcAft>
                          <a:spcPts val="0"/>
                        </a:spcAft>
                        <a:buNone/>
                      </a:pPr>
                      <a:endParaRPr sz="1800">
                        <a:solidFill>
                          <a:srgbClr val="333333"/>
                        </a:solidFill>
                        <a:latin typeface="Inter"/>
                        <a:ea typeface="Inter"/>
                        <a:cs typeface="Inter"/>
                        <a:sym typeface="Inter"/>
                      </a:endParaRPr>
                    </a:p>
                  </a:txBody>
                  <a:tcPr marL="60950" marR="60950" marT="60950" marB="60950"/>
                </a:tc>
              </a:tr>
            </a:tbl>
          </a:graphicData>
        </a:graphic>
      </p:graphicFrame>
      <p:sp>
        <p:nvSpPr>
          <p:cNvPr id="107" name="Google Shape;107;p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8" name="Google Shape;108;p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6/10/2021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973008" y="-387424"/>
            <a:ext cx="9875520" cy="135636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Calibri"/>
              <a:buNone/>
            </a:pPr>
            <a:r>
              <a:rPr lang="en-US" sz="4000" b="1">
                <a:solidFill>
                  <a:schemeClr val="lt1"/>
                </a:solidFill>
              </a:rPr>
              <a:t>Try And Catch Blocks</a:t>
            </a:r>
            <a:endParaRPr sz="4000" b="1" i="0">
              <a:solidFill>
                <a:schemeClr val="lt1"/>
              </a:solidFill>
              <a:latin typeface="Calibri"/>
              <a:ea typeface="Calibri"/>
              <a:cs typeface="Calibri"/>
              <a:sym typeface="Calibri"/>
            </a:endParaRPr>
          </a:p>
        </p:txBody>
      </p:sp>
      <p:sp>
        <p:nvSpPr>
          <p:cNvPr id="114" name="Google Shape;114;p4"/>
          <p:cNvSpPr txBox="1">
            <a:spLocks noGrp="1"/>
          </p:cNvSpPr>
          <p:nvPr>
            <p:ph type="body" idx="1"/>
          </p:nvPr>
        </p:nvSpPr>
        <p:spPr>
          <a:xfrm>
            <a:off x="609600" y="908720"/>
            <a:ext cx="10972800" cy="547260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try block is used to enclose the code that might throw an exception.</a:t>
            </a:r>
            <a:endParaRPr/>
          </a:p>
          <a:p>
            <a:pPr marL="342900" lvl="0" indent="-342900" algn="l" rtl="0">
              <a:spcBef>
                <a:spcPts val="640"/>
              </a:spcBef>
              <a:spcAft>
                <a:spcPts val="0"/>
              </a:spcAft>
              <a:buClr>
                <a:schemeClr val="dk1"/>
              </a:buClr>
              <a:buSzPts val="3200"/>
              <a:buChar char="•"/>
            </a:pPr>
            <a:r>
              <a:rPr lang="en-US"/>
              <a:t> It must be followed by either catch or finally or both blocks.</a:t>
            </a:r>
            <a:endParaRPr/>
          </a:p>
          <a:p>
            <a:pPr marL="342900" lvl="0" indent="-342900" algn="l" rtl="0">
              <a:spcBef>
                <a:spcPts val="640"/>
              </a:spcBef>
              <a:spcAft>
                <a:spcPts val="0"/>
              </a:spcAft>
              <a:buClr>
                <a:schemeClr val="dk1"/>
              </a:buClr>
              <a:buSzPts val="3200"/>
              <a:buChar char="•"/>
            </a:pPr>
            <a:r>
              <a:rPr lang="en-US"/>
              <a:t>Catch block is used for exception handler. It is used after try block.</a:t>
            </a:r>
            <a:endParaRPr/>
          </a:p>
          <a:p>
            <a:pPr marL="342900" lvl="0" indent="-342900" algn="l" rtl="0">
              <a:spcBef>
                <a:spcPts val="640"/>
              </a:spcBef>
              <a:spcAft>
                <a:spcPts val="0"/>
              </a:spcAft>
              <a:buClr>
                <a:schemeClr val="dk1"/>
              </a:buClr>
              <a:buSzPts val="3200"/>
              <a:buChar char="•"/>
            </a:pPr>
            <a:r>
              <a:rPr lang="en-US"/>
              <a:t>Finally block is  optional</a:t>
            </a:r>
            <a:endParaRPr/>
          </a:p>
          <a:p>
            <a:pPr marL="342900" lvl="0" indent="-342900" algn="l" rtl="0">
              <a:spcBef>
                <a:spcPts val="640"/>
              </a:spcBef>
              <a:spcAft>
                <a:spcPts val="0"/>
              </a:spcAft>
              <a:buClr>
                <a:schemeClr val="dk1"/>
              </a:buClr>
              <a:buSzPts val="3200"/>
              <a:buChar char="•"/>
            </a:pPr>
            <a:r>
              <a:rPr lang="en-US"/>
              <a:t>For each try block there can be zero or more catch blocks, but only one finally block.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973008" y="-387424"/>
            <a:ext cx="9875520" cy="135636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Calibri"/>
              <a:buNone/>
            </a:pPr>
            <a:r>
              <a:rPr lang="en-US" sz="4000" b="1">
                <a:solidFill>
                  <a:schemeClr val="lt1"/>
                </a:solidFill>
              </a:rPr>
              <a:t>Try And Catch Blocks</a:t>
            </a:r>
            <a:endParaRPr sz="4000" b="1" i="0">
              <a:solidFill>
                <a:schemeClr val="lt1"/>
              </a:solidFill>
              <a:latin typeface="Calibri"/>
              <a:ea typeface="Calibri"/>
              <a:cs typeface="Calibri"/>
              <a:sym typeface="Calibri"/>
            </a:endParaRPr>
          </a:p>
        </p:txBody>
      </p:sp>
      <p:sp>
        <p:nvSpPr>
          <p:cNvPr id="120" name="Google Shape;120;p5"/>
          <p:cNvSpPr txBox="1">
            <a:spLocks noGrp="1"/>
          </p:cNvSpPr>
          <p:nvPr>
            <p:ph type="body" idx="1"/>
          </p:nvPr>
        </p:nvSpPr>
        <p:spPr>
          <a:xfrm>
            <a:off x="1343472" y="908720"/>
            <a:ext cx="10238928" cy="547260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US" b="1" i="1"/>
              <a:t>try 	{ </a:t>
            </a:r>
            <a:r>
              <a:rPr lang="en-US" b="1" i="1">
                <a:solidFill>
                  <a:srgbClr val="7030A0"/>
                </a:solidFill>
              </a:rPr>
              <a:t>//</a:t>
            </a:r>
            <a:r>
              <a:rPr lang="en-US">
                <a:solidFill>
                  <a:srgbClr val="7030A0"/>
                </a:solidFill>
              </a:rPr>
              <a:t> the code you think can raise an exception</a:t>
            </a:r>
            <a:r>
              <a:rPr lang="en-US" b="1" i="1"/>
              <a:t>}</a:t>
            </a:r>
            <a:endParaRPr/>
          </a:p>
          <a:p>
            <a:pPr marL="342900" lvl="0" indent="-342900" algn="l" rtl="0">
              <a:spcBef>
                <a:spcPts val="640"/>
              </a:spcBef>
              <a:spcAft>
                <a:spcPts val="0"/>
              </a:spcAft>
              <a:buClr>
                <a:schemeClr val="dk1"/>
              </a:buClr>
              <a:buSzPts val="3200"/>
              <a:buNone/>
            </a:pPr>
            <a:r>
              <a:rPr lang="en-US" b="1" i="1"/>
              <a:t>catch(Exception handler class)	{</a:t>
            </a:r>
            <a:r>
              <a:rPr lang="en-US">
                <a:solidFill>
                  <a:srgbClr val="FFC000"/>
                </a:solidFill>
              </a:rPr>
              <a:t>// exception handler for ExceptionType1  	</a:t>
            </a:r>
            <a:r>
              <a:rPr lang="en-US" b="1" i="1"/>
              <a:t>}</a:t>
            </a:r>
            <a:endParaRPr/>
          </a:p>
          <a:p>
            <a:pPr marL="342900" lvl="0" indent="-342900" algn="l" rtl="0">
              <a:spcBef>
                <a:spcPts val="640"/>
              </a:spcBef>
              <a:spcAft>
                <a:spcPts val="0"/>
              </a:spcAft>
              <a:buClr>
                <a:schemeClr val="dk1"/>
              </a:buClr>
              <a:buSzPts val="3200"/>
              <a:buNone/>
            </a:pPr>
            <a:r>
              <a:rPr lang="en-US" b="1" i="1"/>
              <a:t>Finally	 { </a:t>
            </a:r>
            <a:r>
              <a:rPr lang="en-US">
                <a:solidFill>
                  <a:srgbClr val="00B050"/>
                </a:solidFill>
              </a:rPr>
              <a:t>//block of code to be executed after try block ends</a:t>
            </a:r>
            <a:r>
              <a:rPr lang="en-US" b="1" i="1">
                <a:solidFill>
                  <a:srgbClr val="00B050"/>
                </a:solidFill>
              </a:rPr>
              <a:t> ; </a:t>
            </a:r>
            <a:r>
              <a:rPr lang="en-US" b="1" i="1"/>
              <a:t>}</a:t>
            </a:r>
            <a:endParaRPr/>
          </a:p>
          <a:p>
            <a:pPr marL="342900" lvl="0" indent="-139700" algn="l" rtl="0">
              <a:spcBef>
                <a:spcPts val="640"/>
              </a:spcBef>
              <a:spcAft>
                <a:spcPts val="0"/>
              </a:spcAft>
              <a:buClr>
                <a:schemeClr val="dk1"/>
              </a:buClr>
              <a:buSzPts val="32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973008" y="-387424"/>
            <a:ext cx="9875520" cy="135636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Calibri"/>
              <a:buNone/>
            </a:pPr>
            <a:r>
              <a:rPr lang="en-US" sz="4000" b="1">
                <a:solidFill>
                  <a:schemeClr val="lt1"/>
                </a:solidFill>
              </a:rPr>
              <a:t>Problem without exception handling </a:t>
            </a:r>
            <a:endParaRPr sz="4000" b="1" i="0">
              <a:solidFill>
                <a:schemeClr val="lt1"/>
              </a:solidFill>
              <a:latin typeface="Calibri"/>
              <a:ea typeface="Calibri"/>
              <a:cs typeface="Calibri"/>
              <a:sym typeface="Calibri"/>
            </a:endParaRPr>
          </a:p>
        </p:txBody>
      </p:sp>
      <p:pic>
        <p:nvPicPr>
          <p:cNvPr id="126" name="Google Shape;126;p6"/>
          <p:cNvPicPr preferRelativeResize="0"/>
          <p:nvPr/>
        </p:nvPicPr>
        <p:blipFill rotWithShape="1">
          <a:blip r:embed="rId3">
            <a:alphaModFix/>
          </a:blip>
          <a:srcRect/>
          <a:stretch/>
        </p:blipFill>
        <p:spPr>
          <a:xfrm>
            <a:off x="2351584" y="692696"/>
            <a:ext cx="6515100" cy="4680520"/>
          </a:xfrm>
          <a:prstGeom prst="rect">
            <a:avLst/>
          </a:prstGeom>
          <a:noFill/>
          <a:ln>
            <a:noFill/>
          </a:ln>
        </p:spPr>
      </p:pic>
      <p:pic>
        <p:nvPicPr>
          <p:cNvPr id="127" name="Google Shape;127;p6"/>
          <p:cNvPicPr preferRelativeResize="0"/>
          <p:nvPr/>
        </p:nvPicPr>
        <p:blipFill rotWithShape="1">
          <a:blip r:embed="rId4">
            <a:alphaModFix/>
          </a:blip>
          <a:srcRect/>
          <a:stretch/>
        </p:blipFill>
        <p:spPr>
          <a:xfrm>
            <a:off x="2122984" y="5798096"/>
            <a:ext cx="8086725" cy="6737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973008" y="-387424"/>
            <a:ext cx="9875520" cy="135636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Calibri"/>
              <a:buNone/>
            </a:pPr>
            <a:r>
              <a:rPr lang="en-US" sz="3200" b="1">
                <a:solidFill>
                  <a:schemeClr val="lt1"/>
                </a:solidFill>
              </a:rPr>
              <a:t>Solution of the above problem using exception handling</a:t>
            </a:r>
            <a:endParaRPr sz="3200" b="1" i="0">
              <a:solidFill>
                <a:schemeClr val="lt1"/>
              </a:solidFill>
              <a:latin typeface="Calibri"/>
              <a:ea typeface="Calibri"/>
              <a:cs typeface="Calibri"/>
              <a:sym typeface="Calibri"/>
            </a:endParaRPr>
          </a:p>
        </p:txBody>
      </p:sp>
      <p:pic>
        <p:nvPicPr>
          <p:cNvPr id="133" name="Google Shape;133;p7"/>
          <p:cNvPicPr preferRelativeResize="0">
            <a:picLocks noGrp="1"/>
          </p:cNvPicPr>
          <p:nvPr>
            <p:ph type="body" idx="1"/>
          </p:nvPr>
        </p:nvPicPr>
        <p:blipFill rotWithShape="1">
          <a:blip r:embed="rId3">
            <a:alphaModFix/>
          </a:blip>
          <a:srcRect/>
          <a:stretch/>
        </p:blipFill>
        <p:spPr>
          <a:xfrm>
            <a:off x="2135560" y="836712"/>
            <a:ext cx="7334250" cy="4131568"/>
          </a:xfrm>
          <a:prstGeom prst="rect">
            <a:avLst/>
          </a:prstGeom>
          <a:noFill/>
          <a:ln>
            <a:noFill/>
          </a:ln>
        </p:spPr>
      </p:pic>
      <p:pic>
        <p:nvPicPr>
          <p:cNvPr id="134" name="Google Shape;134;p7"/>
          <p:cNvPicPr preferRelativeResize="0"/>
          <p:nvPr/>
        </p:nvPicPr>
        <p:blipFill rotWithShape="1">
          <a:blip r:embed="rId4">
            <a:alphaModFix/>
          </a:blip>
          <a:srcRect/>
          <a:stretch/>
        </p:blipFill>
        <p:spPr>
          <a:xfrm>
            <a:off x="2059360" y="5784906"/>
            <a:ext cx="7086600" cy="7835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973008" y="-387424"/>
            <a:ext cx="9875520" cy="135636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200"/>
              <a:buFont typeface="Calibri"/>
              <a:buNone/>
            </a:pPr>
            <a:r>
              <a:rPr lang="en-US" sz="3200" b="1">
                <a:solidFill>
                  <a:schemeClr val="lt1"/>
                </a:solidFill>
              </a:rPr>
              <a:t>Internal working of java try-catch block </a:t>
            </a:r>
            <a:endParaRPr sz="3200" b="1" i="0">
              <a:solidFill>
                <a:schemeClr val="lt1"/>
              </a:solidFill>
              <a:latin typeface="Calibri"/>
              <a:ea typeface="Calibri"/>
              <a:cs typeface="Calibri"/>
              <a:sym typeface="Calibri"/>
            </a:endParaRPr>
          </a:p>
        </p:txBody>
      </p:sp>
      <p:pic>
        <p:nvPicPr>
          <p:cNvPr id="140" name="Google Shape;140;p8"/>
          <p:cNvPicPr preferRelativeResize="0">
            <a:picLocks noGrp="1"/>
          </p:cNvPicPr>
          <p:nvPr>
            <p:ph type="body" idx="1"/>
          </p:nvPr>
        </p:nvPicPr>
        <p:blipFill rotWithShape="1">
          <a:blip r:embed="rId3">
            <a:alphaModFix/>
          </a:blip>
          <a:srcRect/>
          <a:stretch/>
        </p:blipFill>
        <p:spPr>
          <a:xfrm>
            <a:off x="2495600" y="1484784"/>
            <a:ext cx="7543800" cy="480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973008" y="-387424"/>
            <a:ext cx="9875520" cy="135636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000"/>
              <a:buFont typeface="Calibri"/>
              <a:buNone/>
            </a:pPr>
            <a:r>
              <a:rPr lang="en-US" sz="4000" b="1">
                <a:solidFill>
                  <a:schemeClr val="lt1"/>
                </a:solidFill>
              </a:rPr>
              <a:t>Java Multi-catch block </a:t>
            </a:r>
            <a:endParaRPr sz="4000" b="1" i="0">
              <a:solidFill>
                <a:schemeClr val="lt1"/>
              </a:solidFill>
              <a:latin typeface="Calibri"/>
              <a:ea typeface="Calibri"/>
              <a:cs typeface="Calibri"/>
              <a:sym typeface="Calibri"/>
            </a:endParaRPr>
          </a:p>
        </p:txBody>
      </p:sp>
      <p:sp>
        <p:nvSpPr>
          <p:cNvPr id="146" name="Google Shape;146;p9"/>
          <p:cNvSpPr txBox="1">
            <a:spLocks noGrp="1"/>
          </p:cNvSpPr>
          <p:nvPr>
            <p:ph type="body" idx="1"/>
          </p:nvPr>
        </p:nvSpPr>
        <p:spPr>
          <a:xfrm>
            <a:off x="609600" y="908720"/>
            <a:ext cx="10972800" cy="5472607"/>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If more than one exception can occur in one try block, than we can use multiple catch blocks to provide appropriate handler to different exception objects.</a:t>
            </a:r>
            <a:endParaRPr/>
          </a:p>
          <a:p>
            <a:pPr marL="342900" lvl="0" indent="-342900" algn="l" rtl="0">
              <a:spcBef>
                <a:spcPts val="640"/>
              </a:spcBef>
              <a:spcAft>
                <a:spcPts val="0"/>
              </a:spcAft>
              <a:buClr>
                <a:schemeClr val="dk1"/>
              </a:buClr>
              <a:buSzPts val="3200"/>
              <a:buChar char="•"/>
            </a:pPr>
            <a:r>
              <a:rPr lang="en-US"/>
              <a:t>`All catch blocks must be ordered from most specific to most general,</a:t>
            </a:r>
            <a:endParaRPr/>
          </a:p>
          <a:p>
            <a:pPr marL="342900" lvl="0" indent="-342900" algn="l" rtl="0">
              <a:spcBef>
                <a:spcPts val="640"/>
              </a:spcBef>
              <a:spcAft>
                <a:spcPts val="0"/>
              </a:spcAft>
              <a:buClr>
                <a:schemeClr val="dk1"/>
              </a:buClr>
              <a:buSzPts val="3200"/>
              <a:buChar char="•"/>
            </a:pPr>
            <a:r>
              <a:rPr lang="en-US"/>
              <a:t> i.e. catch for ArithmeticException must come before catch for Exception.   </a:t>
            </a:r>
            <a:endParaRPr>
              <a:solidFill>
                <a:srgbClr val="FF0000"/>
              </a:solidFill>
            </a:endParaRPr>
          </a:p>
          <a:p>
            <a:pPr marL="342900" lvl="0" indent="-139700" algn="l" rtl="0">
              <a:spcBef>
                <a:spcPts val="640"/>
              </a:spcBef>
              <a:spcAft>
                <a:spcPts val="0"/>
              </a:spcAft>
              <a:buClr>
                <a:schemeClr val="dk1"/>
              </a:buClr>
              <a:buSzPts val="3200"/>
              <a:buNone/>
            </a:pPr>
            <a:endParaRPr/>
          </a:p>
        </p:txBody>
      </p:sp>
      <p:pic>
        <p:nvPicPr>
          <p:cNvPr id="147" name="Google Shape;147;p9"/>
          <p:cNvPicPr preferRelativeResize="0"/>
          <p:nvPr/>
        </p:nvPicPr>
        <p:blipFill rotWithShape="1">
          <a:blip r:embed="rId3">
            <a:alphaModFix/>
          </a:blip>
          <a:srcRect/>
          <a:stretch/>
        </p:blipFill>
        <p:spPr>
          <a:xfrm>
            <a:off x="3647728" y="4391546"/>
            <a:ext cx="5219700" cy="198978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707</Words>
  <Application>Microsoft Office PowerPoint</Application>
  <PresentationFormat>Widescreen</PresentationFormat>
  <Paragraphs>101</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Arial</vt:lpstr>
      <vt:lpstr>Inter</vt:lpstr>
      <vt:lpstr>Office Theme</vt:lpstr>
      <vt:lpstr>Object Oriented Programming Lecture-22</vt:lpstr>
      <vt:lpstr>Difference between checked &amp; unchecked</vt:lpstr>
      <vt:lpstr> Types of handling exception</vt:lpstr>
      <vt:lpstr>Try And Catch Blocks</vt:lpstr>
      <vt:lpstr>Try And Catch Blocks</vt:lpstr>
      <vt:lpstr>Problem without exception handling </vt:lpstr>
      <vt:lpstr>Solution of the above problem using exception handling</vt:lpstr>
      <vt:lpstr>Internal working of java try-catch block </vt:lpstr>
      <vt:lpstr>Java Multi-catch block </vt:lpstr>
      <vt:lpstr>Nested try block </vt:lpstr>
      <vt:lpstr>Java finally block </vt:lpstr>
      <vt:lpstr>Usage of Java finally Case 1:Exception doesn’t occur </vt:lpstr>
      <vt:lpstr>Case 2: exception occurs and not handled</vt:lpstr>
      <vt:lpstr>Case 3: exception occurs and handled</vt:lpstr>
      <vt:lpstr>Java throw keyword </vt:lpstr>
      <vt:lpstr>Contd…</vt:lpstr>
      <vt:lpstr>Contd...</vt:lpstr>
      <vt:lpstr>Contd...</vt:lpstr>
      <vt:lpstr>throws keyword </vt:lpstr>
      <vt:lpstr>Contd…</vt:lpstr>
      <vt:lpstr>Advantage of Java throws keyword </vt:lpstr>
      <vt:lpstr>Contd…</vt:lpstr>
      <vt:lpstr>Contd…</vt:lpstr>
      <vt:lpstr>Difference between throw and throws.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Lecture-22</dc:title>
  <dc:creator>Varsha Dange</dc:creator>
  <cp:lastModifiedBy>Lenovo</cp:lastModifiedBy>
  <cp:revision>1</cp:revision>
  <dcterms:created xsi:type="dcterms:W3CDTF">2021-08-25T05:28:10Z</dcterms:created>
  <dcterms:modified xsi:type="dcterms:W3CDTF">2022-04-18T10:48:00Z</dcterms:modified>
</cp:coreProperties>
</file>