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jQOQEsAXf05CSw7g5cKhK2Jz5i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6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2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7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2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8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7" name="Google Shape;107;p28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8" name="Google Shape;108;p2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5" name="Google Shape;115;p29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29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7" name="Google Shape;117;p2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2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2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p32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3" name="Google Shape;133;p3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3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3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33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0" name="Google Shape;140;p3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4"/>
          <p:cNvSpPr txBox="1"/>
          <p:nvPr>
            <p:ph idx="1" type="body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3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 txBox="1"/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5"/>
          <p:cNvSpPr txBox="1"/>
          <p:nvPr>
            <p:ph idx="1" type="body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3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6"/>
          <p:cNvSpPr/>
          <p:nvPr/>
        </p:nvSpPr>
        <p:spPr>
          <a:xfrm>
            <a:off x="1117600" y="77450"/>
            <a:ext cx="1026160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36"/>
          <p:cNvSpPr txBox="1"/>
          <p:nvPr/>
        </p:nvSpPr>
        <p:spPr>
          <a:xfrm rot="-5401349">
            <a:off x="-3142211" y="3275496"/>
            <a:ext cx="6858028" cy="307007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txBody>
          <a:bodyPr anchorCtr="0" anchor="t" bIns="68575" lIns="91425" spcFirstLastPara="1" rIns="91425" wrap="square" tIns="6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  Vishwakarma  Institute  of  Technology</a:t>
            </a:r>
            <a:endParaRPr/>
          </a:p>
        </p:txBody>
      </p:sp>
      <p:pic>
        <p:nvPicPr>
          <p:cNvPr id="158" name="Google Shape;158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" y="3"/>
            <a:ext cx="596900" cy="6143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HP\Pictures\animations\1.gif" id="159" name="Google Shape;15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100" y="581025"/>
            <a:ext cx="11633199" cy="7143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6"/>
          <p:cNvSpPr txBox="1"/>
          <p:nvPr>
            <p:ph type="title"/>
          </p:nvPr>
        </p:nvSpPr>
        <p:spPr>
          <a:xfrm>
            <a:off x="2196893" y="3"/>
            <a:ext cx="7721600" cy="639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  <a:defRPr sz="2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6"/>
          <p:cNvSpPr txBox="1"/>
          <p:nvPr>
            <p:ph idx="1" type="body"/>
          </p:nvPr>
        </p:nvSpPr>
        <p:spPr>
          <a:xfrm>
            <a:off x="812800" y="667404"/>
            <a:ext cx="11137464" cy="5733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36"/>
          <p:cNvSpPr txBox="1"/>
          <p:nvPr>
            <p:ph idx="11" type="ftr"/>
          </p:nvPr>
        </p:nvSpPr>
        <p:spPr>
          <a:xfrm>
            <a:off x="4165600" y="6553200"/>
            <a:ext cx="38608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6"/>
          <p:cNvSpPr txBox="1"/>
          <p:nvPr>
            <p:ph idx="12" type="sldNum"/>
          </p:nvPr>
        </p:nvSpPr>
        <p:spPr>
          <a:xfrm>
            <a:off x="9266864" y="6538422"/>
            <a:ext cx="28448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/>
          <p:nvPr>
            <p:ph type="ctrTitle"/>
          </p:nvPr>
        </p:nvSpPr>
        <p:spPr>
          <a:xfrm>
            <a:off x="6746262" y="2613546"/>
            <a:ext cx="4775075" cy="16309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FFFF00"/>
                </a:solidFill>
              </a:rPr>
              <a:t>Object Oriented Programming</a:t>
            </a:r>
            <a:endParaRPr/>
          </a:p>
        </p:txBody>
      </p:sp>
      <p:sp>
        <p:nvSpPr>
          <p:cNvPr id="169" name="Google Shape;169;p1"/>
          <p:cNvSpPr txBox="1"/>
          <p:nvPr/>
        </p:nvSpPr>
        <p:spPr>
          <a:xfrm>
            <a:off x="6746262" y="4598024"/>
            <a:ext cx="4775075" cy="911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Prof. Varsha Dange</a:t>
            </a:r>
            <a:endParaRPr b="1" i="0" sz="4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 txBox="1"/>
          <p:nvPr>
            <p:ph type="title"/>
          </p:nvPr>
        </p:nvSpPr>
        <p:spPr>
          <a:xfrm>
            <a:off x="609600" y="-66903"/>
            <a:ext cx="109728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lt1"/>
                </a:solidFill>
              </a:rPr>
              <a:t>Built-in Exceptions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226" name="Google Shape;226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1103" y="973341"/>
            <a:ext cx="9669900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"/>
          <p:cNvSpPr txBox="1"/>
          <p:nvPr>
            <p:ph type="title"/>
          </p:nvPr>
        </p:nvSpPr>
        <p:spPr>
          <a:xfrm>
            <a:off x="609600" y="-66903"/>
            <a:ext cx="109728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lt1"/>
                </a:solidFill>
              </a:rPr>
              <a:t>Built-in Exceptions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232" name="Google Shape;232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8310" y="937260"/>
            <a:ext cx="7696200" cy="548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Section 2</a:t>
            </a:r>
            <a:b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– 21 </a:t>
            </a:r>
            <a:endParaRPr/>
          </a:p>
        </p:txBody>
      </p:sp>
      <p:sp>
        <p:nvSpPr>
          <p:cNvPr id="175" name="Google Shape;175;p2"/>
          <p:cNvSpPr txBox="1"/>
          <p:nvPr>
            <p:ph idx="1" type="subTitle"/>
          </p:nvPr>
        </p:nvSpPr>
        <p:spPr>
          <a:xfrm>
            <a:off x="3563679" y="3810000"/>
            <a:ext cx="6400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b="1" lang="en-US">
                <a:solidFill>
                  <a:srgbClr val="C00000"/>
                </a:solidFill>
              </a:rPr>
              <a:t>Prof. Varsha Dange</a:t>
            </a:r>
            <a:endParaRPr/>
          </a:p>
        </p:txBody>
      </p:sp>
      <p:sp>
        <p:nvSpPr>
          <p:cNvPr id="176" name="Google Shape;176;p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177" name="Google Shape;177;p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9/09/2021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"/>
          <p:cNvSpPr txBox="1"/>
          <p:nvPr>
            <p:ph type="title"/>
          </p:nvPr>
        </p:nvSpPr>
        <p:spPr>
          <a:xfrm>
            <a:off x="609600" y="-66903"/>
            <a:ext cx="109728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Exception Handling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3" name="Google Shape;183;p3"/>
          <p:cNvSpPr txBox="1"/>
          <p:nvPr>
            <p:ph idx="1" type="body"/>
          </p:nvPr>
        </p:nvSpPr>
        <p:spPr>
          <a:xfrm>
            <a:off x="1234440" y="904875"/>
            <a:ext cx="10538460" cy="555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</a:t>
            </a:r>
            <a:r>
              <a:rPr b="1" lang="en-US">
                <a:solidFill>
                  <a:srgbClr val="FF0000"/>
                </a:solidFill>
              </a:rPr>
              <a:t>Exception</a:t>
            </a:r>
            <a:r>
              <a:rPr lang="en-US"/>
              <a:t> is an abnormal condition. 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Exception is an event that It terminates the program abnormally and rest of program will not executed. 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disrupts the normal flow of the program during program execution.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b="1" lang="en-US">
                <a:solidFill>
                  <a:srgbClr val="FF0000"/>
                </a:solidFill>
              </a:rPr>
              <a:t>Exception Handling </a:t>
            </a:r>
            <a:r>
              <a:rPr b="1" lang="en-US"/>
              <a:t>- </a:t>
            </a:r>
            <a:r>
              <a:rPr lang="en-US"/>
              <a:t>handle the exception so that normal flow of the program can be executed.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Two ways for exception handling-using : </a:t>
            </a:r>
            <a:r>
              <a:rPr b="1" lang="en-US">
                <a:solidFill>
                  <a:srgbClr val="DC56B9"/>
                </a:solidFill>
              </a:rPr>
              <a:t>try-catch ,using throws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"/>
          <p:cNvSpPr txBox="1"/>
          <p:nvPr>
            <p:ph type="title"/>
          </p:nvPr>
        </p:nvSpPr>
        <p:spPr>
          <a:xfrm>
            <a:off x="609600" y="-66903"/>
            <a:ext cx="109728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Advantage of Exception Handling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89" name="Google Shape;189;p4"/>
          <p:cNvSpPr txBox="1"/>
          <p:nvPr>
            <p:ph idx="1" type="body"/>
          </p:nvPr>
        </p:nvSpPr>
        <p:spPr>
          <a:xfrm>
            <a:off x="1234440" y="982980"/>
            <a:ext cx="5654040" cy="50631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To maintain the normal flow of the application</a:t>
            </a:r>
            <a:r>
              <a:rPr lang="en-US"/>
              <a:t>.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An exception normally disrupts the normal flow of the program that is why we use exception handling.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eg, statement 6 to 10 will not be executed. </a:t>
            </a:r>
            <a:endParaRPr/>
          </a:p>
        </p:txBody>
      </p:sp>
      <p:pic>
        <p:nvPicPr>
          <p:cNvPr id="190" name="Google Shape;19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0711" y="982980"/>
            <a:ext cx="3346829" cy="5029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>
            <p:ph type="title"/>
          </p:nvPr>
        </p:nvSpPr>
        <p:spPr>
          <a:xfrm>
            <a:off x="609600" y="-66903"/>
            <a:ext cx="109728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lt1"/>
                </a:solidFill>
              </a:rPr>
              <a:t>Exception Hierarchy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96" name="Google Shape;19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702538"/>
            <a:ext cx="8804910" cy="58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"/>
          <p:cNvSpPr txBox="1"/>
          <p:nvPr>
            <p:ph type="title"/>
          </p:nvPr>
        </p:nvSpPr>
        <p:spPr>
          <a:xfrm>
            <a:off x="609600" y="-66903"/>
            <a:ext cx="109728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lt1"/>
                </a:solidFill>
              </a:rPr>
              <a:t>Contd…</a:t>
            </a:r>
            <a:endParaRPr/>
          </a:p>
        </p:txBody>
      </p:sp>
      <p:sp>
        <p:nvSpPr>
          <p:cNvPr id="202" name="Google Shape;202;p6"/>
          <p:cNvSpPr txBox="1"/>
          <p:nvPr>
            <p:ph idx="1" type="body"/>
          </p:nvPr>
        </p:nvSpPr>
        <p:spPr>
          <a:xfrm>
            <a:off x="1234440" y="904875"/>
            <a:ext cx="10538460" cy="555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i="1" lang="en-US"/>
              <a:t>Throwable is the super class.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i="1" lang="en-US"/>
              <a:t> </a:t>
            </a:r>
            <a:r>
              <a:rPr b="1" lang="en-US"/>
              <a:t>Difference between error and exception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Char char="–"/>
            </a:pPr>
            <a:r>
              <a:rPr b="1" lang="en-US">
                <a:solidFill>
                  <a:srgbClr val="FF0000"/>
                </a:solidFill>
              </a:rPr>
              <a:t>Errors</a:t>
            </a:r>
            <a:r>
              <a:rPr lang="en-US"/>
              <a:t> indicate that something severe enough has gone wrong, the application should crash rather than try to handle the error.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Eg. OutOfMemoryError , VirtualMachineError etc.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Char char="–"/>
            </a:pPr>
            <a:r>
              <a:rPr b="1" lang="en-US">
                <a:solidFill>
                  <a:srgbClr val="FF0000"/>
                </a:solidFill>
              </a:rPr>
              <a:t>Exceptions</a:t>
            </a:r>
            <a:r>
              <a:rPr lang="en-US">
                <a:solidFill>
                  <a:srgbClr val="FF0000"/>
                </a:solidFill>
              </a:rPr>
              <a:t> </a:t>
            </a:r>
            <a:r>
              <a:rPr lang="en-US"/>
              <a:t>are events that occurs in the code. A programmer can handle such conditions and take necessary corrective actions.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"/>
          <p:cNvSpPr txBox="1"/>
          <p:nvPr>
            <p:ph type="title"/>
          </p:nvPr>
        </p:nvSpPr>
        <p:spPr>
          <a:xfrm>
            <a:off x="609600" y="-66903"/>
            <a:ext cx="109728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lt1"/>
                </a:solidFill>
              </a:rPr>
              <a:t>Types of exceptions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08" name="Google Shape;208;p7"/>
          <p:cNvSpPr txBox="1"/>
          <p:nvPr>
            <p:ph idx="1" type="body"/>
          </p:nvPr>
        </p:nvSpPr>
        <p:spPr>
          <a:xfrm>
            <a:off x="609599" y="914400"/>
            <a:ext cx="11325225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are three types of exceptions: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Checked Exception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Unchecked Exception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Error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"/>
          <p:cNvSpPr txBox="1"/>
          <p:nvPr>
            <p:ph type="title"/>
          </p:nvPr>
        </p:nvSpPr>
        <p:spPr>
          <a:xfrm>
            <a:off x="609600" y="-66903"/>
            <a:ext cx="109728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lt1"/>
                </a:solidFill>
              </a:rPr>
              <a:t>Checked exceptions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14" name="Google Shape;214;p8"/>
          <p:cNvSpPr txBox="1"/>
          <p:nvPr>
            <p:ph idx="1" type="body"/>
          </p:nvPr>
        </p:nvSpPr>
        <p:spPr>
          <a:xfrm>
            <a:off x="1303020" y="1303020"/>
            <a:ext cx="1027938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Checked exceptions are those exceptional conditions that are checked by compiler at the </a:t>
            </a:r>
            <a:r>
              <a:rPr lang="en-US" u="sng"/>
              <a:t>compile time</a:t>
            </a:r>
            <a:r>
              <a:rPr lang="en-US"/>
              <a:t>.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A checked exception forces you to either use try-catch or throws keyword.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All exceptions except Error, RuntimeException , and their subclasses are checked exceptions.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e.g. – IOException, SQLException etc.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"/>
          <p:cNvSpPr txBox="1"/>
          <p:nvPr>
            <p:ph type="title"/>
          </p:nvPr>
        </p:nvSpPr>
        <p:spPr>
          <a:xfrm>
            <a:off x="609600" y="-66903"/>
            <a:ext cx="109728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lt1"/>
                </a:solidFill>
              </a:rPr>
              <a:t>Unchecked exceptions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20" name="Google Shape;220;p9"/>
          <p:cNvSpPr txBox="1"/>
          <p:nvPr>
            <p:ph idx="1" type="body"/>
          </p:nvPr>
        </p:nvSpPr>
        <p:spPr>
          <a:xfrm>
            <a:off x="1165860" y="1131570"/>
            <a:ext cx="10416540" cy="5726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Unchecked exceptions are those exceptional conditions that are not checked by compiler at the compile time. 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Unchecked exceptions are checked at </a:t>
            </a:r>
            <a:r>
              <a:rPr lang="en-US" u="sng"/>
              <a:t>runtime. 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 unchecked exception not forces you to either use try-catch or throws.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RuntimeException and their subclasses are unchecked exceptions. 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e.g. – NullPointerException, ArithmeticException etc.</a:t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heme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2021-08-24T09:58:05Z</dcterms:created>
  <dc:creator>Varsha Dange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