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4"/>
  </p:notesMasterIdLst>
  <p:sldIdLst>
    <p:sldId id="306" r:id="rId5"/>
    <p:sldId id="314" r:id="rId6"/>
    <p:sldId id="316" r:id="rId7"/>
    <p:sldId id="317" r:id="rId8"/>
    <p:sldId id="318" r:id="rId9"/>
    <p:sldId id="304" r:id="rId10"/>
    <p:sldId id="319" r:id="rId11"/>
    <p:sldId id="320" r:id="rId12"/>
    <p:sldId id="3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84967" autoAdjust="0"/>
  </p:normalViewPr>
  <p:slideViewPr>
    <p:cSldViewPr snapToGrid="0">
      <p:cViewPr varScale="1">
        <p:scale>
          <a:sx n="107" d="100"/>
          <a:sy n="107" d="100"/>
        </p:scale>
        <p:origin x="84" y="13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2/19/2023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98447" y="594360"/>
            <a:ext cx="6628331" cy="2843784"/>
          </a:xfrm>
        </p:spPr>
        <p:txBody>
          <a:bodyPr/>
          <a:lstStyle/>
          <a:p>
            <a:r>
              <a:rPr lang="en-US" spc="400" dirty="0" err="1"/>
              <a:t>JoBfinderIOSS</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5641848" y="4168239"/>
            <a:ext cx="5093208" cy="1729641"/>
          </a:xfrm>
        </p:spPr>
        <p:txBody>
          <a:bodyPr/>
          <a:lstStyle/>
          <a:p>
            <a:r>
              <a:rPr lang="en-US" dirty="0"/>
              <a:t>Students:</a:t>
            </a:r>
          </a:p>
          <a:p>
            <a:r>
              <a:rPr lang="en-US" sz="2000" dirty="0">
                <a:solidFill>
                  <a:schemeClr val="bg1"/>
                </a:solidFill>
              </a:rPr>
              <a:t>Hana </a:t>
            </a:r>
            <a:r>
              <a:rPr lang="en-US" sz="2000" dirty="0" err="1">
                <a:solidFill>
                  <a:schemeClr val="bg1"/>
                </a:solidFill>
              </a:rPr>
              <a:t>Hasanic</a:t>
            </a:r>
            <a:r>
              <a:rPr lang="en-US" dirty="0" err="1"/>
              <a:t>aj</a:t>
            </a:r>
            <a:r>
              <a:rPr lang="en-US" dirty="0"/>
              <a:t> 191511</a:t>
            </a:r>
          </a:p>
          <a:p>
            <a:r>
              <a:rPr lang="en-US" sz="2000" dirty="0">
                <a:solidFill>
                  <a:schemeClr val="bg1"/>
                </a:solidFill>
              </a:rPr>
              <a:t>Murat Useini 191546</a:t>
            </a:r>
          </a:p>
          <a:p>
            <a:r>
              <a:rPr lang="en-US" sz="2000" dirty="0" err="1">
                <a:solidFill>
                  <a:schemeClr val="bg1"/>
                </a:solidFill>
              </a:rPr>
              <a:t>Lorik</a:t>
            </a:r>
            <a:r>
              <a:rPr lang="en-US" sz="2000" dirty="0">
                <a:solidFill>
                  <a:schemeClr val="bg1"/>
                </a:solidFill>
              </a:rPr>
              <a:t> </a:t>
            </a:r>
            <a:r>
              <a:rPr lang="en-US" sz="2000" dirty="0" err="1">
                <a:solidFill>
                  <a:schemeClr val="bg1"/>
                </a:solidFill>
              </a:rPr>
              <a:t>Klenja</a:t>
            </a:r>
            <a:r>
              <a:rPr lang="en-US" sz="2000" dirty="0">
                <a:solidFill>
                  <a:schemeClr val="bg1"/>
                </a:solidFill>
              </a:rPr>
              <a:t> 191530</a:t>
            </a:r>
          </a:p>
          <a:p>
            <a:endParaRPr lang="en-US" dirty="0"/>
          </a:p>
        </p:txBody>
      </p:sp>
    </p:spTree>
    <p:extLst>
      <p:ext uri="{BB962C8B-B14F-4D97-AF65-F5344CB8AC3E}">
        <p14:creationId xmlns:p14="http://schemas.microsoft.com/office/powerpoint/2010/main" val="1147698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Introduction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lstStyle/>
          <a:p>
            <a:r>
              <a:rPr lang="en-US" sz="2000" dirty="0"/>
              <a:t>Finding jobs that best suit the interests and skill set is quite a challenging task for the job seekers. The difficulties arise from not having proper knowledge of the organization’s objective, work culture and current job openings. In addition, finding the right candidate with the desired qualifications to fill their current job openings is an important task for the recruiters of any organization.</a:t>
            </a:r>
            <a:endParaRPr lang="en-US" dirty="0"/>
          </a:p>
        </p:txBody>
      </p:sp>
      <p:pic>
        <p:nvPicPr>
          <p:cNvPr id="6" name="Picture Placeholder 12">
            <a:extLst>
              <a:ext uri="{FF2B5EF4-FFF2-40B4-BE49-F238E27FC236}">
                <a16:creationId xmlns:a16="http://schemas.microsoft.com/office/drawing/2014/main" id="{AF41D881-7B8C-5963-CBC3-AB8A680B0A89}"/>
              </a:ext>
            </a:extLst>
          </p:cNvPr>
          <p:cNvPicPr>
            <a:picLocks noGrp="1" noChangeAspect="1"/>
          </p:cNvPicPr>
          <p:nvPr>
            <p:ph type="pic" sz="quarter" idx="13"/>
          </p:nvPr>
        </p:nvPicPr>
        <p:blipFill>
          <a:blip r:embed="rId2"/>
          <a:srcRect l="18850" r="18850"/>
          <a:stretch/>
        </p:blipFill>
        <p:spPr>
          <a:xfrm>
            <a:off x="7279773" y="1295516"/>
            <a:ext cx="4266960" cy="4266968"/>
          </a:xfrm>
        </p:spPr>
      </p:pic>
    </p:spTree>
    <p:extLst>
      <p:ext uri="{BB962C8B-B14F-4D97-AF65-F5344CB8AC3E}">
        <p14:creationId xmlns:p14="http://schemas.microsoft.com/office/powerpoint/2010/main" val="26383667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45267" y="2735071"/>
            <a:ext cx="6190488" cy="1387858"/>
          </a:xfrm>
        </p:spPr>
        <p:txBody>
          <a:bodyPr/>
          <a:lstStyle/>
          <a:p>
            <a:r>
              <a:rPr lang="en-US" sz="1800" b="0" i="0" u="none" strike="noStrike" baseline="0" dirty="0">
                <a:solidFill>
                  <a:srgbClr val="000000"/>
                </a:solidFill>
                <a:latin typeface="Calibri" panose="020F0502020204030204" pitchFamily="34" charset="0"/>
              </a:rPr>
              <a:t>For improving the recruitment process </a:t>
            </a:r>
            <a:r>
              <a:rPr lang="en-US" sz="1800" b="0" i="1" u="none" strike="noStrike" baseline="0" dirty="0" err="1">
                <a:solidFill>
                  <a:srgbClr val="000000"/>
                </a:solidFill>
                <a:latin typeface="Calibri" panose="020F0502020204030204" pitchFamily="34" charset="0"/>
              </a:rPr>
              <a:t>JobFinderIOSS</a:t>
            </a:r>
            <a:r>
              <a:rPr lang="en-US" sz="1800" b="0" i="0" u="none" strike="noStrike" baseline="0" dirty="0">
                <a:solidFill>
                  <a:srgbClr val="000000"/>
                </a:solidFill>
                <a:latin typeface="Calibri" panose="020F0502020204030204" pitchFamily="34" charset="0"/>
              </a:rPr>
              <a:t> improves job seeker/providing experience and application is going to provide an opportunity for candidates to search out specified jobs.</a:t>
            </a:r>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pic>
        <p:nvPicPr>
          <p:cNvPr id="13" name="Picture Placeholder 12">
            <a:extLst>
              <a:ext uri="{FF2B5EF4-FFF2-40B4-BE49-F238E27FC236}">
                <a16:creationId xmlns:a16="http://schemas.microsoft.com/office/drawing/2014/main" id="{99FB1CE7-54BB-6415-CB60-631718DC6A7F}"/>
              </a:ext>
            </a:extLst>
          </p:cNvPr>
          <p:cNvPicPr>
            <a:picLocks noGrp="1" noChangeAspect="1"/>
          </p:cNvPicPr>
          <p:nvPr>
            <p:ph type="pic" sz="quarter" idx="13"/>
          </p:nvPr>
        </p:nvPicPr>
        <p:blipFill>
          <a:blip r:embed="rId2"/>
          <a:srcRect l="18850" r="18850"/>
          <a:stretch/>
        </p:blipFill>
        <p:spPr>
          <a:xfrm>
            <a:off x="7279773" y="1295516"/>
            <a:ext cx="4266960" cy="4266968"/>
          </a:xfrm>
        </p:spPr>
      </p:pic>
    </p:spTree>
    <p:extLst>
      <p:ext uri="{BB962C8B-B14F-4D97-AF65-F5344CB8AC3E}">
        <p14:creationId xmlns:p14="http://schemas.microsoft.com/office/powerpoint/2010/main" val="29490249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82206" y="458580"/>
            <a:ext cx="8428394" cy="1179576"/>
          </a:xfrm>
        </p:spPr>
        <p:txBody>
          <a:bodyPr/>
          <a:lstStyle/>
          <a:p>
            <a:r>
              <a:rPr lang="en-US" sz="3400" dirty="0" err="1"/>
              <a:t>JobFinderIOSS</a:t>
            </a:r>
            <a:r>
              <a:rPr lang="en-US" sz="3400" dirty="0"/>
              <a:t> – Application Structure</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300625" y="1672302"/>
            <a:ext cx="6190488" cy="2548088"/>
          </a:xfrm>
        </p:spPr>
        <p:txBody>
          <a:bodyPr/>
          <a:lstStyle/>
          <a:p>
            <a:r>
              <a:rPr lang="en-US" sz="1800" dirty="0"/>
              <a:t>Application is divided in two parts</a:t>
            </a:r>
          </a:p>
          <a:p>
            <a:pPr marL="457200" indent="-457200">
              <a:buFont typeface="+mj-lt"/>
              <a:buAutoNum type="arabicPeriod"/>
            </a:pPr>
            <a:r>
              <a:rPr lang="en-US" sz="1600" dirty="0"/>
              <a:t>Personal Accounts – Users from this category can apply to jobs, see list of all jobs and do searching based on job type (remote, hybrid, on site) and can see all jobs which user has applied</a:t>
            </a:r>
          </a:p>
          <a:p>
            <a:pPr marL="457200" indent="-457200">
              <a:buFont typeface="+mj-lt"/>
              <a:buAutoNum type="arabicPeriod"/>
            </a:pPr>
            <a:r>
              <a:rPr lang="en-US" sz="1600" dirty="0"/>
              <a:t>Recruiters – Users from this category can create job posts and look for talents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a:t>
            </a:fld>
            <a:endParaRPr lang="en-US" dirty="0"/>
          </a:p>
        </p:txBody>
      </p:sp>
      <p:pic>
        <p:nvPicPr>
          <p:cNvPr id="7" name="Picture Placeholder 6" descr="Graphical user interface, application&#10;&#10;Description automatically generated">
            <a:extLst>
              <a:ext uri="{FF2B5EF4-FFF2-40B4-BE49-F238E27FC236}">
                <a16:creationId xmlns:a16="http://schemas.microsoft.com/office/drawing/2014/main" id="{2938F7AA-39E2-41CD-433F-0ABDD44E1B7D}"/>
              </a:ext>
            </a:extLst>
          </p:cNvPr>
          <p:cNvPicPr>
            <a:picLocks noGrp="1" noChangeAspect="1"/>
          </p:cNvPicPr>
          <p:nvPr>
            <p:ph type="pic" sz="quarter" idx="13"/>
          </p:nvPr>
        </p:nvPicPr>
        <p:blipFill>
          <a:blip r:embed="rId2"/>
          <a:srcRect l="10098" r="10098"/>
          <a:stretch>
            <a:fillRect/>
          </a:stretch>
        </p:blipFill>
        <p:spPr>
          <a:xfrm>
            <a:off x="7507283" y="1790796"/>
            <a:ext cx="3276402" cy="3276408"/>
          </a:xfrm>
        </p:spPr>
      </p:pic>
      <p:sp>
        <p:nvSpPr>
          <p:cNvPr id="13" name="Date Placeholder 8">
            <a:extLst>
              <a:ext uri="{FF2B5EF4-FFF2-40B4-BE49-F238E27FC236}">
                <a16:creationId xmlns:a16="http://schemas.microsoft.com/office/drawing/2014/main" id="{E8F4DD92-10F3-FEB0-1EDF-657F3B6F80FF}"/>
              </a:ext>
            </a:extLst>
          </p:cNvPr>
          <p:cNvSpPr>
            <a:spLocks noGrp="1"/>
          </p:cNvSpPr>
          <p:nvPr>
            <p:ph type="dt" sz="half" idx="10"/>
          </p:nvPr>
        </p:nvSpPr>
        <p:spPr>
          <a:xfrm>
            <a:off x="838200" y="6356350"/>
            <a:ext cx="2743200" cy="365125"/>
          </a:xfrm>
        </p:spPr>
        <p:txBody>
          <a:bodyPr/>
          <a:lstStyle/>
          <a:p>
            <a:r>
              <a:rPr lang="en-US" dirty="0"/>
              <a:t>JOBFINDERIOSS</a:t>
            </a:r>
          </a:p>
        </p:txBody>
      </p:sp>
      <p:pic>
        <p:nvPicPr>
          <p:cNvPr id="17" name="Picture 16" descr="Graphical user interface, text, application, email&#10;&#10;Description automatically generated">
            <a:extLst>
              <a:ext uri="{FF2B5EF4-FFF2-40B4-BE49-F238E27FC236}">
                <a16:creationId xmlns:a16="http://schemas.microsoft.com/office/drawing/2014/main" id="{8B795F10-6481-AF02-B0AC-268C7517EC64}"/>
              </a:ext>
            </a:extLst>
          </p:cNvPr>
          <p:cNvPicPr>
            <a:picLocks noChangeAspect="1"/>
          </p:cNvPicPr>
          <p:nvPr/>
        </p:nvPicPr>
        <p:blipFill>
          <a:blip r:embed="rId3"/>
          <a:stretch>
            <a:fillRect/>
          </a:stretch>
        </p:blipFill>
        <p:spPr>
          <a:xfrm>
            <a:off x="356968" y="4002306"/>
            <a:ext cx="6448864" cy="2354044"/>
          </a:xfrm>
          <a:prstGeom prst="rect">
            <a:avLst/>
          </a:prstGeom>
        </p:spPr>
      </p:pic>
    </p:spTree>
    <p:extLst>
      <p:ext uri="{BB962C8B-B14F-4D97-AF65-F5344CB8AC3E}">
        <p14:creationId xmlns:p14="http://schemas.microsoft.com/office/powerpoint/2010/main" val="39349375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82206" y="458580"/>
            <a:ext cx="8428394" cy="1179576"/>
          </a:xfrm>
        </p:spPr>
        <p:txBody>
          <a:bodyPr/>
          <a:lstStyle/>
          <a:p>
            <a:r>
              <a:rPr lang="en-US" sz="3400" dirty="0" err="1"/>
              <a:t>JobFinderIOSS</a:t>
            </a:r>
            <a:r>
              <a:rPr lang="en-US" sz="3400" dirty="0"/>
              <a:t> – Application Structure</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300625" y="1672302"/>
            <a:ext cx="6190488" cy="1694353"/>
          </a:xfrm>
        </p:spPr>
        <p:txBody>
          <a:bodyPr/>
          <a:lstStyle/>
          <a:p>
            <a:r>
              <a:rPr lang="en-US" sz="1800" dirty="0"/>
              <a:t>Personal Accounts</a:t>
            </a:r>
          </a:p>
          <a:p>
            <a:r>
              <a:rPr lang="en-US" sz="1800" dirty="0"/>
              <a:t>Users from this category also can see all jobs which he/she has applied</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5</a:t>
            </a:fld>
            <a:endParaRPr lang="en-US" dirty="0"/>
          </a:p>
        </p:txBody>
      </p:sp>
      <p:pic>
        <p:nvPicPr>
          <p:cNvPr id="8" name="Picture 7" descr="Graphical user interface, text, application&#10;&#10;Description automatically generated">
            <a:extLst>
              <a:ext uri="{FF2B5EF4-FFF2-40B4-BE49-F238E27FC236}">
                <a16:creationId xmlns:a16="http://schemas.microsoft.com/office/drawing/2014/main" id="{BECBC7F5-2BD2-0025-6A8D-5463D956E038}"/>
              </a:ext>
            </a:extLst>
          </p:cNvPr>
          <p:cNvPicPr>
            <a:picLocks noChangeAspect="1"/>
          </p:cNvPicPr>
          <p:nvPr/>
        </p:nvPicPr>
        <p:blipFill>
          <a:blip r:embed="rId2"/>
          <a:stretch>
            <a:fillRect/>
          </a:stretch>
        </p:blipFill>
        <p:spPr>
          <a:xfrm>
            <a:off x="300625" y="3111335"/>
            <a:ext cx="9251027" cy="4003942"/>
          </a:xfrm>
          <a:prstGeom prst="rect">
            <a:avLst/>
          </a:prstGeom>
        </p:spPr>
      </p:pic>
      <p:pic>
        <p:nvPicPr>
          <p:cNvPr id="9" name="Picture Placeholder 12">
            <a:extLst>
              <a:ext uri="{FF2B5EF4-FFF2-40B4-BE49-F238E27FC236}">
                <a16:creationId xmlns:a16="http://schemas.microsoft.com/office/drawing/2014/main" id="{CA10109A-03B4-230C-4B44-D107259B8B15}"/>
              </a:ext>
            </a:extLst>
          </p:cNvPr>
          <p:cNvPicPr>
            <a:picLocks noGrp="1" noChangeAspect="1"/>
          </p:cNvPicPr>
          <p:nvPr>
            <p:ph type="pic" sz="quarter" idx="13"/>
          </p:nvPr>
        </p:nvPicPr>
        <p:blipFill>
          <a:blip r:embed="rId3"/>
          <a:srcRect l="18850" r="18850"/>
          <a:stretch/>
        </p:blipFill>
        <p:spPr>
          <a:xfrm>
            <a:off x="8428630" y="925637"/>
            <a:ext cx="3491977" cy="3491984"/>
          </a:xfrm>
        </p:spPr>
      </p:pic>
    </p:spTree>
    <p:extLst>
      <p:ext uri="{BB962C8B-B14F-4D97-AF65-F5344CB8AC3E}">
        <p14:creationId xmlns:p14="http://schemas.microsoft.com/office/powerpoint/2010/main" val="22611276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955365" y="1722531"/>
            <a:ext cx="10515600" cy="1325563"/>
          </a:xfrm>
        </p:spPr>
        <p:txBody>
          <a:bodyPr>
            <a:normAutofit/>
          </a:bodyPr>
          <a:lstStyle/>
          <a:p>
            <a:r>
              <a:rPr lang="en-US" sz="5400" dirty="0"/>
              <a:t>Creating CV’s</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955365" y="3113308"/>
            <a:ext cx="4548847" cy="2494437"/>
          </a:xfrm>
        </p:spPr>
        <p:txBody>
          <a:bodyPr>
            <a:normAutofit/>
          </a:bodyPr>
          <a:lstStyle/>
          <a:p>
            <a:r>
              <a:rPr lang="en-US" sz="2000" dirty="0"/>
              <a:t>The goal of a CV is to present a clear and concise overview of the candidate's credentials and make them stand out as a strong candidate for the job. </a:t>
            </a:r>
            <a:r>
              <a:rPr lang="en-US" dirty="0" err="1"/>
              <a:t>JobFinderIOSS</a:t>
            </a:r>
            <a:r>
              <a:rPr lang="en-US" dirty="0"/>
              <a:t> makes sure that each candidate has its own cv</a:t>
            </a:r>
            <a:endParaRPr lang="en-US" sz="2000" dirty="0"/>
          </a:p>
        </p:txBody>
      </p:sp>
      <p:pic>
        <p:nvPicPr>
          <p:cNvPr id="14" name="Picture 13" descr="Graphical user interface, text, application, email&#10;&#10;Description automatically generated">
            <a:extLst>
              <a:ext uri="{FF2B5EF4-FFF2-40B4-BE49-F238E27FC236}">
                <a16:creationId xmlns:a16="http://schemas.microsoft.com/office/drawing/2014/main" id="{424754F5-4A44-9F23-FCF6-EF9F318F2F70}"/>
              </a:ext>
            </a:extLst>
          </p:cNvPr>
          <p:cNvPicPr>
            <a:picLocks noChangeAspect="1"/>
          </p:cNvPicPr>
          <p:nvPr/>
        </p:nvPicPr>
        <p:blipFill>
          <a:blip r:embed="rId2"/>
          <a:stretch>
            <a:fillRect/>
          </a:stretch>
        </p:blipFill>
        <p:spPr>
          <a:xfrm>
            <a:off x="5772335" y="525341"/>
            <a:ext cx="5758606" cy="2587967"/>
          </a:xfrm>
          <a:prstGeom prst="rect">
            <a:avLst/>
          </a:prstGeom>
        </p:spPr>
      </p:pic>
      <p:pic>
        <p:nvPicPr>
          <p:cNvPr id="16" name="Picture 15" descr="A picture containing table&#10;&#10;Description automatically generated">
            <a:extLst>
              <a:ext uri="{FF2B5EF4-FFF2-40B4-BE49-F238E27FC236}">
                <a16:creationId xmlns:a16="http://schemas.microsoft.com/office/drawing/2014/main" id="{65F49F19-3EB7-7498-0807-EB79D023FB56}"/>
              </a:ext>
            </a:extLst>
          </p:cNvPr>
          <p:cNvPicPr>
            <a:picLocks noChangeAspect="1"/>
          </p:cNvPicPr>
          <p:nvPr/>
        </p:nvPicPr>
        <p:blipFill>
          <a:blip r:embed="rId3"/>
          <a:stretch>
            <a:fillRect/>
          </a:stretch>
        </p:blipFill>
        <p:spPr>
          <a:xfrm>
            <a:off x="6340658" y="3178522"/>
            <a:ext cx="5132713" cy="3542912"/>
          </a:xfrm>
          <a:prstGeom prst="rect">
            <a:avLst/>
          </a:prstGeom>
        </p:spPr>
      </p:pic>
    </p:spTree>
    <p:extLst>
      <p:ext uri="{BB962C8B-B14F-4D97-AF65-F5344CB8AC3E}">
        <p14:creationId xmlns:p14="http://schemas.microsoft.com/office/powerpoint/2010/main" val="31247660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82206" y="229461"/>
            <a:ext cx="8428394" cy="1179576"/>
          </a:xfrm>
        </p:spPr>
        <p:txBody>
          <a:bodyPr/>
          <a:lstStyle/>
          <a:p>
            <a:r>
              <a:rPr lang="en-US" sz="3400" dirty="0" err="1"/>
              <a:t>JobFinderIOSS</a:t>
            </a:r>
            <a:r>
              <a:rPr lang="en-US" sz="3400" dirty="0"/>
              <a:t> – Application Structure</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300625" y="1315890"/>
            <a:ext cx="6190488" cy="1694353"/>
          </a:xfrm>
        </p:spPr>
        <p:txBody>
          <a:bodyPr>
            <a:normAutofit lnSpcReduction="10000"/>
          </a:bodyPr>
          <a:lstStyle/>
          <a:p>
            <a:r>
              <a:rPr lang="en-US" sz="1800" dirty="0"/>
              <a:t>Recruiters</a:t>
            </a:r>
          </a:p>
          <a:p>
            <a:r>
              <a:rPr lang="en-US" sz="1800" dirty="0"/>
              <a:t>Users from this category can see all job posts which he/she has created, potential candidates and get more information from user’s just by downloading user’s CV (Curriculum Vitae)</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7</a:t>
            </a:fld>
            <a:endParaRPr lang="en-US" dirty="0"/>
          </a:p>
        </p:txBody>
      </p:sp>
      <p:pic>
        <p:nvPicPr>
          <p:cNvPr id="5" name="Picture 4" descr="Graphical user interface, application, Word&#10;&#10;Description automatically generated">
            <a:extLst>
              <a:ext uri="{FF2B5EF4-FFF2-40B4-BE49-F238E27FC236}">
                <a16:creationId xmlns:a16="http://schemas.microsoft.com/office/drawing/2014/main" id="{F9907701-9B46-A7EE-E730-866C253A3F72}"/>
              </a:ext>
            </a:extLst>
          </p:cNvPr>
          <p:cNvPicPr>
            <a:picLocks noChangeAspect="1"/>
          </p:cNvPicPr>
          <p:nvPr/>
        </p:nvPicPr>
        <p:blipFill>
          <a:blip r:embed="rId2"/>
          <a:stretch>
            <a:fillRect/>
          </a:stretch>
        </p:blipFill>
        <p:spPr>
          <a:xfrm>
            <a:off x="4396031" y="4723692"/>
            <a:ext cx="7435752" cy="1904847"/>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CE868691-4324-4109-1188-89F9A65F8305}"/>
              </a:ext>
            </a:extLst>
          </p:cNvPr>
          <p:cNvPicPr>
            <a:picLocks noChangeAspect="1"/>
          </p:cNvPicPr>
          <p:nvPr/>
        </p:nvPicPr>
        <p:blipFill>
          <a:blip r:embed="rId3"/>
          <a:stretch>
            <a:fillRect/>
          </a:stretch>
        </p:blipFill>
        <p:spPr>
          <a:xfrm>
            <a:off x="360217" y="2908891"/>
            <a:ext cx="5957455" cy="2178525"/>
          </a:xfrm>
          <a:prstGeom prst="rect">
            <a:avLst/>
          </a:prstGeom>
        </p:spPr>
      </p:pic>
    </p:spTree>
    <p:extLst>
      <p:ext uri="{BB962C8B-B14F-4D97-AF65-F5344CB8AC3E}">
        <p14:creationId xmlns:p14="http://schemas.microsoft.com/office/powerpoint/2010/main" val="41502642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a:xfrm>
            <a:off x="7003074" y="1079627"/>
            <a:ext cx="4434840" cy="886968"/>
          </a:xfrm>
        </p:spPr>
        <p:txBody>
          <a:bodyPr/>
          <a:lstStyle/>
          <a:p>
            <a:r>
              <a:rPr lang="en-US" dirty="0"/>
              <a:t>Conclusion</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a:xfrm>
            <a:off x="7062610" y="2021062"/>
            <a:ext cx="4434840" cy="4754880"/>
          </a:xfrm>
        </p:spPr>
        <p:txBody>
          <a:bodyPr/>
          <a:lstStyle/>
          <a:p>
            <a:r>
              <a:rPr lang="en-US" dirty="0"/>
              <a:t>A job portal is an essential tool for job seekers and employers to connect with each other. It provides various features such as job search, resume posting, job alerts, and employer profiles that make the job search process easy and efficient. A well-designed and implemented job portal can transform the job market and revolutionize the recruitment process.</a:t>
            </a:r>
          </a:p>
        </p:txBody>
      </p: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11"/>
          </p:nvPr>
        </p:nvSpPr>
        <p:spPr/>
        <p:txBody>
          <a:bodyPr/>
          <a:lstStyle/>
          <a:p>
            <a:r>
              <a:rPr lang="en-US" dirty="0" err="1"/>
              <a:t>JobFinderIOSS</a:t>
            </a:r>
            <a:endParaRPr lang="en-US" dirty="0"/>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fld id="{D8DA9DAA-006C-4F4B-980E-E3DF019B24E2}" type="slidenum">
              <a:rPr lang="en-US" smtClean="0"/>
              <a:pPr/>
              <a:t>8</a:t>
            </a:fld>
            <a:endParaRPr lang="en-US" dirty="0"/>
          </a:p>
        </p:txBody>
      </p:sp>
      <p:pic>
        <p:nvPicPr>
          <p:cNvPr id="14" name="Picture 13">
            <a:extLst>
              <a:ext uri="{FF2B5EF4-FFF2-40B4-BE49-F238E27FC236}">
                <a16:creationId xmlns:a16="http://schemas.microsoft.com/office/drawing/2014/main" id="{80CDE81B-3771-D446-ADE0-344F70691C0E}"/>
              </a:ext>
            </a:extLst>
          </p:cNvPr>
          <p:cNvPicPr>
            <a:picLocks noChangeAspect="1"/>
          </p:cNvPicPr>
          <p:nvPr/>
        </p:nvPicPr>
        <p:blipFill>
          <a:blip r:embed="rId2"/>
          <a:stretch>
            <a:fillRect/>
          </a:stretch>
        </p:blipFill>
        <p:spPr>
          <a:xfrm>
            <a:off x="625315" y="493341"/>
            <a:ext cx="2676144" cy="1895856"/>
          </a:xfrm>
          <a:prstGeom prst="rect">
            <a:avLst/>
          </a:prstGeom>
        </p:spPr>
      </p:pic>
      <p:pic>
        <p:nvPicPr>
          <p:cNvPr id="17" name="Picture Placeholder 14">
            <a:extLst>
              <a:ext uri="{FF2B5EF4-FFF2-40B4-BE49-F238E27FC236}">
                <a16:creationId xmlns:a16="http://schemas.microsoft.com/office/drawing/2014/main" id="{62DABB9D-67EC-06DE-EF95-3A2867EF74C6}"/>
              </a:ext>
            </a:extLst>
          </p:cNvPr>
          <p:cNvPicPr>
            <a:picLocks noChangeAspect="1"/>
          </p:cNvPicPr>
          <p:nvPr/>
        </p:nvPicPr>
        <p:blipFill>
          <a:blip r:embed="rId3"/>
          <a:srcRect l="2485" r="2485"/>
          <a:stretch/>
        </p:blipFill>
        <p:spPr>
          <a:xfrm>
            <a:off x="273507"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pic>
      <p:pic>
        <p:nvPicPr>
          <p:cNvPr id="21" name="Picture Placeholder 10">
            <a:extLst>
              <a:ext uri="{FF2B5EF4-FFF2-40B4-BE49-F238E27FC236}">
                <a16:creationId xmlns:a16="http://schemas.microsoft.com/office/drawing/2014/main" id="{BD498AB5-2A32-C521-C5A6-968536AC5366}"/>
              </a:ext>
            </a:extLst>
          </p:cNvPr>
          <p:cNvPicPr>
            <a:picLocks noChangeAspect="1"/>
          </p:cNvPicPr>
          <p:nvPr/>
        </p:nvPicPr>
        <p:blipFill>
          <a:blip r:embed="rId4"/>
          <a:srcRect l="17623" r="17623"/>
          <a:stretch/>
        </p:blipFill>
        <p:spPr>
          <a:xfrm>
            <a:off x="3965591" y="1883271"/>
            <a:ext cx="2290065" cy="2273502"/>
          </a:xfrm>
          <a:prstGeom prst="rect">
            <a:avLst/>
          </a:prstGeom>
        </p:spPr>
      </p:pic>
    </p:spTree>
    <p:extLst>
      <p:ext uri="{BB962C8B-B14F-4D97-AF65-F5344CB8AC3E}">
        <p14:creationId xmlns:p14="http://schemas.microsoft.com/office/powerpoint/2010/main" val="7693222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spc="400" dirty="0">
                <a:latin typeface="+mn-lt"/>
              </a:rPr>
              <a:t>THANK YOU</a:t>
            </a:r>
            <a:endParaRPr lang="en-US" dirty="0"/>
          </a:p>
        </p:txBody>
      </p:sp>
    </p:spTree>
    <p:extLst>
      <p:ext uri="{BB962C8B-B14F-4D97-AF65-F5344CB8AC3E}">
        <p14:creationId xmlns:p14="http://schemas.microsoft.com/office/powerpoint/2010/main" val="22278825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{D31492A4-0280-47E3-9B8F-5F04A3105B45}tf89338750_win32</Template>
  <TotalTime>68</TotalTime>
  <Words>348</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Univers</vt:lpstr>
      <vt:lpstr>GradientUnivers</vt:lpstr>
      <vt:lpstr>JoBfinderIOSS</vt:lpstr>
      <vt:lpstr>Introduction</vt:lpstr>
      <vt:lpstr>PowerPoint Presentation</vt:lpstr>
      <vt:lpstr>JobFinderIOSS – Application Structure</vt:lpstr>
      <vt:lpstr>JobFinderIOSS – Application Structure</vt:lpstr>
      <vt:lpstr>Creating CV’s</vt:lpstr>
      <vt:lpstr>JobFinderIOSS – Application Structure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JoBfinderIOSS</dc:title>
  <dc:creator>Murat Useini</dc:creator>
  <cp:lastModifiedBy>Murat Useini</cp:lastModifiedBy>
  <cp:revision>4</cp:revision>
  <dcterms:created xsi:type="dcterms:W3CDTF">2023-02-19T20:16:05Z</dcterms:created>
  <dcterms:modified xsi:type="dcterms:W3CDTF">2023-02-19T21:25:38Z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