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d2c2b8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d2c2b8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dd2c2b82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dd2c2b82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d2c2b82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d2c2b82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d2c2b82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d2c2b82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d2c2b8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d2c2b82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d2c2b82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d2c2b82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d2c2b82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d2c2b82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dd2c2b82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dd2c2b82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hreatpost.com/latin-american-atm-thieves-turning-to-hacking/12828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Ploutus.D ATM Malware</a:t>
            </a:r>
            <a:endParaRPr/>
          </a:p>
        </p:txBody>
      </p:sp>
      <p:sp>
        <p:nvSpPr>
          <p:cNvPr id="135" name="Google Shape;135;p13"/>
          <p:cNvSpPr txBox="1"/>
          <p:nvPr>
            <p:ph idx="1" type="subTitle"/>
          </p:nvPr>
        </p:nvSpPr>
        <p:spPr>
          <a:xfrm>
            <a:off x="4525025" y="35428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Ploutus.D ATM Malware </a:t>
            </a:r>
            <a:r>
              <a:rPr lang="en"/>
              <a:t>operates</a:t>
            </a:r>
            <a:r>
              <a:rPr lang="en"/>
              <a:t> on ATMs that run Windows 10, 8, 7, and XP and is designed to force ATMs to dispense cash without the use of a card. Taking advantage of the physical vulnerability of ATM machine locations.</a:t>
            </a:r>
            <a:endParaRPr/>
          </a:p>
        </p:txBody>
      </p:sp>
      <p:sp>
        <p:nvSpPr>
          <p:cNvPr id="136" name="Google Shape;136;p13"/>
          <p:cNvSpPr txBox="1"/>
          <p:nvPr/>
        </p:nvSpPr>
        <p:spPr>
          <a:xfrm>
            <a:off x="0" y="2825800"/>
            <a:ext cx="35373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Keeton Hohensee,</a:t>
            </a:r>
            <a:r>
              <a:rPr lang="en">
                <a:latin typeface="Lato"/>
                <a:ea typeface="Lato"/>
                <a:cs typeface="Lato"/>
                <a:sym typeface="Lato"/>
              </a:rPr>
              <a:t> </a:t>
            </a:r>
            <a:r>
              <a:rPr lang="en">
                <a:solidFill>
                  <a:srgbClr val="FFFFFF"/>
                </a:solidFill>
                <a:latin typeface="Lato"/>
                <a:ea typeface="Lato"/>
                <a:cs typeface="Lato"/>
                <a:sym typeface="Lato"/>
              </a:rPr>
              <a:t>Esad Turkan, Vittal, </a:t>
            </a:r>
            <a:r>
              <a:rPr lang="en">
                <a:solidFill>
                  <a:srgbClr val="FFFFFF"/>
                </a:solidFill>
                <a:latin typeface="Lato"/>
                <a:ea typeface="Lato"/>
                <a:cs typeface="Lato"/>
                <a:sym typeface="Lato"/>
              </a:rPr>
              <a:t>Michael</a:t>
            </a:r>
            <a:r>
              <a:rPr lang="en">
                <a:solidFill>
                  <a:srgbClr val="FFFFFF"/>
                </a:solidFill>
                <a:latin typeface="Lato"/>
                <a:ea typeface="Lato"/>
                <a:cs typeface="Lato"/>
                <a:sym typeface="Lato"/>
              </a:rPr>
              <a:t> Huebel</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Ploutus.D ATM Malware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Ploutus.D is engineered to force ATMs to dispense cash to one deploying it.</a:t>
            </a:r>
            <a:endParaRPr/>
          </a:p>
          <a:p>
            <a:pPr indent="0" lvl="0" marL="0" rtl="0" algn="l">
              <a:spcBef>
                <a:spcPts val="1600"/>
              </a:spcBef>
              <a:spcAft>
                <a:spcPts val="0"/>
              </a:spcAft>
              <a:buNone/>
            </a:pPr>
            <a:r>
              <a:rPr lang="en"/>
              <a:t>In order to weaponize Ploutus.D the threat actor needs access to the top portion of the ATM, the ability to connect a keyboard, and then use an activation code. This code is a unique ID generated per ATM and current month and day of the attack, which when entered will dispense the cash.</a:t>
            </a:r>
            <a:endParaRPr/>
          </a:p>
          <a:p>
            <a:pPr indent="0" lvl="0" marL="0" rtl="0" algn="l">
              <a:spcBef>
                <a:spcPts val="1600"/>
              </a:spcBef>
              <a:spcAft>
                <a:spcPts val="1600"/>
              </a:spcAft>
              <a:buNone/>
            </a:pPr>
            <a:r>
              <a:rPr lang="en"/>
              <a:t>The concern here is that different variants of Ploutus.D Malware have been deployed since as early as 2013, which shows the attackers are persistently making the upgrades necessary to deploy this malware. </a:t>
            </a:r>
            <a:endParaRPr/>
          </a:p>
        </p:txBody>
      </p:sp>
      <p:sp>
        <p:nvSpPr>
          <p:cNvPr id="143" name="Google Shape;143;p14"/>
          <p:cNvSpPr txBox="1"/>
          <p:nvPr/>
        </p:nvSpPr>
        <p:spPr>
          <a:xfrm>
            <a:off x="389650" y="4271550"/>
            <a:ext cx="8388600" cy="58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rgbClr val="FF9900"/>
                </a:solidFill>
                <a:latin typeface="Montserrat"/>
                <a:ea typeface="Montserrat"/>
                <a:cs typeface="Montserrat"/>
                <a:sym typeface="Montserrat"/>
              </a:rPr>
              <a:t>Ploutus, the malware has been on the scene since 2013. </a:t>
            </a:r>
            <a:endParaRPr i="1" sz="900">
              <a:solidFill>
                <a:srgbClr val="FF9900"/>
              </a:solidFill>
              <a:latin typeface="Montserrat"/>
              <a:ea typeface="Montserrat"/>
              <a:cs typeface="Montserrat"/>
              <a:sym typeface="Montserrat"/>
            </a:endParaRPr>
          </a:p>
          <a:p>
            <a:pPr indent="0" lvl="0" marL="0" rtl="0" algn="ctr">
              <a:spcBef>
                <a:spcPts val="0"/>
              </a:spcBef>
              <a:spcAft>
                <a:spcPts val="0"/>
              </a:spcAft>
              <a:buNone/>
            </a:pPr>
            <a:r>
              <a:rPr i="1" lang="en" sz="900">
                <a:solidFill>
                  <a:srgbClr val="FF9900"/>
                </a:solidFill>
                <a:latin typeface="Montserrat"/>
                <a:ea typeface="Montserrat"/>
                <a:cs typeface="Montserrat"/>
                <a:sym typeface="Montserrat"/>
              </a:rPr>
              <a:t>In Oct. 2017 the malware had accounted for 64M USD in losses, according to </a:t>
            </a:r>
            <a:r>
              <a:rPr i="1" lang="en" sz="900">
                <a:solidFill>
                  <a:srgbClr val="FF9900"/>
                </a:solidFill>
                <a:uFill>
                  <a:noFill/>
                </a:uFill>
                <a:latin typeface="Montserrat"/>
                <a:ea typeface="Montserrat"/>
                <a:cs typeface="Montserrat"/>
                <a:sym typeface="Montserrat"/>
                <a:hlinkClick r:id="rId3"/>
              </a:rPr>
              <a:t>a paper presented at Virus Bulletin</a:t>
            </a:r>
            <a:r>
              <a:rPr i="1" lang="en" sz="900">
                <a:solidFill>
                  <a:srgbClr val="FF9900"/>
                </a:solidFill>
                <a:latin typeface="Montserrat"/>
                <a:ea typeface="Montserrat"/>
                <a:cs typeface="Montserrat"/>
                <a:sym typeface="Montserrat"/>
              </a:rPr>
              <a:t> by Thiago Marques, researcher at Kaspersky Lab.</a:t>
            </a:r>
            <a:endParaRPr i="1" sz="900">
              <a:solidFill>
                <a:srgbClr val="FF99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effects of the Plotus attacks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a:t>
            </a:r>
            <a:r>
              <a:rPr lang="en"/>
              <a:t>plotus</a:t>
            </a:r>
            <a:r>
              <a:rPr lang="en"/>
              <a:t> malware was </a:t>
            </a:r>
            <a:r>
              <a:rPr lang="en"/>
              <a:t>originally</a:t>
            </a:r>
            <a:r>
              <a:rPr lang="en"/>
              <a:t> used in </a:t>
            </a:r>
            <a:r>
              <a:rPr lang="en"/>
              <a:t>mexico</a:t>
            </a:r>
            <a:r>
              <a:rPr lang="en"/>
              <a:t> in 2013 and has been detected as </a:t>
            </a:r>
            <a:r>
              <a:rPr lang="en"/>
              <a:t>recent</a:t>
            </a:r>
            <a:r>
              <a:rPr lang="en"/>
              <a:t> as 2017 in The US. </a:t>
            </a:r>
            <a:endParaRPr/>
          </a:p>
          <a:p>
            <a:pPr indent="0" lvl="0" marL="0" rtl="0" algn="l">
              <a:lnSpc>
                <a:spcPct val="100000"/>
              </a:lnSpc>
              <a:spcBef>
                <a:spcPts val="1600"/>
              </a:spcBef>
              <a:spcAft>
                <a:spcPts val="0"/>
              </a:spcAft>
              <a:buNone/>
            </a:pPr>
            <a:r>
              <a:t/>
            </a:r>
            <a:endParaRPr sz="600"/>
          </a:p>
          <a:p>
            <a:pPr indent="-311150" lvl="0" marL="457200" rtl="0" algn="l">
              <a:spcBef>
                <a:spcPts val="1600"/>
              </a:spcBef>
              <a:spcAft>
                <a:spcPts val="0"/>
              </a:spcAft>
              <a:buSzPts val="1300"/>
              <a:buChar char="●"/>
            </a:pPr>
            <a:r>
              <a:rPr lang="en"/>
              <a:t>The main Target of the </a:t>
            </a:r>
            <a:r>
              <a:rPr lang="en"/>
              <a:t>plotus</a:t>
            </a:r>
            <a:r>
              <a:rPr lang="en"/>
              <a:t> malware was to </a:t>
            </a:r>
            <a:r>
              <a:rPr lang="en"/>
              <a:t>retrieve</a:t>
            </a:r>
            <a:r>
              <a:rPr lang="en"/>
              <a:t> money from ATMs.</a:t>
            </a:r>
            <a:endParaRPr/>
          </a:p>
          <a:p>
            <a:pPr indent="0" lvl="0" marL="0" rtl="0" algn="l">
              <a:lnSpc>
                <a:spcPct val="100000"/>
              </a:lnSpc>
              <a:spcBef>
                <a:spcPts val="1600"/>
              </a:spcBef>
              <a:spcAft>
                <a:spcPts val="0"/>
              </a:spcAft>
              <a:buNone/>
            </a:pPr>
            <a:r>
              <a:t/>
            </a:r>
            <a:endParaRPr sz="600"/>
          </a:p>
          <a:p>
            <a:pPr indent="-311150" lvl="0" marL="457200" rtl="0" algn="l">
              <a:spcBef>
                <a:spcPts val="1600"/>
              </a:spcBef>
              <a:spcAft>
                <a:spcPts val="0"/>
              </a:spcAft>
              <a:buSzPts val="1300"/>
              <a:buChar char="●"/>
            </a:pPr>
            <a:r>
              <a:rPr lang="en"/>
              <a:t>27% of tested ATMs had the malware on it.</a:t>
            </a:r>
            <a:endParaRPr/>
          </a:p>
          <a:p>
            <a:pPr indent="0" lvl="0" marL="0" rtl="0" algn="l">
              <a:lnSpc>
                <a:spcPct val="100000"/>
              </a:lnSpc>
              <a:spcBef>
                <a:spcPts val="1600"/>
              </a:spcBef>
              <a:spcAft>
                <a:spcPts val="0"/>
              </a:spcAft>
              <a:buNone/>
            </a:pPr>
            <a:r>
              <a:t/>
            </a:r>
            <a:endParaRPr sz="600"/>
          </a:p>
          <a:p>
            <a:pPr indent="-311150" lvl="0" marL="457200" rtl="0" algn="l">
              <a:spcBef>
                <a:spcPts val="1600"/>
              </a:spcBef>
              <a:spcAft>
                <a:spcPts val="0"/>
              </a:spcAft>
              <a:buSzPts val="1300"/>
              <a:buChar char="●"/>
            </a:pPr>
            <a:r>
              <a:rPr lang="en"/>
              <a:t>It only takes 15 min to install the </a:t>
            </a:r>
            <a:r>
              <a:rPr lang="en"/>
              <a:t>malware</a:t>
            </a:r>
            <a:r>
              <a:rPr lang="en"/>
              <a:t> in order for criminals to send an SMS and be able to </a:t>
            </a:r>
            <a:r>
              <a:rPr lang="en"/>
              <a:t>retrieve</a:t>
            </a:r>
            <a:r>
              <a:rPr lang="en"/>
              <a:t> money </a:t>
            </a:r>
            <a:r>
              <a:rPr lang="en"/>
              <a:t>from</a:t>
            </a:r>
            <a:r>
              <a:rPr lang="en"/>
              <a:t> the ATM.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60500" y="171725"/>
            <a:ext cx="70389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How was the threat first identified and what was the timeline of </a:t>
            </a:r>
            <a:r>
              <a:rPr lang="en" sz="1800">
                <a:latin typeface="Arial"/>
                <a:ea typeface="Arial"/>
                <a:cs typeface="Arial"/>
                <a:sym typeface="Arial"/>
              </a:rPr>
              <a:t>of </a:t>
            </a:r>
            <a:r>
              <a:rPr lang="en" sz="1800">
                <a:latin typeface="Arial"/>
                <a:ea typeface="Arial"/>
                <a:cs typeface="Arial"/>
                <a:sym typeface="Arial"/>
              </a:rPr>
              <a:t>events associated?</a:t>
            </a:r>
            <a:endParaRPr sz="1800">
              <a:latin typeface="Arial"/>
              <a:ea typeface="Arial"/>
              <a:cs typeface="Arial"/>
              <a:sym typeface="Arial"/>
            </a:endParaRPr>
          </a:p>
        </p:txBody>
      </p:sp>
      <p:sp>
        <p:nvSpPr>
          <p:cNvPr id="155" name="Google Shape;155;p16"/>
          <p:cNvSpPr txBox="1"/>
          <p:nvPr>
            <p:ph idx="1" type="body"/>
          </p:nvPr>
        </p:nvSpPr>
        <p:spPr>
          <a:xfrm>
            <a:off x="1364125" y="804325"/>
            <a:ext cx="2861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Using Indicators Of Compromise (IOCs)- to identify potentially malicious activity on a system or network, you can detect if you’re currently infected. </a:t>
            </a:r>
            <a:endParaRPr sz="1100">
              <a:solidFill>
                <a:schemeClr val="dk2"/>
              </a:solidFill>
              <a:latin typeface="Roboto"/>
              <a:ea typeface="Roboto"/>
              <a:cs typeface="Roboto"/>
              <a:sym typeface="Roboto"/>
            </a:endParaRPr>
          </a:p>
          <a:p>
            <a:pPr indent="0" lvl="0" marL="0" rtl="0" algn="l">
              <a:spcBef>
                <a:spcPts val="1600"/>
              </a:spcBef>
              <a:spcAft>
                <a:spcPts val="1600"/>
              </a:spcAft>
              <a:buNone/>
            </a:pPr>
            <a:r>
              <a:rPr lang="en" sz="1100">
                <a:solidFill>
                  <a:schemeClr val="dk2"/>
                </a:solidFill>
                <a:latin typeface="Roboto"/>
                <a:ea typeface="Roboto"/>
                <a:cs typeface="Roboto"/>
                <a:sym typeface="Roboto"/>
              </a:rPr>
              <a:t>Additionally, left-behind remnants of a previous infection may also be reported.</a:t>
            </a:r>
            <a:endParaRPr sz="1100">
              <a:solidFill>
                <a:schemeClr val="dk2"/>
              </a:solidFill>
            </a:endParaRPr>
          </a:p>
        </p:txBody>
      </p:sp>
      <p:sp>
        <p:nvSpPr>
          <p:cNvPr id="156" name="Google Shape;156;p16"/>
          <p:cNvSpPr txBox="1"/>
          <p:nvPr/>
        </p:nvSpPr>
        <p:spPr>
          <a:xfrm>
            <a:off x="4476900" y="1181000"/>
            <a:ext cx="4667100" cy="37149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en" sz="1500">
                <a:solidFill>
                  <a:srgbClr val="336699"/>
                </a:solidFill>
                <a:latin typeface="Lato"/>
                <a:ea typeface="Lato"/>
                <a:cs typeface="Lato"/>
                <a:sym typeface="Lato"/>
              </a:rPr>
              <a:t>Recognizing Jackpotting Attacks</a:t>
            </a:r>
            <a:endParaRPr b="1" sz="1500">
              <a:solidFill>
                <a:srgbClr val="336699"/>
              </a:solidFill>
              <a:latin typeface="Lato"/>
              <a:ea typeface="Lato"/>
              <a:cs typeface="Lato"/>
              <a:sym typeface="Lato"/>
            </a:endParaRPr>
          </a:p>
          <a:p>
            <a:pPr indent="0" lvl="0" marL="0" rtl="0" algn="l">
              <a:spcBef>
                <a:spcPts val="1800"/>
              </a:spcBef>
              <a:spcAft>
                <a:spcPts val="0"/>
              </a:spcAft>
              <a:buNone/>
            </a:pPr>
            <a:r>
              <a:rPr lang="en" sz="1000">
                <a:solidFill>
                  <a:schemeClr val="lt1"/>
                </a:solidFill>
                <a:latin typeface="Roboto"/>
                <a:ea typeface="Roboto"/>
                <a:cs typeface="Roboto"/>
                <a:sym typeface="Roboto"/>
              </a:rPr>
              <a:t>Physical access is necessary to perform this attack as well as potential damage to the device. Routine sweeps should be made by the device administrator to ensure there is no damage to the locking mechanism, top hat, or casing indicating that the device has been tampered with. Additionally, if the device has a built-in tamper alarm to the opening of the top hat, it should be enabled.</a:t>
            </a:r>
            <a:endParaRPr sz="1000">
              <a:solidFill>
                <a:schemeClr val="lt1"/>
              </a:solidFill>
              <a:latin typeface="Roboto"/>
              <a:ea typeface="Roboto"/>
              <a:cs typeface="Roboto"/>
              <a:sym typeface="Roboto"/>
            </a:endParaRPr>
          </a:p>
        </p:txBody>
      </p:sp>
      <p:pic>
        <p:nvPicPr>
          <p:cNvPr id="157" name="Google Shape;157;p16"/>
          <p:cNvPicPr preferRelativeResize="0"/>
          <p:nvPr/>
        </p:nvPicPr>
        <p:blipFill>
          <a:blip r:embed="rId3">
            <a:alphaModFix/>
          </a:blip>
          <a:stretch>
            <a:fillRect/>
          </a:stretch>
        </p:blipFill>
        <p:spPr>
          <a:xfrm>
            <a:off x="297600" y="2298525"/>
            <a:ext cx="3240775" cy="1208950"/>
          </a:xfrm>
          <a:prstGeom prst="rect">
            <a:avLst/>
          </a:prstGeom>
          <a:noFill/>
          <a:ln>
            <a:noFill/>
          </a:ln>
        </p:spPr>
      </p:pic>
      <p:pic>
        <p:nvPicPr>
          <p:cNvPr id="158" name="Google Shape;158;p16"/>
          <p:cNvPicPr preferRelativeResize="0"/>
          <p:nvPr/>
        </p:nvPicPr>
        <p:blipFill>
          <a:blip r:embed="rId4">
            <a:alphaModFix/>
          </a:blip>
          <a:stretch>
            <a:fillRect/>
          </a:stretch>
        </p:blipFill>
        <p:spPr>
          <a:xfrm>
            <a:off x="5996575" y="2970939"/>
            <a:ext cx="2861699" cy="1891711"/>
          </a:xfrm>
          <a:prstGeom prst="rect">
            <a:avLst/>
          </a:prstGeom>
          <a:noFill/>
          <a:ln>
            <a:noFill/>
          </a:ln>
        </p:spPr>
      </p:pic>
      <p:pic>
        <p:nvPicPr>
          <p:cNvPr id="159" name="Google Shape;159;p16"/>
          <p:cNvPicPr preferRelativeResize="0"/>
          <p:nvPr/>
        </p:nvPicPr>
        <p:blipFill>
          <a:blip r:embed="rId5">
            <a:alphaModFix/>
          </a:blip>
          <a:stretch>
            <a:fillRect/>
          </a:stretch>
        </p:blipFill>
        <p:spPr>
          <a:xfrm>
            <a:off x="2779675" y="3425440"/>
            <a:ext cx="3091924" cy="17180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rPr>
              <a:t>What steps can or should be taken to mitigate risk in cases where users have already been affected?</a:t>
            </a:r>
            <a:endParaRPr b="1" sz="1800">
              <a:solidFill>
                <a:schemeClr val="dk2"/>
              </a:solidFill>
            </a:endParaRPr>
          </a:p>
          <a:p>
            <a:pPr indent="0" lvl="0" marL="0" rtl="0" algn="l">
              <a:spcBef>
                <a:spcPts val="200"/>
              </a:spcBef>
              <a:spcAft>
                <a:spcPts val="0"/>
              </a:spcAft>
              <a:buNone/>
            </a:pPr>
            <a:r>
              <a:t/>
            </a:r>
            <a:endParaRPr sz="1800">
              <a:solidFill>
                <a:schemeClr val="dk2"/>
              </a:solidFill>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Report instances (including failed attempts) to defraud or compromise systems to the appropriate law enforcement and regulatory authorities. </a:t>
            </a:r>
            <a:endParaRPr sz="1400">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Perform a risk assessment of the entire ATM estate, recognizing that different ATMs, even of the same model, can have different levels of software and firmware installed or configured. </a:t>
            </a:r>
            <a:endParaRPr sz="1400">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Use a golden image disk known to be free of malware to deploy locked-down whitelisting. This will avoid the possibility of introducing malware that may already be present on other whitelisted ATMs. </a:t>
            </a:r>
            <a:endParaRPr sz="1400">
              <a:solidFill>
                <a:schemeClr val="dk2"/>
              </a:solidFill>
              <a:latin typeface="Montserrat"/>
              <a:ea typeface="Montserrat"/>
              <a:cs typeface="Montserrat"/>
              <a:sym typeface="Montserrat"/>
            </a:endParaRPr>
          </a:p>
          <a:p>
            <a:pPr indent="0" lvl="0" marL="0" rtl="0" algn="l">
              <a:spcBef>
                <a:spcPts val="1200"/>
              </a:spcBef>
              <a:spcAft>
                <a:spcPts val="1600"/>
              </a:spcAft>
              <a:buNone/>
            </a:pPr>
            <a:r>
              <a:t/>
            </a:r>
            <a:endParaRPr sz="14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rPr>
              <a:t>What steps can or should be taken to mitigate risk for future threats similar to the one uncovered.</a:t>
            </a:r>
            <a:endParaRPr b="1" sz="1800">
              <a:solidFill>
                <a:schemeClr val="dk2"/>
              </a:solidFill>
            </a:endParaRPr>
          </a:p>
          <a:p>
            <a:pPr indent="0" lvl="0" marL="0" rtl="0" algn="l">
              <a:spcBef>
                <a:spcPts val="200"/>
              </a:spcBef>
              <a:spcAft>
                <a:spcPts val="0"/>
              </a:spcAft>
              <a:buNone/>
            </a:pPr>
            <a:r>
              <a:t/>
            </a:r>
            <a:endParaRPr sz="1800">
              <a:solidFill>
                <a:schemeClr val="dk2"/>
              </a:solidFill>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Disable access to the Windows desktop at the ATM, and maintain a robust password management policy.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Enhance the physical security of the ATM cabinet or top box, including the use of high security locks, keys and alarm systems.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Set and maintain strong BIOS password protection to prevent settings from being changed without correct authorization.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Effectively monitor the operation of ATMs, paying special attention to unusual patterns of power outages, resets, communication failures and an uncharacteristic low number of transactions at normally high transacting ATMs.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Implement strong encryption between the ATM and the host.</a:t>
            </a:r>
            <a:br>
              <a:rPr lang="en" sz="1200">
                <a:solidFill>
                  <a:schemeClr val="dk2"/>
                </a:solidFill>
                <a:latin typeface="Montserrat"/>
                <a:ea typeface="Montserrat"/>
                <a:cs typeface="Montserrat"/>
                <a:sym typeface="Montserrat"/>
              </a:rPr>
            </a:br>
            <a:r>
              <a:rPr lang="en" sz="1200">
                <a:solidFill>
                  <a:schemeClr val="dk2"/>
                </a:solidFill>
                <a:latin typeface="Montserrat"/>
                <a:ea typeface="Montserrat"/>
                <a:cs typeface="Montserrat"/>
                <a:sym typeface="Montserrat"/>
              </a:rPr>
              <a:t> Enable message authentication codes (MAC) to protect the</a:t>
            </a:r>
            <a:br>
              <a:rPr lang="en" sz="1200">
                <a:solidFill>
                  <a:schemeClr val="dk2"/>
                </a:solidFill>
                <a:latin typeface="Montserrat"/>
                <a:ea typeface="Montserrat"/>
                <a:cs typeface="Montserrat"/>
                <a:sym typeface="Montserrat"/>
              </a:rPr>
            </a:br>
            <a:r>
              <a:rPr lang="en" sz="1200">
                <a:solidFill>
                  <a:schemeClr val="dk2"/>
                </a:solidFill>
                <a:latin typeface="Montserrat"/>
                <a:ea typeface="Montserrat"/>
                <a:cs typeface="Montserrat"/>
                <a:sym typeface="Montserrat"/>
              </a:rPr>
              <a:t> integrity of messages between the ATM and the host. </a:t>
            </a:r>
            <a:endParaRPr sz="1200">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rPr>
              <a:t>What steps can or should be taken to mitigate risk for future threats similar to the one uncovered.</a:t>
            </a:r>
            <a:endParaRPr b="1" sz="1800">
              <a:solidFill>
                <a:schemeClr val="dk2"/>
              </a:solidFill>
            </a:endParaRPr>
          </a:p>
          <a:p>
            <a:pPr indent="0" lvl="0" marL="0" rtl="0" algn="l">
              <a:spcBef>
                <a:spcPts val="200"/>
              </a:spcBef>
              <a:spcAft>
                <a:spcPts val="0"/>
              </a:spcAft>
              <a:buNone/>
            </a:pPr>
            <a:r>
              <a:t/>
            </a:r>
            <a:endParaRPr sz="1800">
              <a:solidFill>
                <a:schemeClr val="dk2"/>
              </a:solidFill>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Implement secure remote key loading for ATM encryption keys, and prevent the entering of encryption keys via the ATM supervisor or administrator keyboard.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Deploy full hard disk encryption (FHDE) and encryption and authentication solutions to protect internal communications between the genuine ATM PC core and ATM modules, including the dispenser.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Prevent unauthorized USB devices from being installed (USB whitelisting).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Disable in BIOS the ability to boot or auto-run software from USB sticks and CD/DVD drives.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Train staff and service personnel to be vigilant in detecting any changes to the ATM which may indicate that unauthorized access to the ATM cabinet has occurred, including: </a:t>
            </a:r>
            <a:endParaRPr sz="1200">
              <a:solidFill>
                <a:schemeClr val="dk2"/>
              </a:solidFill>
              <a:latin typeface="Montserrat"/>
              <a:ea typeface="Montserrat"/>
              <a:cs typeface="Montserrat"/>
              <a:sym typeface="Montserrat"/>
            </a:endParaRPr>
          </a:p>
          <a:p>
            <a:pPr indent="-292100" lvl="1" marL="914400" rtl="0" algn="l">
              <a:spcBef>
                <a:spcPts val="0"/>
              </a:spcBef>
              <a:spcAft>
                <a:spcPts val="0"/>
              </a:spcAft>
              <a:buClr>
                <a:schemeClr val="dk2"/>
              </a:buClr>
              <a:buSzPts val="1000"/>
              <a:buFont typeface="Montserrat"/>
              <a:buChar char="●"/>
            </a:pPr>
            <a:r>
              <a:rPr lang="en" sz="1000">
                <a:solidFill>
                  <a:schemeClr val="dk2"/>
                </a:solidFill>
                <a:latin typeface="Montserrat"/>
                <a:ea typeface="Montserrat"/>
                <a:cs typeface="Montserrat"/>
                <a:sym typeface="Montserrat"/>
              </a:rPr>
              <a:t>Inspection for holes cut in the fascia, </a:t>
            </a:r>
            <a:endParaRPr sz="1000">
              <a:solidFill>
                <a:schemeClr val="dk2"/>
              </a:solidFill>
              <a:latin typeface="Montserrat"/>
              <a:ea typeface="Montserrat"/>
              <a:cs typeface="Montserrat"/>
              <a:sym typeface="Montserrat"/>
            </a:endParaRPr>
          </a:p>
          <a:p>
            <a:pPr indent="-292100" lvl="1" marL="914400" rtl="0" algn="l">
              <a:spcBef>
                <a:spcPts val="0"/>
              </a:spcBef>
              <a:spcAft>
                <a:spcPts val="0"/>
              </a:spcAft>
              <a:buClr>
                <a:schemeClr val="dk2"/>
              </a:buClr>
              <a:buSzPts val="1000"/>
              <a:buFont typeface="Montserrat"/>
              <a:buChar char="●"/>
            </a:pPr>
            <a:r>
              <a:rPr lang="en" sz="1000">
                <a:solidFill>
                  <a:schemeClr val="dk2"/>
                </a:solidFill>
                <a:latin typeface="Montserrat"/>
                <a:ea typeface="Montserrat"/>
                <a:cs typeface="Montserrat"/>
                <a:sym typeface="Montserrat"/>
              </a:rPr>
              <a:t>Damaged locks, and </a:t>
            </a:r>
            <a:endParaRPr sz="1000">
              <a:solidFill>
                <a:schemeClr val="dk2"/>
              </a:solidFill>
              <a:latin typeface="Montserrat"/>
              <a:ea typeface="Montserrat"/>
              <a:cs typeface="Montserrat"/>
              <a:sym typeface="Montserrat"/>
            </a:endParaRPr>
          </a:p>
          <a:p>
            <a:pPr indent="-292100" lvl="1" marL="914400" rtl="0" algn="l">
              <a:spcBef>
                <a:spcPts val="0"/>
              </a:spcBef>
              <a:spcAft>
                <a:spcPts val="0"/>
              </a:spcAft>
              <a:buClr>
                <a:schemeClr val="dk2"/>
              </a:buClr>
              <a:buSzPts val="1000"/>
              <a:buFont typeface="Montserrat"/>
              <a:buChar char="●"/>
            </a:pPr>
            <a:r>
              <a:rPr lang="en" sz="1000">
                <a:solidFill>
                  <a:schemeClr val="dk2"/>
                </a:solidFill>
                <a:latin typeface="Montserrat"/>
                <a:ea typeface="Montserrat"/>
                <a:cs typeface="Montserrat"/>
                <a:sym typeface="Montserrat"/>
              </a:rPr>
              <a:t>Out-of-place internal cables. </a:t>
            </a:r>
            <a:endParaRPr sz="10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rPr>
              <a:t>What steps can or should be taken to mitigate risk for future threats similar to the one uncovered.</a:t>
            </a:r>
            <a:endParaRPr b="1" sz="1800">
              <a:solidFill>
                <a:schemeClr val="dk2"/>
              </a:solidFill>
            </a:endParaRPr>
          </a:p>
          <a:p>
            <a:pPr indent="0" lvl="0" marL="0" rtl="0" algn="l">
              <a:spcBef>
                <a:spcPts val="200"/>
              </a:spcBef>
              <a:spcAft>
                <a:spcPts val="0"/>
              </a:spcAft>
              <a:buNone/>
            </a:pPr>
            <a:r>
              <a:t/>
            </a:r>
            <a:endParaRPr sz="1800">
              <a:solidFill>
                <a:schemeClr val="dk2"/>
              </a:solidFill>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Engage ATM solution providers and other specialists for guidance on installing and correctly configuring any applicable hardware, firmware or software to detect and prevent malware and black box attacks.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Ensure ATMs and all related systems comply with the latest PCI standards where applicable.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Ensure that firewalls and anti-malware protection are correctly configured, including whitelisting solutions that cannot be disabled without generating a remotely monitored alert and audit trail. </a:t>
            </a:r>
            <a:endParaRPr sz="1200">
              <a:solidFill>
                <a:schemeClr val="dk2"/>
              </a:solidFill>
              <a:latin typeface="Montserrat"/>
              <a:ea typeface="Montserrat"/>
              <a:cs typeface="Montserrat"/>
              <a:sym typeface="Montserrat"/>
            </a:endParaRPr>
          </a:p>
          <a:p>
            <a:pPr indent="0" lvl="0" marL="0" rtl="0" algn="l">
              <a:spcBef>
                <a:spcPts val="1200"/>
              </a:spcBef>
              <a:spcAft>
                <a:spcPts val="1600"/>
              </a:spcAft>
              <a:buNone/>
            </a:pPr>
            <a:r>
              <a:t/>
            </a:r>
            <a:endParaRPr sz="12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