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124D-8070-49CF-8D8C-11152981D95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1070-6171-4F1E-8CC3-760B8FD3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3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124D-8070-49CF-8D8C-11152981D95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1070-6171-4F1E-8CC3-760B8FD3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5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124D-8070-49CF-8D8C-11152981D95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1070-6171-4F1E-8CC3-760B8FD3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2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124D-8070-49CF-8D8C-11152981D95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1070-6171-4F1E-8CC3-760B8FD3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4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124D-8070-49CF-8D8C-11152981D95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1070-6171-4F1E-8CC3-760B8FD3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0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124D-8070-49CF-8D8C-11152981D95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1070-6171-4F1E-8CC3-760B8FD3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124D-8070-49CF-8D8C-11152981D95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1070-6171-4F1E-8CC3-760B8FD3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0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124D-8070-49CF-8D8C-11152981D95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1070-6171-4F1E-8CC3-760B8FD3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124D-8070-49CF-8D8C-11152981D95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1070-6171-4F1E-8CC3-760B8FD3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5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124D-8070-49CF-8D8C-11152981D95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1070-6171-4F1E-8CC3-760B8FD3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2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124D-8070-49CF-8D8C-11152981D95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1070-6171-4F1E-8CC3-760B8FD3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9124D-8070-49CF-8D8C-11152981D95B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01070-6171-4F1E-8CC3-760B8FD3C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3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Addition/Subtraction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346171"/>
              </p:ext>
            </p:extLst>
          </p:nvPr>
        </p:nvGraphicFramePr>
        <p:xfrm>
          <a:off x="838200" y="1816388"/>
          <a:ext cx="10515600" cy="29667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41073">
                  <a:extLst>
                    <a:ext uri="{9D8B030D-6E8A-4147-A177-3AD203B41FA5}">
                      <a16:colId xmlns:a16="http://schemas.microsoft.com/office/drawing/2014/main" val="3042877175"/>
                    </a:ext>
                  </a:extLst>
                </a:gridCol>
                <a:gridCol w="7474527">
                  <a:extLst>
                    <a:ext uri="{9D8B030D-6E8A-4147-A177-3AD203B41FA5}">
                      <a16:colId xmlns:a16="http://schemas.microsoft.com/office/drawing/2014/main" val="1691771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RX,RY,RZ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RX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 RY+RZ  (NOTE: SETS Z,C,V,N AS APPROPRIATE)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61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 RX,RY,RZ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RX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 RY-RZ  (NOTE: SETS Z,C,V,N AS APPROPRIATE)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74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NEG RX,RY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RX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 -RY 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74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CMP RY,RZ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RY-RZ  (NOTE: SETS Z,C,V,N AS APPROPRIATE) (DIFFERENCE IS NOT SAVED)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8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93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65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2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527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36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Flags Z, C, V, and 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addition/subtraction consider the following</a:t>
            </a:r>
          </a:p>
          <a:p>
            <a:r>
              <a:rPr lang="en-US" dirty="0" smtClean="0"/>
              <a:t>RX</a:t>
            </a:r>
            <a:r>
              <a:rPr lang="en-US" baseline="-25000" dirty="0" smtClean="0"/>
              <a:t>31:0</a:t>
            </a:r>
            <a:r>
              <a:rPr lang="en-US" dirty="0" smtClean="0"/>
              <a:t> &lt;- RY</a:t>
            </a:r>
            <a:r>
              <a:rPr lang="en-US" baseline="-25000" dirty="0" smtClean="0"/>
              <a:t>31:0 </a:t>
            </a:r>
            <a:r>
              <a:rPr lang="en-US" dirty="0" smtClean="0"/>
              <a:t>± RZ</a:t>
            </a:r>
            <a:r>
              <a:rPr lang="en-US" baseline="-25000" dirty="0" smtClean="0"/>
              <a:t>31:0 </a:t>
            </a:r>
            <a:r>
              <a:rPr lang="en-US" dirty="0" smtClean="0"/>
              <a:t>defines the sum/difference</a:t>
            </a:r>
          </a:p>
          <a:p>
            <a:r>
              <a:rPr lang="en-US" dirty="0" smtClean="0"/>
              <a:t>Let C</a:t>
            </a:r>
            <a:r>
              <a:rPr lang="en-US" baseline="-25000" dirty="0"/>
              <a:t>Q</a:t>
            </a:r>
            <a:r>
              <a:rPr lang="en-US" dirty="0" smtClean="0"/>
              <a:t> be the carry out of bit Q when calculating the sum</a:t>
            </a:r>
          </a:p>
          <a:p>
            <a:r>
              <a:rPr lang="en-US" dirty="0" smtClean="0"/>
              <a:t>Then C=C</a:t>
            </a:r>
            <a:r>
              <a:rPr lang="en-US" baseline="-25000" dirty="0" smtClean="0"/>
              <a:t>31</a:t>
            </a:r>
            <a:r>
              <a:rPr lang="en-US" dirty="0" smtClean="0"/>
              <a:t> and N=RX</a:t>
            </a:r>
            <a:r>
              <a:rPr lang="en-US" baseline="-25000" dirty="0" smtClean="0"/>
              <a:t>31</a:t>
            </a:r>
          </a:p>
          <a:p>
            <a:r>
              <a:rPr lang="en-US" dirty="0" smtClean="0"/>
              <a:t>V=C</a:t>
            </a:r>
            <a:r>
              <a:rPr lang="en-US" baseline="-25000" dirty="0" smtClean="0"/>
              <a:t>30</a:t>
            </a:r>
            <a:r>
              <a:rPr lang="en-US" dirty="0" smtClean="0">
                <a:sym typeface="Symbol" panose="05050102010706020507" pitchFamily="18" charset="2"/>
              </a:rPr>
              <a:t>C</a:t>
            </a:r>
            <a:r>
              <a:rPr lang="en-US" baseline="-25000" dirty="0" smtClean="0">
                <a:sym typeface="Symbol" panose="05050102010706020507" pitchFamily="18" charset="2"/>
              </a:rPr>
              <a:t>31</a:t>
            </a:r>
            <a:endParaRPr lang="en-US" baseline="-25000" dirty="0" smtClean="0"/>
          </a:p>
          <a:p>
            <a:r>
              <a:rPr lang="en-US" dirty="0" smtClean="0"/>
              <a:t>Z=1 if RX=0 else Z=0, implemented as Z=NOR(RX</a:t>
            </a:r>
            <a:r>
              <a:rPr lang="en-US" baseline="-25000" dirty="0" smtClean="0"/>
              <a:t>31:0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Multiplication/Division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529171"/>
              </p:ext>
            </p:extLst>
          </p:nvPr>
        </p:nvGraphicFramePr>
        <p:xfrm>
          <a:off x="838200" y="1816388"/>
          <a:ext cx="10515600" cy="29667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41073">
                  <a:extLst>
                    <a:ext uri="{9D8B030D-6E8A-4147-A177-3AD203B41FA5}">
                      <a16:colId xmlns:a16="http://schemas.microsoft.com/office/drawing/2014/main" val="3042877175"/>
                    </a:ext>
                  </a:extLst>
                </a:gridCol>
                <a:gridCol w="7474527">
                  <a:extLst>
                    <a:ext uri="{9D8B030D-6E8A-4147-A177-3AD203B41FA5}">
                      <a16:colId xmlns:a16="http://schemas.microsoft.com/office/drawing/2014/main" val="1691771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</a:t>
                      </a:r>
                      <a:r>
                        <a:rPr lang="en-US" baseline="0" dirty="0" smtClean="0"/>
                        <a:t> RX,RY,RZ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RX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(RY*RZ)</a:t>
                      </a:r>
                      <a:r>
                        <a:rPr lang="en-US" baseline="-25000" dirty="0" smtClean="0">
                          <a:sym typeface="Wingdings" panose="05000000000000000000" pitchFamily="2" charset="2"/>
                        </a:rPr>
                        <a:t>31:0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  (Note: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SIGNED)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61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MULHI</a:t>
                      </a:r>
                      <a:r>
                        <a:rPr lang="en-US" baseline="0" dirty="0" smtClean="0"/>
                        <a:t> RX,RY,RZ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RX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(RY*RZ)</a:t>
                      </a:r>
                      <a:r>
                        <a:rPr lang="en-US" baseline="-25000" dirty="0" smtClean="0">
                          <a:sym typeface="Wingdings" panose="05000000000000000000" pitchFamily="2" charset="2"/>
                        </a:rPr>
                        <a:t>63:32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  (Note: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SIGNED)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74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MULU</a:t>
                      </a:r>
                      <a:r>
                        <a:rPr lang="en-US" baseline="0" dirty="0" smtClean="0"/>
                        <a:t> RX,RY,RZ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RX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(RY*RZ)</a:t>
                      </a:r>
                      <a:r>
                        <a:rPr lang="en-US" baseline="-25000" dirty="0" smtClean="0">
                          <a:sym typeface="Wingdings" panose="05000000000000000000" pitchFamily="2" charset="2"/>
                        </a:rPr>
                        <a:t>31:0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  (Note: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UNSIGNED)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74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MULUHI</a:t>
                      </a:r>
                      <a:r>
                        <a:rPr lang="en-US" baseline="0" dirty="0" smtClean="0"/>
                        <a:t> RX,RY,RZ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RX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(RY*RZ)</a:t>
                      </a:r>
                      <a:r>
                        <a:rPr lang="en-US" baseline="-25000" dirty="0" smtClean="0">
                          <a:sym typeface="Wingdings" panose="05000000000000000000" pitchFamily="2" charset="2"/>
                        </a:rPr>
                        <a:t>63:32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  (Note: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UNSIGNED)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8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</a:t>
                      </a:r>
                      <a:r>
                        <a:rPr lang="en-US" baseline="0" dirty="0" smtClean="0"/>
                        <a:t> RX,RY,RZ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RX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QUOTIENT(RY/RZ)   (Note: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SIGNED)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93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 </a:t>
                      </a:r>
                      <a:r>
                        <a:rPr lang="en-US" baseline="0" dirty="0" smtClean="0"/>
                        <a:t>RX,RY,RZ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RX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REMAINDER(RY/RZ) (Note: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SIGNED)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65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DIVU</a:t>
                      </a:r>
                      <a:r>
                        <a:rPr lang="en-US" baseline="0" dirty="0" smtClean="0"/>
                        <a:t> RX,RY,RZ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RX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QUOTIENT(RY/RZ)   (Note: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UNSIGNED)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2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REMU </a:t>
                      </a:r>
                      <a:r>
                        <a:rPr lang="en-US" baseline="0" dirty="0" smtClean="0"/>
                        <a:t>RX,RY,RZ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RX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REMAINDER(RY/RZ) (Note: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UNSIGNED)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527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9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562041"/>
              </p:ext>
            </p:extLst>
          </p:nvPr>
        </p:nvGraphicFramePr>
        <p:xfrm>
          <a:off x="838200" y="1816388"/>
          <a:ext cx="10515600" cy="29667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41073">
                  <a:extLst>
                    <a:ext uri="{9D8B030D-6E8A-4147-A177-3AD203B41FA5}">
                      <a16:colId xmlns:a16="http://schemas.microsoft.com/office/drawing/2014/main" val="3042877175"/>
                    </a:ext>
                  </a:extLst>
                </a:gridCol>
                <a:gridCol w="7474527">
                  <a:extLst>
                    <a:ext uri="{9D8B030D-6E8A-4147-A177-3AD203B41FA5}">
                      <a16:colId xmlns:a16="http://schemas.microsoft.com/office/drawing/2014/main" val="1691771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r>
                        <a:rPr lang="en-US" baseline="0" dirty="0" smtClean="0"/>
                        <a:t> RX,RY,RZ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RX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RY AND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RZ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61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r>
                        <a:rPr lang="en-US" baseline="0" dirty="0" smtClean="0"/>
                        <a:t> RX,RY,RZ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RX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RY OR RZ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74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XOR</a:t>
                      </a:r>
                      <a:r>
                        <a:rPr lang="en-US" baseline="0" dirty="0" smtClean="0"/>
                        <a:t> RX,RY,RZ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RX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RY XOR RZ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74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RX,RY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RX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NOT RY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8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93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65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2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527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6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Shift/Rotate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860958"/>
              </p:ext>
            </p:extLst>
          </p:nvPr>
        </p:nvGraphicFramePr>
        <p:xfrm>
          <a:off x="838200" y="1816388"/>
          <a:ext cx="10515600" cy="35102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41073">
                  <a:extLst>
                    <a:ext uri="{9D8B030D-6E8A-4147-A177-3AD203B41FA5}">
                      <a16:colId xmlns:a16="http://schemas.microsoft.com/office/drawing/2014/main" val="3042877175"/>
                    </a:ext>
                  </a:extLst>
                </a:gridCol>
                <a:gridCol w="7474527">
                  <a:extLst>
                    <a:ext uri="{9D8B030D-6E8A-4147-A177-3AD203B41FA5}">
                      <a16:colId xmlns:a16="http://schemas.microsoft.com/office/drawing/2014/main" val="1691771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LSH RX,RY,COUNT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RX</a:t>
                      </a:r>
                      <a:r>
                        <a:rPr lang="en-US" baseline="-25000" dirty="0" smtClean="0"/>
                        <a:t>31:COUNT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RY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(31-COUNT):0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; RX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(COUNT-1):0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 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61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LROT</a:t>
                      </a:r>
                      <a:r>
                        <a:rPr lang="en-US" baseline="0" dirty="0" smtClean="0"/>
                        <a:t> RX,RY,COUNT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RX</a:t>
                      </a:r>
                      <a:r>
                        <a:rPr lang="en-US" baseline="-25000" dirty="0" smtClean="0"/>
                        <a:t>31:COUNT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RY 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(31-COUNT):0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; RX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(COUNT-1):0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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RY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31:(32-COUNT)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74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RSHL</a:t>
                      </a:r>
                      <a:r>
                        <a:rPr lang="en-US" baseline="0" dirty="0" smtClean="0"/>
                        <a:t> RX,RY,COUNT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 panose="05000000000000000000" pitchFamily="2" charset="2"/>
                        </a:rPr>
                        <a:t>RX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(31-COUNT):0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RY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31:COUNT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;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RX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31:(31-COUNT)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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74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RSHA</a:t>
                      </a:r>
                      <a:r>
                        <a:rPr lang="en-US" baseline="0" dirty="0" smtClean="0"/>
                        <a:t> RX,RY,COUNT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 panose="05000000000000000000" pitchFamily="2" charset="2"/>
                        </a:rPr>
                        <a:t>RX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(31-COUNT):0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RY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31:COUNT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;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RX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31:(31-COUNT)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 COUNT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COPIES OF RY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31</a:t>
                      </a:r>
                      <a:endParaRPr lang="en-US" baseline="-25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8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93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 IS A CONSTANT VALUE 1 – 31 STORED IN THE AUX1 FIELD OF IR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65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2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527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23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Branch/Jump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792141"/>
              </p:ext>
            </p:extLst>
          </p:nvPr>
        </p:nvGraphicFramePr>
        <p:xfrm>
          <a:off x="838200" y="1816388"/>
          <a:ext cx="10515600" cy="29667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41073">
                  <a:extLst>
                    <a:ext uri="{9D8B030D-6E8A-4147-A177-3AD203B41FA5}">
                      <a16:colId xmlns:a16="http://schemas.microsoft.com/office/drawing/2014/main" val="3042877175"/>
                    </a:ext>
                  </a:extLst>
                </a:gridCol>
                <a:gridCol w="7474527">
                  <a:extLst>
                    <a:ext uri="{9D8B030D-6E8A-4147-A177-3AD203B41FA5}">
                      <a16:colId xmlns:a16="http://schemas.microsoft.com/office/drawing/2014/main" val="1691771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0" dirty="0" smtClean="0"/>
                        <a:t> RY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 PC+RY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61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Bcc</a:t>
                      </a:r>
                      <a:r>
                        <a:rPr lang="en-US" baseline="0" dirty="0" smtClean="0"/>
                        <a:t> RY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CONDITION cc IS TRUE THEN PC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PC+RY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74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BSR RY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 panose="05000000000000000000" pitchFamily="2" charset="2"/>
                        </a:rPr>
                        <a:t>SPSP-4 THEN M[SP]PC THEN PCPC+RY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74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 RY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PC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RY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8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Jcc</a:t>
                      </a:r>
                      <a:r>
                        <a:rPr lang="en-US" dirty="0" smtClean="0"/>
                        <a:t> RY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IF CONDITION cc IS TRUE THEN PC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RY</a:t>
                      </a:r>
                      <a:endParaRPr lang="en-US" baseline="-25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93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JSR RY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 panose="05000000000000000000" pitchFamily="2" charset="2"/>
                        </a:rPr>
                        <a:t>SPSP-4 THEN M[SP]PC THEN PCRY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65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RTS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 panose="05000000000000000000" pitchFamily="2" charset="2"/>
                        </a:rPr>
                        <a:t>PC  M[SP] THEN SP  SP+4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2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527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47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Branch/Jump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488025"/>
              </p:ext>
            </p:extLst>
          </p:nvPr>
        </p:nvGraphicFramePr>
        <p:xfrm>
          <a:off x="773545" y="1391516"/>
          <a:ext cx="10515600" cy="51917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38382">
                  <a:extLst>
                    <a:ext uri="{9D8B030D-6E8A-4147-A177-3AD203B41FA5}">
                      <a16:colId xmlns:a16="http://schemas.microsoft.com/office/drawing/2014/main" val="1623405888"/>
                    </a:ext>
                  </a:extLst>
                </a:gridCol>
                <a:gridCol w="2041237">
                  <a:extLst>
                    <a:ext uri="{9D8B030D-6E8A-4147-A177-3AD203B41FA5}">
                      <a16:colId xmlns:a16="http://schemas.microsoft.com/office/drawing/2014/main" val="361372375"/>
                    </a:ext>
                  </a:extLst>
                </a:gridCol>
                <a:gridCol w="7335981">
                  <a:extLst>
                    <a:ext uri="{9D8B030D-6E8A-4147-A177-3AD203B41FA5}">
                      <a16:colId xmlns:a16="http://schemas.microsoft.com/office/drawing/2014/main" val="3306586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BEQ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Z=1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r>
                        <a:rPr lang="en-US" baseline="0" dirty="0" smtClean="0"/>
                        <a:t> IF EQUAL/BRANCH IF ZERO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20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BNE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Z=0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IS NOT EQUAL/BRANCH IF NOT ZERO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7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dirty="0" smtClean="0"/>
                        <a:t>V)=1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IF LESS THAN, SIGNED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5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(Z+(N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dirty="0" smtClean="0"/>
                        <a:t>V))=1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IF LESS THAN OR EQUAL, SIGNED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0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BGT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(Z+(N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dirty="0" smtClean="0"/>
                        <a:t>V))=0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IF GREATER THAN, SIGNED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60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BGE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(N</a:t>
                      </a:r>
                      <a:r>
                        <a:rPr lang="en-US" dirty="0" smtClean="0">
                          <a:sym typeface="Symbol" panose="05050102010706020507" pitchFamily="18" charset="2"/>
                        </a:rPr>
                        <a:t></a:t>
                      </a:r>
                      <a:r>
                        <a:rPr lang="en-US" dirty="0" smtClean="0"/>
                        <a:t>V)=0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IF GREATER THAN OR </a:t>
                      </a:r>
                      <a:r>
                        <a:rPr lang="en-US" dirty="0" smtClean="0"/>
                        <a:t>EQUAL, </a:t>
                      </a:r>
                      <a:r>
                        <a:rPr lang="en-US" dirty="0" smtClean="0"/>
                        <a:t>SIGNED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23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BLTU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C=1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IF LESS THAN, UNSIGNED OR BRANCH IF CARRY FLAG SET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89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BLEU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(C+Z)=1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IF LESS</a:t>
                      </a:r>
                      <a:r>
                        <a:rPr lang="en-US" baseline="0" dirty="0" smtClean="0"/>
                        <a:t> THAN OR EQUAL, UNSIGNED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141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BGTU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(C+Z)=0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IF GREATER THAN</a:t>
                      </a:r>
                      <a:r>
                        <a:rPr lang="en-US" baseline="0" dirty="0" smtClean="0"/>
                        <a:t>, UNSIGNED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883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BGEU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C=0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BRANCH IF GREATER THAN OR EQUAL, UNSIGNED OR BRANCH IF CARRY FLAG CLEAR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5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BPOS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N=0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IF RESULT WAS POSITIVE</a:t>
                      </a:r>
                      <a:r>
                        <a:rPr lang="en-US" baseline="0" dirty="0" smtClean="0"/>
                        <a:t> OR ZERO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34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BNEG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N=1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IF RESULT WAS NEGATIVE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03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BOVR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V=1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IF</a:t>
                      </a:r>
                      <a:r>
                        <a:rPr lang="en-US" baseline="0" dirty="0" smtClean="0"/>
                        <a:t> OVERFLOW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41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BNOV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V=0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IF NO OVERFLOW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181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10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Fetch/Execute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IR </a:t>
            </a:r>
            <a:r>
              <a:rPr lang="en-US" dirty="0" smtClean="0">
                <a:sym typeface="Wingdings" panose="05000000000000000000" pitchFamily="2" charset="2"/>
              </a:rPr>
              <a:t> M[PC] </a:t>
            </a:r>
            <a:endParaRPr lang="en-US" dirty="0" smtClean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PC</a:t>
            </a:r>
            <a:r>
              <a:rPr lang="en-US" dirty="0" smtClean="0">
                <a:sym typeface="Wingdings" panose="05000000000000000000" pitchFamily="2" charset="2"/>
              </a:rPr>
              <a:t> PC+4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FOR NON-MEMORY INSTRUCTIONS, OPERANDS IN REGISTERS.  FOR MEMORY INSTRUCTIONS, ACCESS MEMORY.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EXECUTE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STORE RESULT.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Repeat as necessary</a:t>
            </a:r>
          </a:p>
        </p:txBody>
      </p:sp>
    </p:spTree>
    <p:extLst>
      <p:ext uri="{BB962C8B-B14F-4D97-AF65-F5344CB8AC3E}">
        <p14:creationId xmlns:p14="http://schemas.microsoft.com/office/powerpoint/2010/main" val="36790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84869" y="2544529"/>
            <a:ext cx="879231" cy="82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21819" y="2544529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21819" y="2966914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5400000">
            <a:off x="10284869" y="2817091"/>
            <a:ext cx="182880" cy="18288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50881" y="2723865"/>
            <a:ext cx="63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59750" y="2544529"/>
            <a:ext cx="879231" cy="82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096700" y="2544529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96700" y="2966914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8759750" y="2817091"/>
            <a:ext cx="182880" cy="18288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25762" y="2723865"/>
            <a:ext cx="63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63651" y="2536616"/>
            <a:ext cx="879231" cy="82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00601" y="2536616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00601" y="2959001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7" name="Isosceles Triangle 16"/>
          <p:cNvSpPr/>
          <p:nvPr/>
        </p:nvSpPr>
        <p:spPr>
          <a:xfrm rot="5400000">
            <a:off x="7063651" y="2809178"/>
            <a:ext cx="182880" cy="18288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429663" y="2715952"/>
            <a:ext cx="63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22829" y="2536616"/>
            <a:ext cx="879231" cy="82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959779" y="2536616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59779" y="2959001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 rot="5400000">
            <a:off x="3622829" y="2809178"/>
            <a:ext cx="182880" cy="18288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88841" y="2715952"/>
            <a:ext cx="63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926730" y="2528703"/>
            <a:ext cx="879231" cy="826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63680" y="2528703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63680" y="2951088"/>
            <a:ext cx="24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7" name="Isosceles Triangle 26"/>
          <p:cNvSpPr/>
          <p:nvPr/>
        </p:nvSpPr>
        <p:spPr>
          <a:xfrm rot="5400000">
            <a:off x="1926730" y="2801265"/>
            <a:ext cx="182880" cy="18288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92742" y="2708039"/>
            <a:ext cx="63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043055" y="2817091"/>
            <a:ext cx="20320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00325" y="2817091"/>
            <a:ext cx="20320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778643" y="2821718"/>
            <a:ext cx="20320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4" idx="2"/>
          </p:cNvCxnSpPr>
          <p:nvPr/>
        </p:nvCxnSpPr>
        <p:spPr>
          <a:xfrm flipH="1">
            <a:off x="2366345" y="3355180"/>
            <a:ext cx="1" cy="828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071563" y="3359531"/>
            <a:ext cx="1" cy="828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0724483" y="3365145"/>
            <a:ext cx="1" cy="828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9221391" y="3392921"/>
            <a:ext cx="1" cy="828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525292" y="3363093"/>
            <a:ext cx="1" cy="828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366344" y="1685808"/>
            <a:ext cx="1" cy="828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062442" y="1723549"/>
            <a:ext cx="1" cy="828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0724482" y="1695773"/>
            <a:ext cx="1" cy="828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9221390" y="1723549"/>
            <a:ext cx="1" cy="828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7525291" y="1715636"/>
            <a:ext cx="1" cy="828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ft Brace 42"/>
          <p:cNvSpPr/>
          <p:nvPr/>
        </p:nvSpPr>
        <p:spPr>
          <a:xfrm rot="5400000">
            <a:off x="6281184" y="-2909140"/>
            <a:ext cx="507858" cy="86721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612010" y="572407"/>
            <a:ext cx="184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Register Output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 rot="16200000">
            <a:off x="6331945" y="171131"/>
            <a:ext cx="406336" cy="867217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612010" y="4982771"/>
            <a:ext cx="184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Register Input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526473" y="3644950"/>
            <a:ext cx="9695464" cy="79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858634" y="2900619"/>
            <a:ext cx="5114" cy="7364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8" idx="3"/>
            <a:endCxn id="27" idx="3"/>
          </p:cNvCxnSpPr>
          <p:nvPr/>
        </p:nvCxnSpPr>
        <p:spPr>
          <a:xfrm>
            <a:off x="1926730" y="2892705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8" idx="3"/>
            <a:endCxn id="27" idx="3"/>
          </p:cNvCxnSpPr>
          <p:nvPr/>
        </p:nvCxnSpPr>
        <p:spPr>
          <a:xfrm>
            <a:off x="1926730" y="2892705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534850" y="2896411"/>
            <a:ext cx="5114" cy="7364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6989610" y="2891731"/>
            <a:ext cx="5114" cy="7364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10221937" y="2893609"/>
            <a:ext cx="5114" cy="7364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675410" y="2908532"/>
            <a:ext cx="5114" cy="7364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18182" y="6059055"/>
            <a:ext cx="382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Basic Register Structure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619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95272" y="1745673"/>
            <a:ext cx="1819564" cy="267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5272" y="2013527"/>
            <a:ext cx="1819564" cy="267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95272" y="2281381"/>
            <a:ext cx="1819564" cy="267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95272" y="2549235"/>
            <a:ext cx="1819564" cy="267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95272" y="2817089"/>
            <a:ext cx="1819564" cy="267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95272" y="3620651"/>
            <a:ext cx="1819564" cy="267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95272" y="3888505"/>
            <a:ext cx="1819564" cy="267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95272" y="4156359"/>
            <a:ext cx="1819564" cy="267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95272" y="4424213"/>
            <a:ext cx="1819564" cy="267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95272" y="4692067"/>
            <a:ext cx="1819564" cy="267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75563" y="3261357"/>
            <a:ext cx="20320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32833" y="3261357"/>
            <a:ext cx="20320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11151" y="3265984"/>
            <a:ext cx="20320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623127" y="822036"/>
            <a:ext cx="9237" cy="5033819"/>
          </a:xfrm>
          <a:prstGeom prst="line">
            <a:avLst/>
          </a:prstGeom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0561781" y="822034"/>
            <a:ext cx="9237" cy="5033819"/>
          </a:xfrm>
          <a:prstGeom prst="line">
            <a:avLst/>
          </a:prstGeom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914386" y="822035"/>
            <a:ext cx="9237" cy="5033819"/>
          </a:xfrm>
          <a:prstGeom prst="line">
            <a:avLst/>
          </a:prstGeom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27877" y="387927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Bus 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966035" y="387927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Bus 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027381" y="443284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Bus 3</a:t>
            </a:r>
            <a:endParaRPr lang="en-US" dirty="0"/>
          </a:p>
        </p:txBody>
      </p:sp>
      <p:sp>
        <p:nvSpPr>
          <p:cNvPr id="28" name="Trapezoid 27"/>
          <p:cNvSpPr/>
          <p:nvPr/>
        </p:nvSpPr>
        <p:spPr>
          <a:xfrm rot="5400000">
            <a:off x="7273637" y="2154381"/>
            <a:ext cx="1339270" cy="52185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rapezoid 28"/>
          <p:cNvSpPr/>
          <p:nvPr/>
        </p:nvSpPr>
        <p:spPr>
          <a:xfrm rot="5400000">
            <a:off x="7273637" y="4029359"/>
            <a:ext cx="1339270" cy="52185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" idx="3"/>
            <a:endCxn id="28" idx="2"/>
          </p:cNvCxnSpPr>
          <p:nvPr/>
        </p:nvCxnSpPr>
        <p:spPr>
          <a:xfrm>
            <a:off x="6714836" y="1879600"/>
            <a:ext cx="967509" cy="535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3" idx="3"/>
            <a:endCxn id="28" idx="2"/>
          </p:cNvCxnSpPr>
          <p:nvPr/>
        </p:nvCxnSpPr>
        <p:spPr>
          <a:xfrm>
            <a:off x="6714836" y="2147454"/>
            <a:ext cx="967509" cy="267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3"/>
            <a:endCxn id="28" idx="2"/>
          </p:cNvCxnSpPr>
          <p:nvPr/>
        </p:nvCxnSpPr>
        <p:spPr>
          <a:xfrm>
            <a:off x="6714836" y="2415308"/>
            <a:ext cx="967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3"/>
            <a:endCxn id="28" idx="2"/>
          </p:cNvCxnSpPr>
          <p:nvPr/>
        </p:nvCxnSpPr>
        <p:spPr>
          <a:xfrm flipV="1">
            <a:off x="6714836" y="2415308"/>
            <a:ext cx="967509" cy="267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3"/>
            <a:endCxn id="28" idx="2"/>
          </p:cNvCxnSpPr>
          <p:nvPr/>
        </p:nvCxnSpPr>
        <p:spPr>
          <a:xfrm flipV="1">
            <a:off x="6714836" y="2415308"/>
            <a:ext cx="967509" cy="535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3"/>
            <a:endCxn id="28" idx="2"/>
          </p:cNvCxnSpPr>
          <p:nvPr/>
        </p:nvCxnSpPr>
        <p:spPr>
          <a:xfrm flipV="1">
            <a:off x="6714836" y="2415308"/>
            <a:ext cx="967509" cy="1339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3"/>
            <a:endCxn id="28" idx="2"/>
          </p:cNvCxnSpPr>
          <p:nvPr/>
        </p:nvCxnSpPr>
        <p:spPr>
          <a:xfrm flipV="1">
            <a:off x="6714836" y="2415308"/>
            <a:ext cx="967509" cy="1607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1" idx="3"/>
            <a:endCxn id="28" idx="2"/>
          </p:cNvCxnSpPr>
          <p:nvPr/>
        </p:nvCxnSpPr>
        <p:spPr>
          <a:xfrm flipV="1">
            <a:off x="6714836" y="2415308"/>
            <a:ext cx="967509" cy="1874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2" idx="3"/>
            <a:endCxn id="28" idx="2"/>
          </p:cNvCxnSpPr>
          <p:nvPr/>
        </p:nvCxnSpPr>
        <p:spPr>
          <a:xfrm flipV="1">
            <a:off x="6714836" y="2415308"/>
            <a:ext cx="967509" cy="2142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3"/>
            <a:endCxn id="13" idx="3"/>
          </p:cNvCxnSpPr>
          <p:nvPr/>
        </p:nvCxnSpPr>
        <p:spPr>
          <a:xfrm>
            <a:off x="6714836" y="4825994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" idx="3"/>
            <a:endCxn id="28" idx="2"/>
          </p:cNvCxnSpPr>
          <p:nvPr/>
        </p:nvCxnSpPr>
        <p:spPr>
          <a:xfrm flipV="1">
            <a:off x="6714836" y="2415308"/>
            <a:ext cx="967509" cy="241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" idx="3"/>
            <a:endCxn id="2" idx="3"/>
          </p:cNvCxnSpPr>
          <p:nvPr/>
        </p:nvCxnSpPr>
        <p:spPr>
          <a:xfrm>
            <a:off x="6714836" y="1879600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3" idx="3"/>
            <a:endCxn id="29" idx="2"/>
          </p:cNvCxnSpPr>
          <p:nvPr/>
        </p:nvCxnSpPr>
        <p:spPr>
          <a:xfrm flipV="1">
            <a:off x="6714836" y="4290286"/>
            <a:ext cx="967509" cy="535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2" idx="3"/>
            <a:endCxn id="29" idx="2"/>
          </p:cNvCxnSpPr>
          <p:nvPr/>
        </p:nvCxnSpPr>
        <p:spPr>
          <a:xfrm flipV="1">
            <a:off x="6714836" y="4290286"/>
            <a:ext cx="967509" cy="267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1" idx="3"/>
            <a:endCxn id="29" idx="2"/>
          </p:cNvCxnSpPr>
          <p:nvPr/>
        </p:nvCxnSpPr>
        <p:spPr>
          <a:xfrm>
            <a:off x="6714836" y="4290286"/>
            <a:ext cx="9675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0" idx="3"/>
            <a:endCxn id="29" idx="2"/>
          </p:cNvCxnSpPr>
          <p:nvPr/>
        </p:nvCxnSpPr>
        <p:spPr>
          <a:xfrm>
            <a:off x="6714836" y="4022432"/>
            <a:ext cx="967509" cy="267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9" idx="3"/>
            <a:endCxn id="29" idx="2"/>
          </p:cNvCxnSpPr>
          <p:nvPr/>
        </p:nvCxnSpPr>
        <p:spPr>
          <a:xfrm>
            <a:off x="6714836" y="3754578"/>
            <a:ext cx="967509" cy="535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" idx="3"/>
            <a:endCxn id="29" idx="2"/>
          </p:cNvCxnSpPr>
          <p:nvPr/>
        </p:nvCxnSpPr>
        <p:spPr>
          <a:xfrm>
            <a:off x="6714836" y="2951016"/>
            <a:ext cx="967509" cy="1339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" idx="3"/>
            <a:endCxn id="29" idx="2"/>
          </p:cNvCxnSpPr>
          <p:nvPr/>
        </p:nvCxnSpPr>
        <p:spPr>
          <a:xfrm>
            <a:off x="6714836" y="2683162"/>
            <a:ext cx="967509" cy="1607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" idx="3"/>
            <a:endCxn id="29" idx="2"/>
          </p:cNvCxnSpPr>
          <p:nvPr/>
        </p:nvCxnSpPr>
        <p:spPr>
          <a:xfrm>
            <a:off x="6714836" y="2415308"/>
            <a:ext cx="967509" cy="1874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" idx="3"/>
            <a:endCxn id="29" idx="2"/>
          </p:cNvCxnSpPr>
          <p:nvPr/>
        </p:nvCxnSpPr>
        <p:spPr>
          <a:xfrm>
            <a:off x="6714836" y="2147454"/>
            <a:ext cx="967509" cy="2142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" idx="3"/>
            <a:endCxn id="29" idx="2"/>
          </p:cNvCxnSpPr>
          <p:nvPr/>
        </p:nvCxnSpPr>
        <p:spPr>
          <a:xfrm>
            <a:off x="6714836" y="1879600"/>
            <a:ext cx="967509" cy="2410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28" idx="0"/>
          </p:cNvCxnSpPr>
          <p:nvPr/>
        </p:nvCxnSpPr>
        <p:spPr>
          <a:xfrm>
            <a:off x="8204199" y="2415308"/>
            <a:ext cx="7101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9" idx="0"/>
          </p:cNvCxnSpPr>
          <p:nvPr/>
        </p:nvCxnSpPr>
        <p:spPr>
          <a:xfrm>
            <a:off x="8204199" y="4290286"/>
            <a:ext cx="23575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2" idx="1"/>
          </p:cNvCxnSpPr>
          <p:nvPr/>
        </p:nvCxnSpPr>
        <p:spPr>
          <a:xfrm flipH="1">
            <a:off x="2623126" y="1879600"/>
            <a:ext cx="2272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3" idx="1"/>
          </p:cNvCxnSpPr>
          <p:nvPr/>
        </p:nvCxnSpPr>
        <p:spPr>
          <a:xfrm flipH="1">
            <a:off x="2632364" y="2147454"/>
            <a:ext cx="2262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" idx="1"/>
          </p:cNvCxnSpPr>
          <p:nvPr/>
        </p:nvCxnSpPr>
        <p:spPr>
          <a:xfrm flipH="1">
            <a:off x="2623126" y="2415308"/>
            <a:ext cx="2272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" idx="1"/>
          </p:cNvCxnSpPr>
          <p:nvPr/>
        </p:nvCxnSpPr>
        <p:spPr>
          <a:xfrm flipH="1">
            <a:off x="2623126" y="2683162"/>
            <a:ext cx="2272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" idx="1"/>
          </p:cNvCxnSpPr>
          <p:nvPr/>
        </p:nvCxnSpPr>
        <p:spPr>
          <a:xfrm flipH="1">
            <a:off x="2632364" y="2951016"/>
            <a:ext cx="2262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9" idx="1"/>
          </p:cNvCxnSpPr>
          <p:nvPr/>
        </p:nvCxnSpPr>
        <p:spPr>
          <a:xfrm flipH="1">
            <a:off x="2623126" y="3754578"/>
            <a:ext cx="2272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" idx="1"/>
          </p:cNvCxnSpPr>
          <p:nvPr/>
        </p:nvCxnSpPr>
        <p:spPr>
          <a:xfrm flipH="1">
            <a:off x="2623126" y="4022432"/>
            <a:ext cx="2272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1" idx="1"/>
          </p:cNvCxnSpPr>
          <p:nvPr/>
        </p:nvCxnSpPr>
        <p:spPr>
          <a:xfrm flipH="1">
            <a:off x="2632364" y="4290286"/>
            <a:ext cx="2262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2" idx="1"/>
          </p:cNvCxnSpPr>
          <p:nvPr/>
        </p:nvCxnSpPr>
        <p:spPr>
          <a:xfrm flipH="1">
            <a:off x="2623126" y="4558140"/>
            <a:ext cx="2272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3" idx="1"/>
          </p:cNvCxnSpPr>
          <p:nvPr/>
        </p:nvCxnSpPr>
        <p:spPr>
          <a:xfrm flipH="1">
            <a:off x="2632364" y="4825994"/>
            <a:ext cx="22629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28" idx="1"/>
          </p:cNvCxnSpPr>
          <p:nvPr/>
        </p:nvCxnSpPr>
        <p:spPr>
          <a:xfrm>
            <a:off x="7943272" y="1274618"/>
            <a:ext cx="0" cy="536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29" idx="1"/>
          </p:cNvCxnSpPr>
          <p:nvPr/>
        </p:nvCxnSpPr>
        <p:spPr>
          <a:xfrm>
            <a:off x="7943272" y="3338943"/>
            <a:ext cx="0" cy="346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269018" y="960582"/>
            <a:ext cx="114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1 select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7952509" y="3015777"/>
            <a:ext cx="114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2 select</a:t>
            </a:r>
            <a:endParaRPr lang="en-US" dirty="0"/>
          </a:p>
        </p:txBody>
      </p:sp>
      <p:sp>
        <p:nvSpPr>
          <p:cNvPr id="135" name="Trapezoid 134"/>
          <p:cNvSpPr/>
          <p:nvPr/>
        </p:nvSpPr>
        <p:spPr>
          <a:xfrm>
            <a:off x="3218872" y="1209966"/>
            <a:ext cx="1253836" cy="46172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7" name="Straight Arrow Connector 136"/>
          <p:cNvCxnSpPr>
            <a:endCxn id="135" idx="0"/>
          </p:cNvCxnSpPr>
          <p:nvPr/>
        </p:nvCxnSpPr>
        <p:spPr>
          <a:xfrm>
            <a:off x="3845790" y="757260"/>
            <a:ext cx="0" cy="45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3706554" y="152262"/>
            <a:ext cx="137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Destination</a:t>
            </a:r>
          </a:p>
          <a:p>
            <a:r>
              <a:rPr lang="en-US" dirty="0" smtClean="0"/>
              <a:t>Clock select</a:t>
            </a:r>
            <a:endParaRPr lang="en-US" dirty="0"/>
          </a:p>
        </p:txBody>
      </p:sp>
      <p:cxnSp>
        <p:nvCxnSpPr>
          <p:cNvPr id="145" name="Straight Connector 144"/>
          <p:cNvCxnSpPr>
            <a:stCxn id="2" idx="1"/>
            <a:endCxn id="135" idx="2"/>
          </p:cNvCxnSpPr>
          <p:nvPr/>
        </p:nvCxnSpPr>
        <p:spPr>
          <a:xfrm flipH="1" flipV="1">
            <a:off x="3845790" y="1671690"/>
            <a:ext cx="1049482" cy="207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3" idx="1"/>
            <a:endCxn id="135" idx="2"/>
          </p:cNvCxnSpPr>
          <p:nvPr/>
        </p:nvCxnSpPr>
        <p:spPr>
          <a:xfrm flipH="1" flipV="1">
            <a:off x="3845790" y="1671690"/>
            <a:ext cx="1049482" cy="475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4" idx="1"/>
            <a:endCxn id="135" idx="2"/>
          </p:cNvCxnSpPr>
          <p:nvPr/>
        </p:nvCxnSpPr>
        <p:spPr>
          <a:xfrm flipH="1" flipV="1">
            <a:off x="3845790" y="1671690"/>
            <a:ext cx="1049482" cy="743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5" idx="1"/>
            <a:endCxn id="135" idx="2"/>
          </p:cNvCxnSpPr>
          <p:nvPr/>
        </p:nvCxnSpPr>
        <p:spPr>
          <a:xfrm flipH="1" flipV="1">
            <a:off x="3845790" y="1671690"/>
            <a:ext cx="1049482" cy="1011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6" idx="1"/>
            <a:endCxn id="135" idx="2"/>
          </p:cNvCxnSpPr>
          <p:nvPr/>
        </p:nvCxnSpPr>
        <p:spPr>
          <a:xfrm flipH="1" flipV="1">
            <a:off x="3845790" y="1671690"/>
            <a:ext cx="1049482" cy="1279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9" idx="1"/>
            <a:endCxn id="135" idx="2"/>
          </p:cNvCxnSpPr>
          <p:nvPr/>
        </p:nvCxnSpPr>
        <p:spPr>
          <a:xfrm flipH="1" flipV="1">
            <a:off x="3845790" y="1671690"/>
            <a:ext cx="1049482" cy="2082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0" idx="1"/>
            <a:endCxn id="135" idx="2"/>
          </p:cNvCxnSpPr>
          <p:nvPr/>
        </p:nvCxnSpPr>
        <p:spPr>
          <a:xfrm flipH="1" flipV="1">
            <a:off x="3845790" y="1671690"/>
            <a:ext cx="1049482" cy="2350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1" idx="1"/>
            <a:endCxn id="135" idx="2"/>
          </p:cNvCxnSpPr>
          <p:nvPr/>
        </p:nvCxnSpPr>
        <p:spPr>
          <a:xfrm flipH="1" flipV="1">
            <a:off x="3845790" y="1671690"/>
            <a:ext cx="1049482" cy="2618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2" idx="1"/>
            <a:endCxn id="135" idx="2"/>
          </p:cNvCxnSpPr>
          <p:nvPr/>
        </p:nvCxnSpPr>
        <p:spPr>
          <a:xfrm flipH="1" flipV="1">
            <a:off x="3845790" y="1671690"/>
            <a:ext cx="1049482" cy="288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3" idx="1"/>
            <a:endCxn id="135" idx="2"/>
          </p:cNvCxnSpPr>
          <p:nvPr/>
        </p:nvCxnSpPr>
        <p:spPr>
          <a:xfrm flipH="1" flipV="1">
            <a:off x="3845790" y="1671690"/>
            <a:ext cx="1049482" cy="315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070390" y="1274618"/>
            <a:ext cx="147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9199" y="1311564"/>
            <a:ext cx="914400" cy="1579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59200" y="3066473"/>
            <a:ext cx="9144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59199" y="3320473"/>
            <a:ext cx="9144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59199" y="3597564"/>
            <a:ext cx="9144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59199" y="3874655"/>
            <a:ext cx="914400" cy="20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51563" y="1708727"/>
            <a:ext cx="72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GP</a:t>
            </a:r>
          </a:p>
          <a:p>
            <a:r>
              <a:rPr lang="en-US" dirty="0" err="1" smtClean="0"/>
              <a:t>Regs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7780" y="2983407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7780" y="3237407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57780" y="3528291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CF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7780" y="3800764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IR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613889" y="1228436"/>
            <a:ext cx="9239" cy="5186219"/>
          </a:xfrm>
          <a:prstGeom prst="line">
            <a:avLst/>
          </a:prstGeom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9929" y="1311564"/>
            <a:ext cx="1" cy="3422011"/>
          </a:xfrm>
          <a:prstGeom prst="line">
            <a:avLst/>
          </a:prstGeom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91725" y="76661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Bus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83216" y="76661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Bus 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18144" y="849684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Bus 3</a:t>
            </a:r>
            <a:endParaRPr lang="en-US" dirty="0"/>
          </a:p>
        </p:txBody>
      </p:sp>
      <p:sp>
        <p:nvSpPr>
          <p:cNvPr id="19" name="Trapezoid 18"/>
          <p:cNvSpPr/>
          <p:nvPr/>
        </p:nvSpPr>
        <p:spPr>
          <a:xfrm rot="10800000">
            <a:off x="5391726" y="4719781"/>
            <a:ext cx="2145146" cy="1228437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6941936" y="1311564"/>
            <a:ext cx="1" cy="3408218"/>
          </a:xfrm>
          <a:prstGeom prst="line">
            <a:avLst/>
          </a:prstGeom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13889" y="6414655"/>
            <a:ext cx="3850410" cy="0"/>
          </a:xfrm>
          <a:prstGeom prst="line">
            <a:avLst/>
          </a:prstGeom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0"/>
          </p:cNvCxnSpPr>
          <p:nvPr/>
        </p:nvCxnSpPr>
        <p:spPr>
          <a:xfrm>
            <a:off x="6464299" y="5948218"/>
            <a:ext cx="1155" cy="466437"/>
          </a:xfrm>
          <a:prstGeom prst="line">
            <a:avLst/>
          </a:prstGeom>
          <a:ln w="76200"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45197" y="5061543"/>
            <a:ext cx="83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ALU</a:t>
            </a:r>
            <a:endParaRPr lang="en-US" sz="2400" dirty="0"/>
          </a:p>
        </p:txBody>
      </p:sp>
      <p:sp>
        <p:nvSpPr>
          <p:cNvPr id="34" name="Trapezoid 33"/>
          <p:cNvSpPr/>
          <p:nvPr/>
        </p:nvSpPr>
        <p:spPr>
          <a:xfrm rot="5400000">
            <a:off x="4907159" y="1848427"/>
            <a:ext cx="748146" cy="468746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rapezoid 34"/>
          <p:cNvSpPr/>
          <p:nvPr/>
        </p:nvSpPr>
        <p:spPr>
          <a:xfrm rot="5400000">
            <a:off x="4841242" y="3352569"/>
            <a:ext cx="891306" cy="457420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34" idx="1"/>
          </p:cNvCxnSpPr>
          <p:nvPr/>
        </p:nvCxnSpPr>
        <p:spPr>
          <a:xfrm flipH="1">
            <a:off x="5281232" y="1558636"/>
            <a:ext cx="5663" cy="208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5" idx="1"/>
          </p:cNvCxnSpPr>
          <p:nvPr/>
        </p:nvCxnSpPr>
        <p:spPr>
          <a:xfrm>
            <a:off x="5286895" y="2983407"/>
            <a:ext cx="0" cy="209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12186" y="1135950"/>
            <a:ext cx="114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1 select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662987" y="2449902"/>
            <a:ext cx="114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2 select</a:t>
            </a:r>
            <a:endParaRPr lang="en-US" dirty="0"/>
          </a:p>
        </p:txBody>
      </p:sp>
      <p:sp>
        <p:nvSpPr>
          <p:cNvPr id="44" name="Trapezoid 43"/>
          <p:cNvSpPr/>
          <p:nvPr/>
        </p:nvSpPr>
        <p:spPr>
          <a:xfrm>
            <a:off x="3144604" y="1052884"/>
            <a:ext cx="549564" cy="27721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endCxn id="44" idx="0"/>
          </p:cNvCxnSpPr>
          <p:nvPr/>
        </p:nvCxnSpPr>
        <p:spPr>
          <a:xfrm>
            <a:off x="3419386" y="868218"/>
            <a:ext cx="0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19386" y="415728"/>
            <a:ext cx="142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Clock Select</a:t>
            </a:r>
            <a:endParaRPr lang="en-US" dirty="0"/>
          </a:p>
        </p:txBody>
      </p:sp>
      <p:cxnSp>
        <p:nvCxnSpPr>
          <p:cNvPr id="50" name="Straight Connector 49"/>
          <p:cNvCxnSpPr>
            <a:stCxn id="2" idx="1"/>
          </p:cNvCxnSpPr>
          <p:nvPr/>
        </p:nvCxnSpPr>
        <p:spPr>
          <a:xfrm flipH="1">
            <a:off x="2623128" y="2101273"/>
            <a:ext cx="11360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" idx="1"/>
          </p:cNvCxnSpPr>
          <p:nvPr/>
        </p:nvCxnSpPr>
        <p:spPr>
          <a:xfrm flipH="1">
            <a:off x="2623128" y="3168073"/>
            <a:ext cx="11360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" idx="1"/>
          </p:cNvCxnSpPr>
          <p:nvPr/>
        </p:nvCxnSpPr>
        <p:spPr>
          <a:xfrm flipH="1">
            <a:off x="2623128" y="3422073"/>
            <a:ext cx="11360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" idx="1"/>
          </p:cNvCxnSpPr>
          <p:nvPr/>
        </p:nvCxnSpPr>
        <p:spPr>
          <a:xfrm flipH="1">
            <a:off x="2613889" y="3699164"/>
            <a:ext cx="1145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1"/>
          </p:cNvCxnSpPr>
          <p:nvPr/>
        </p:nvCxnSpPr>
        <p:spPr>
          <a:xfrm flipH="1">
            <a:off x="2623128" y="3976255"/>
            <a:ext cx="11360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6" idx="3"/>
            <a:endCxn id="35" idx="2"/>
          </p:cNvCxnSpPr>
          <p:nvPr/>
        </p:nvCxnSpPr>
        <p:spPr>
          <a:xfrm flipV="1">
            <a:off x="4673599" y="3581279"/>
            <a:ext cx="384586" cy="394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" idx="3"/>
            <a:endCxn id="35" idx="2"/>
          </p:cNvCxnSpPr>
          <p:nvPr/>
        </p:nvCxnSpPr>
        <p:spPr>
          <a:xfrm flipV="1">
            <a:off x="4673599" y="3581279"/>
            <a:ext cx="384586" cy="117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" idx="3"/>
            <a:endCxn id="35" idx="2"/>
          </p:cNvCxnSpPr>
          <p:nvPr/>
        </p:nvCxnSpPr>
        <p:spPr>
          <a:xfrm>
            <a:off x="4673599" y="3422073"/>
            <a:ext cx="384586" cy="159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" idx="3"/>
            <a:endCxn id="35" idx="2"/>
          </p:cNvCxnSpPr>
          <p:nvPr/>
        </p:nvCxnSpPr>
        <p:spPr>
          <a:xfrm>
            <a:off x="4673600" y="3168073"/>
            <a:ext cx="384585" cy="413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" idx="3"/>
            <a:endCxn id="35" idx="2"/>
          </p:cNvCxnSpPr>
          <p:nvPr/>
        </p:nvCxnSpPr>
        <p:spPr>
          <a:xfrm>
            <a:off x="4673599" y="2101273"/>
            <a:ext cx="384586" cy="14800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" idx="3"/>
            <a:endCxn id="34" idx="2"/>
          </p:cNvCxnSpPr>
          <p:nvPr/>
        </p:nvCxnSpPr>
        <p:spPr>
          <a:xfrm flipV="1">
            <a:off x="4673600" y="2082800"/>
            <a:ext cx="373259" cy="1085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" idx="3"/>
            <a:endCxn id="34" idx="2"/>
          </p:cNvCxnSpPr>
          <p:nvPr/>
        </p:nvCxnSpPr>
        <p:spPr>
          <a:xfrm flipV="1">
            <a:off x="4673599" y="2082800"/>
            <a:ext cx="373260" cy="18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" idx="3"/>
            <a:endCxn id="34" idx="2"/>
          </p:cNvCxnSpPr>
          <p:nvPr/>
        </p:nvCxnSpPr>
        <p:spPr>
          <a:xfrm flipV="1">
            <a:off x="4673599" y="2082800"/>
            <a:ext cx="373260" cy="1339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" idx="3"/>
            <a:endCxn id="34" idx="2"/>
          </p:cNvCxnSpPr>
          <p:nvPr/>
        </p:nvCxnSpPr>
        <p:spPr>
          <a:xfrm flipV="1">
            <a:off x="4673599" y="2082800"/>
            <a:ext cx="373260" cy="1616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" idx="3"/>
            <a:endCxn id="34" idx="2"/>
          </p:cNvCxnSpPr>
          <p:nvPr/>
        </p:nvCxnSpPr>
        <p:spPr>
          <a:xfrm flipV="1">
            <a:off x="4673599" y="2082800"/>
            <a:ext cx="373260" cy="1893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4" idx="0"/>
          </p:cNvCxnSpPr>
          <p:nvPr/>
        </p:nvCxnSpPr>
        <p:spPr>
          <a:xfrm>
            <a:off x="5515605" y="2082800"/>
            <a:ext cx="584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5" idx="0"/>
          </p:cNvCxnSpPr>
          <p:nvPr/>
        </p:nvCxnSpPr>
        <p:spPr>
          <a:xfrm>
            <a:off x="5515605" y="3581279"/>
            <a:ext cx="14263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737600" y="2752436"/>
            <a:ext cx="1117600" cy="1505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763697" y="3078869"/>
            <a:ext cx="167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941936" y="3096233"/>
            <a:ext cx="17956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659377" y="2730987"/>
            <a:ext cx="15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9394482" y="2248475"/>
            <a:ext cx="0" cy="503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164904" y="2253673"/>
            <a:ext cx="0" cy="49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682011" y="1451205"/>
            <a:ext cx="192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controls,</a:t>
            </a:r>
          </a:p>
          <a:p>
            <a:r>
              <a:rPr lang="en-US" dirty="0" smtClean="0"/>
              <a:t>e.g. clock, R/W’</a:t>
            </a:r>
            <a:endParaRPr lang="en-US" dirty="0"/>
          </a:p>
        </p:txBody>
      </p:sp>
      <p:cxnSp>
        <p:nvCxnSpPr>
          <p:cNvPr id="97" name="Straight Arrow Connector 96"/>
          <p:cNvCxnSpPr>
            <a:endCxn id="84" idx="2"/>
          </p:cNvCxnSpPr>
          <p:nvPr/>
        </p:nvCxnSpPr>
        <p:spPr>
          <a:xfrm flipV="1">
            <a:off x="9296400" y="4257964"/>
            <a:ext cx="0" cy="262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099929" y="4520802"/>
            <a:ext cx="3196471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389622" y="4535115"/>
            <a:ext cx="74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05" name="Straight Connector 104"/>
          <p:cNvCxnSpPr>
            <a:stCxn id="2" idx="1"/>
            <a:endCxn id="44" idx="2"/>
          </p:cNvCxnSpPr>
          <p:nvPr/>
        </p:nvCxnSpPr>
        <p:spPr>
          <a:xfrm flipH="1" flipV="1">
            <a:off x="3419386" y="1330098"/>
            <a:ext cx="339813" cy="771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3" idx="1"/>
            <a:endCxn id="44" idx="2"/>
          </p:cNvCxnSpPr>
          <p:nvPr/>
        </p:nvCxnSpPr>
        <p:spPr>
          <a:xfrm flipH="1" flipV="1">
            <a:off x="3419386" y="1330098"/>
            <a:ext cx="339814" cy="1837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4" idx="1"/>
            <a:endCxn id="44" idx="2"/>
          </p:cNvCxnSpPr>
          <p:nvPr/>
        </p:nvCxnSpPr>
        <p:spPr>
          <a:xfrm flipH="1" flipV="1">
            <a:off x="3419386" y="1330098"/>
            <a:ext cx="339813" cy="2091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5" idx="1"/>
            <a:endCxn id="44" idx="2"/>
          </p:cNvCxnSpPr>
          <p:nvPr/>
        </p:nvCxnSpPr>
        <p:spPr>
          <a:xfrm flipH="1" flipV="1">
            <a:off x="3419386" y="1330098"/>
            <a:ext cx="339813" cy="2369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6" idx="1"/>
            <a:endCxn id="44" idx="2"/>
          </p:cNvCxnSpPr>
          <p:nvPr/>
        </p:nvCxnSpPr>
        <p:spPr>
          <a:xfrm flipH="1" flipV="1">
            <a:off x="3419386" y="1330098"/>
            <a:ext cx="339813" cy="2646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9" idx="3"/>
          </p:cNvCxnSpPr>
          <p:nvPr/>
        </p:nvCxnSpPr>
        <p:spPr>
          <a:xfrm flipV="1">
            <a:off x="4959927" y="5333999"/>
            <a:ext cx="585354" cy="23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851563" y="5163127"/>
            <a:ext cx="99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R0 - R31 : general-purpose registers</a:t>
            </a:r>
          </a:p>
          <a:p>
            <a:r>
              <a:rPr lang="en-US" dirty="0" smtClean="0"/>
              <a:t>PC: program counter</a:t>
            </a:r>
          </a:p>
          <a:p>
            <a:r>
              <a:rPr lang="en-US" dirty="0" smtClean="0"/>
              <a:t>SP: stack pointer</a:t>
            </a:r>
          </a:p>
          <a:p>
            <a:r>
              <a:rPr lang="en-US" dirty="0" smtClean="0"/>
              <a:t>IR: instruction decode </a:t>
            </a:r>
            <a:r>
              <a:rPr lang="en-US" dirty="0" smtClean="0"/>
              <a:t>register</a:t>
            </a:r>
          </a:p>
          <a:p>
            <a:r>
              <a:rPr lang="en-US" dirty="0" smtClean="0"/>
              <a:t>CF: condition flags (Z, N, C, 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8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21163" y="1182253"/>
            <a:ext cx="137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92763" y="1182253"/>
            <a:ext cx="1143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64763" y="1182253"/>
            <a:ext cx="137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35763" y="1182253"/>
            <a:ext cx="1143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78763" y="1182253"/>
            <a:ext cx="1143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21763" y="1182253"/>
            <a:ext cx="1143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21163" y="118225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OPCODE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864763" y="118225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AUX2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78463" y="118225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321463" y="118225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64463" y="118225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RZ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07463" y="118225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AUX1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921163" y="221673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Instruction Register (IR)  Format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1818" y="2032000"/>
            <a:ext cx="111667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IR</a:t>
            </a:r>
            <a:r>
              <a:rPr lang="en-US" sz="2800" baseline="-25000" dirty="0" smtClean="0"/>
              <a:t>31:26</a:t>
            </a:r>
            <a:r>
              <a:rPr lang="en-US" sz="2800" dirty="0" smtClean="0"/>
              <a:t> = OPCODE – 6 bits – specifies operation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IR</a:t>
            </a:r>
            <a:r>
              <a:rPr lang="en-US" sz="2800" baseline="-25000" dirty="0" smtClean="0"/>
              <a:t>25:21</a:t>
            </a:r>
            <a:r>
              <a:rPr lang="en-US" sz="2800" dirty="0" smtClean="0"/>
              <a:t> = RX – 5 bits – specifies first register field – typically destination register for ALU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IR</a:t>
            </a:r>
            <a:r>
              <a:rPr lang="en-US" sz="2800" baseline="-25000" dirty="0" smtClean="0"/>
              <a:t>20:16</a:t>
            </a:r>
            <a:r>
              <a:rPr lang="en-US" sz="2800" dirty="0" smtClean="0"/>
              <a:t> = RY – 5 bits – specifies second register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IR</a:t>
            </a:r>
            <a:r>
              <a:rPr lang="en-US" sz="2800" baseline="-25000" dirty="0" smtClean="0"/>
              <a:t>15:11</a:t>
            </a:r>
            <a:r>
              <a:rPr lang="en-US" sz="2800" dirty="0" smtClean="0"/>
              <a:t> = RZ – 5 bits – specifies third register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IR</a:t>
            </a:r>
            <a:r>
              <a:rPr lang="en-US" sz="2800" baseline="-25000" dirty="0" smtClean="0"/>
              <a:t>10:6</a:t>
            </a:r>
            <a:r>
              <a:rPr lang="en-US" sz="2800" dirty="0" smtClean="0"/>
              <a:t> = AUX1 – 5 bits – first auxiliary field, instruction specific, e.g. shift amount for shift instructions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IR</a:t>
            </a:r>
            <a:r>
              <a:rPr lang="en-US" sz="2800" baseline="-25000" dirty="0" smtClean="0"/>
              <a:t>0:5</a:t>
            </a:r>
            <a:r>
              <a:rPr lang="en-US" sz="2800" dirty="0" smtClean="0"/>
              <a:t> = AUX2 – 6 bits – second auxiliary field, instruction specific, e.g. condition code select for branch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IR</a:t>
            </a:r>
            <a:r>
              <a:rPr lang="en-US" sz="2800" baseline="-25000" dirty="0" smtClean="0"/>
              <a:t>15:0</a:t>
            </a:r>
            <a:r>
              <a:rPr lang="en-US" sz="2800" dirty="0" smtClean="0"/>
              <a:t> </a:t>
            </a:r>
            <a:r>
              <a:rPr lang="en-US" sz="2800" smtClean="0"/>
              <a:t>= RZ:AUX1:AUX2 </a:t>
            </a:r>
            <a:r>
              <a:rPr lang="en-US" sz="2800" dirty="0" smtClean="0"/>
              <a:t>– 16 bits – serves as immediate for load immediate</a:t>
            </a:r>
          </a:p>
          <a:p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921163" y="8129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64763" y="8129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92763" y="81043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35763" y="81043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78763" y="81043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721763" y="81043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091500"/>
              </p:ext>
            </p:extLst>
          </p:nvPr>
        </p:nvGraphicFramePr>
        <p:xfrm>
          <a:off x="838200" y="1816388"/>
          <a:ext cx="10515602" cy="3327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20537">
                  <a:extLst>
                    <a:ext uri="{9D8B030D-6E8A-4147-A177-3AD203B41FA5}">
                      <a16:colId xmlns:a16="http://schemas.microsoft.com/office/drawing/2014/main" val="3042877175"/>
                    </a:ext>
                  </a:extLst>
                </a:gridCol>
                <a:gridCol w="1520537">
                  <a:extLst>
                    <a:ext uri="{9D8B030D-6E8A-4147-A177-3AD203B41FA5}">
                      <a16:colId xmlns:a16="http://schemas.microsoft.com/office/drawing/2014/main" val="1590636478"/>
                    </a:ext>
                  </a:extLst>
                </a:gridCol>
                <a:gridCol w="3737264">
                  <a:extLst>
                    <a:ext uri="{9D8B030D-6E8A-4147-A177-3AD203B41FA5}">
                      <a16:colId xmlns:a16="http://schemas.microsoft.com/office/drawing/2014/main" val="1691771344"/>
                    </a:ext>
                  </a:extLst>
                </a:gridCol>
                <a:gridCol w="3737264">
                  <a:extLst>
                    <a:ext uri="{9D8B030D-6E8A-4147-A177-3AD203B41FA5}">
                      <a16:colId xmlns:a16="http://schemas.microsoft.com/office/drawing/2014/main" val="33899717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LD RX,[RY]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RX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M[RY]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1321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LDH RX,[RY]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RX</a:t>
                      </a:r>
                      <a:r>
                        <a:rPr lang="en-US" baseline="-25000" dirty="0" smtClean="0"/>
                        <a:t>31:16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0; </a:t>
                      </a:r>
                      <a:r>
                        <a:rPr lang="en-US" dirty="0" smtClean="0"/>
                        <a:t>RX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15:0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M[RY]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15:0</a:t>
                      </a:r>
                      <a:endParaRPr 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742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LDHX RX,[RY]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RX</a:t>
                      </a:r>
                      <a:r>
                        <a:rPr lang="en-US" baseline="-25000" dirty="0" smtClean="0"/>
                        <a:t>31:16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16 copies of M[RY]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15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; </a:t>
                      </a:r>
                      <a:r>
                        <a:rPr lang="en-US" dirty="0" smtClean="0"/>
                        <a:t>RX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15:0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M[RY]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15:0</a:t>
                      </a:r>
                      <a:endParaRPr lang="en-US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7476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LDB RX,[RY]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RX</a:t>
                      </a:r>
                      <a:r>
                        <a:rPr lang="en-US" baseline="-25000" dirty="0" smtClean="0"/>
                        <a:t>31:8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0; </a:t>
                      </a:r>
                      <a:r>
                        <a:rPr lang="en-US" dirty="0" smtClean="0"/>
                        <a:t>RX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7:0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M[RY]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7:0</a:t>
                      </a:r>
                      <a:endParaRPr 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619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LDBX RX,[RY]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RX</a:t>
                      </a:r>
                      <a:r>
                        <a:rPr lang="en-US" baseline="-25000" dirty="0" smtClean="0"/>
                        <a:t>31:8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24 copies of M[RY]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; </a:t>
                      </a:r>
                      <a:r>
                        <a:rPr lang="en-US" dirty="0" smtClean="0"/>
                        <a:t>RX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7:0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M[RY]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7:0</a:t>
                      </a:r>
                      <a:endParaRPr lang="en-US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397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LDIL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RX,immediate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RX</a:t>
                      </a:r>
                      <a:r>
                        <a:rPr lang="en-US" baseline="-25000" dirty="0" smtClean="0"/>
                        <a:t>31:16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dirty="0" smtClean="0"/>
                        <a:t>RX</a:t>
                      </a:r>
                      <a:r>
                        <a:rPr lang="en-US" baseline="-25000" dirty="0" smtClean="0"/>
                        <a:t>31:16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; </a:t>
                      </a:r>
                      <a:r>
                        <a:rPr lang="en-US" dirty="0" smtClean="0"/>
                        <a:t>RX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15:0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IR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15:0</a:t>
                      </a:r>
                      <a:endParaRPr lang="en-US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566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LDIU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RX,immediate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RX</a:t>
                      </a:r>
                      <a:r>
                        <a:rPr lang="en-US" baseline="-25000" dirty="0" smtClean="0"/>
                        <a:t>31:16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IR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15:0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; </a:t>
                      </a:r>
                      <a:r>
                        <a:rPr lang="en-US" dirty="0" smtClean="0"/>
                        <a:t>RX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15:0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dirty="0" smtClean="0"/>
                        <a:t>RX</a:t>
                      </a:r>
                      <a:r>
                        <a:rPr lang="en-US" baseline="-25000" dirty="0" smtClean="0"/>
                        <a:t>15:0</a:t>
                      </a:r>
                      <a:endParaRPr lang="en-US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92675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mtClean="0"/>
                        <a:t>LD</a:t>
                      </a:r>
                      <a:r>
                        <a:rPr lang="en-US" baseline="0" smtClean="0"/>
                        <a:t>R RX,RY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RX </a:t>
                      </a:r>
                      <a:r>
                        <a:rPr lang="en-US" smtClean="0">
                          <a:sym typeface="Wingdings" panose="05000000000000000000" pitchFamily="2" charset="2"/>
                        </a:rPr>
                        <a:t> RY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527695"/>
                  </a:ext>
                </a:extLst>
              </a:tr>
              <a:tr h="18542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LDS RX,PC/SP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RX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PC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or RX 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SP</a:t>
                      </a:r>
                      <a:endParaRPr lang="en-US" dirty="0" smtClean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26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460830"/>
              </p:ext>
            </p:extLst>
          </p:nvPr>
        </p:nvGraphicFramePr>
        <p:xfrm>
          <a:off x="838200" y="1816388"/>
          <a:ext cx="10515600" cy="29667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41073">
                  <a:extLst>
                    <a:ext uri="{9D8B030D-6E8A-4147-A177-3AD203B41FA5}">
                      <a16:colId xmlns:a16="http://schemas.microsoft.com/office/drawing/2014/main" val="3042877175"/>
                    </a:ext>
                  </a:extLst>
                </a:gridCol>
                <a:gridCol w="7474527">
                  <a:extLst>
                    <a:ext uri="{9D8B030D-6E8A-4147-A177-3AD203B41FA5}">
                      <a16:colId xmlns:a16="http://schemas.microsoft.com/office/drawing/2014/main" val="1691771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 RX,[RY]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M[RY]  RX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61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STH RX,[RY]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M[RY]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15:0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dirty="0" smtClean="0"/>
                        <a:t>RX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15:0</a:t>
                      </a:r>
                      <a:r>
                        <a:rPr lang="en-US" dirty="0" smtClean="0"/>
                        <a:t> </a:t>
                      </a:r>
                      <a:endParaRPr 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74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STB RX,[RY]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" panose="05000000000000000000" pitchFamily="2" charset="2"/>
                        </a:rPr>
                        <a:t>M[RY]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7:0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US" dirty="0" smtClean="0"/>
                        <a:t>RX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7:0</a:t>
                      </a:r>
                      <a:r>
                        <a:rPr lang="en-US" dirty="0" smtClean="0"/>
                        <a:t> </a:t>
                      </a:r>
                      <a:endParaRPr 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74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/>
                        <a:t>ST</a:t>
                      </a:r>
                      <a:r>
                        <a:rPr lang="en-US" strike="sngStrike" baseline="0" dirty="0" smtClean="0"/>
                        <a:t>R RX,RY</a:t>
                      </a:r>
                      <a:endParaRPr lang="en-US" strike="sngStrik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 smtClean="0"/>
                        <a:t>RY </a:t>
                      </a:r>
                      <a:r>
                        <a:rPr lang="en-US" strike="sngStrike" dirty="0" smtClean="0">
                          <a:sym typeface="Wingdings" panose="05000000000000000000" pitchFamily="2" charset="2"/>
                        </a:rPr>
                        <a:t> RX</a:t>
                      </a:r>
                      <a:endParaRPr lang="en-US" strike="sngStrike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8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STS RX,PC/SP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PC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RX or SP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 RX</a:t>
                      </a:r>
                      <a:endParaRPr lang="en-US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93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65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2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527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3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612483"/>
              </p:ext>
            </p:extLst>
          </p:nvPr>
        </p:nvGraphicFramePr>
        <p:xfrm>
          <a:off x="838200" y="1816388"/>
          <a:ext cx="10515600" cy="29667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41073">
                  <a:extLst>
                    <a:ext uri="{9D8B030D-6E8A-4147-A177-3AD203B41FA5}">
                      <a16:colId xmlns:a16="http://schemas.microsoft.com/office/drawing/2014/main" val="3042877175"/>
                    </a:ext>
                  </a:extLst>
                </a:gridCol>
                <a:gridCol w="7474527">
                  <a:extLst>
                    <a:ext uri="{9D8B030D-6E8A-4147-A177-3AD203B41FA5}">
                      <a16:colId xmlns:a16="http://schemas.microsoft.com/office/drawing/2014/main" val="1691771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 RX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SP  SP-4 THEN M[SP]  RX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61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PULL RX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RX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 M[SP] THEN SP  SP+4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74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74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8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93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656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92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527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06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959</Words>
  <Application>Microsoft Office PowerPoint</Application>
  <PresentationFormat>Widescreen</PresentationFormat>
  <Paragraphs>225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Wingdings</vt:lpstr>
      <vt:lpstr>Office Theme</vt:lpstr>
      <vt:lpstr>Project Notes</vt:lpstr>
      <vt:lpstr>PowerPoint Presentation</vt:lpstr>
      <vt:lpstr>PowerPoint Presentation</vt:lpstr>
      <vt:lpstr>PowerPoint Presentation</vt:lpstr>
      <vt:lpstr>Registers</vt:lpstr>
      <vt:lpstr>PowerPoint Presentation</vt:lpstr>
      <vt:lpstr>Load Instructions</vt:lpstr>
      <vt:lpstr>Store Instructions</vt:lpstr>
      <vt:lpstr>Stack Instructions</vt:lpstr>
      <vt:lpstr>Addition/Subtraction Instructions</vt:lpstr>
      <vt:lpstr>Calculating Flags Z, C, V, and N</vt:lpstr>
      <vt:lpstr>Multiplication/Division Instructions</vt:lpstr>
      <vt:lpstr>Logical Instructions</vt:lpstr>
      <vt:lpstr>Shift/Rotate Instructions</vt:lpstr>
      <vt:lpstr>Branch/Jump Instructions</vt:lpstr>
      <vt:lpstr>Conditional Branch/Jump</vt:lpstr>
      <vt:lpstr>Fetch/Execute Cycle</vt:lpstr>
    </vt:vector>
  </TitlesOfParts>
  <Company>Texas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Notes</dc:title>
  <dc:creator>William Stapleton</dc:creator>
  <cp:lastModifiedBy>Stapleton, William A</cp:lastModifiedBy>
  <cp:revision>26</cp:revision>
  <dcterms:created xsi:type="dcterms:W3CDTF">2017-03-01T18:34:34Z</dcterms:created>
  <dcterms:modified xsi:type="dcterms:W3CDTF">2017-03-02T00:15:00Z</dcterms:modified>
</cp:coreProperties>
</file>